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4" r:id="rId2"/>
  </p:sldMasterIdLst>
  <p:notesMasterIdLst>
    <p:notesMasterId r:id="rId45"/>
  </p:notesMasterIdLst>
  <p:handoutMasterIdLst>
    <p:handoutMasterId r:id="rId46"/>
  </p:handoutMasterIdLst>
  <p:sldIdLst>
    <p:sldId id="307" r:id="rId3"/>
    <p:sldId id="257" r:id="rId4"/>
    <p:sldId id="258" r:id="rId5"/>
    <p:sldId id="259" r:id="rId6"/>
    <p:sldId id="260" r:id="rId7"/>
    <p:sldId id="261" r:id="rId8"/>
    <p:sldId id="262" r:id="rId9"/>
    <p:sldId id="263" r:id="rId10"/>
    <p:sldId id="264" r:id="rId11"/>
    <p:sldId id="1435" r:id="rId12"/>
    <p:sldId id="1437" r:id="rId13"/>
    <p:sldId id="1438" r:id="rId14"/>
    <p:sldId id="1434" r:id="rId15"/>
    <p:sldId id="266" r:id="rId16"/>
    <p:sldId id="267" r:id="rId17"/>
    <p:sldId id="268" r:id="rId18"/>
    <p:sldId id="269" r:id="rId19"/>
    <p:sldId id="270" r:id="rId20"/>
    <p:sldId id="271" r:id="rId21"/>
    <p:sldId id="272" r:id="rId22"/>
    <p:sldId id="273" r:id="rId23"/>
    <p:sldId id="3203" r:id="rId24"/>
    <p:sldId id="274" r:id="rId25"/>
    <p:sldId id="275" r:id="rId26"/>
    <p:sldId id="276" r:id="rId27"/>
    <p:sldId id="277" r:id="rId28"/>
    <p:sldId id="278" r:id="rId29"/>
    <p:sldId id="279" r:id="rId30"/>
    <p:sldId id="280" r:id="rId31"/>
    <p:sldId id="281" r:id="rId32"/>
    <p:sldId id="282" r:id="rId33"/>
    <p:sldId id="283" r:id="rId34"/>
    <p:sldId id="284" r:id="rId35"/>
    <p:sldId id="1439" r:id="rId36"/>
    <p:sldId id="285" r:id="rId37"/>
    <p:sldId id="286" r:id="rId38"/>
    <p:sldId id="287" r:id="rId39"/>
    <p:sldId id="288" r:id="rId40"/>
    <p:sldId id="289" r:id="rId41"/>
    <p:sldId id="290" r:id="rId42"/>
    <p:sldId id="291" r:id="rId43"/>
    <p:sldId id="30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18B91C-89F7-40D6-B600-4649E5FB5A2B}">
          <p14:sldIdLst>
            <p14:sldId id="307"/>
            <p14:sldId id="257"/>
            <p14:sldId id="258"/>
            <p14:sldId id="259"/>
            <p14:sldId id="260"/>
            <p14:sldId id="261"/>
            <p14:sldId id="262"/>
            <p14:sldId id="263"/>
            <p14:sldId id="264"/>
            <p14:sldId id="1435"/>
            <p14:sldId id="1437"/>
            <p14:sldId id="1438"/>
            <p14:sldId id="1434"/>
            <p14:sldId id="266"/>
            <p14:sldId id="267"/>
            <p14:sldId id="268"/>
            <p14:sldId id="269"/>
            <p14:sldId id="270"/>
            <p14:sldId id="271"/>
            <p14:sldId id="272"/>
            <p14:sldId id="273"/>
            <p14:sldId id="3203"/>
            <p14:sldId id="274"/>
            <p14:sldId id="275"/>
            <p14:sldId id="276"/>
            <p14:sldId id="277"/>
            <p14:sldId id="278"/>
            <p14:sldId id="279"/>
            <p14:sldId id="280"/>
            <p14:sldId id="281"/>
            <p14:sldId id="282"/>
            <p14:sldId id="283"/>
            <p14:sldId id="284"/>
            <p14:sldId id="1439"/>
            <p14:sldId id="285"/>
            <p14:sldId id="286"/>
            <p14:sldId id="287"/>
            <p14:sldId id="288"/>
            <p14:sldId id="289"/>
            <p14:sldId id="290"/>
            <p14:sldId id="291"/>
            <p14:sldId id="306"/>
          </p14:sldIdLst>
        </p14:section>
      </p14:sectionLst>
    </p:ext>
    <p:ext uri="{EFAFB233-063F-42B5-8137-9DF3F51BA10A}">
      <p15:sldGuideLst xmlns:p15="http://schemas.microsoft.com/office/powerpoint/2012/main">
        <p15:guide id="1" pos="6144" userDrawn="1">
          <p15:clr>
            <a:srgbClr val="A4A3A4"/>
          </p15:clr>
        </p15:guide>
        <p15:guide id="2" orient="horz" pos="36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746"/>
    <a:srgbClr val="233746"/>
    <a:srgbClr val="233645"/>
    <a:srgbClr val="233847"/>
    <a:srgbClr val="DA291C"/>
    <a:srgbClr val="121E29"/>
    <a:srgbClr val="9064CC"/>
    <a:srgbClr val="FFD100"/>
    <a:srgbClr val="00CC66"/>
    <a:srgbClr val="FF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9F9FC5-B196-464B-A7B6-50F11579EA1B}" v="3" dt="2020-07-08T09:27:35.263"/>
  </p1510:revLst>
</p1510:revInfo>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44" autoAdjust="0"/>
    <p:restoredTop sz="95220" autoAdjust="0"/>
  </p:normalViewPr>
  <p:slideViewPr>
    <p:cSldViewPr snapToGrid="0" snapToObjects="1">
      <p:cViewPr varScale="1">
        <p:scale>
          <a:sx n="86" d="100"/>
          <a:sy n="86" d="100"/>
        </p:scale>
        <p:origin x="874" y="53"/>
      </p:cViewPr>
      <p:guideLst>
        <p:guide pos="6144"/>
        <p:guide orient="horz" pos="3696"/>
      </p:guideLst>
    </p:cSldViewPr>
  </p:slideViewPr>
  <p:outlineViewPr>
    <p:cViewPr>
      <p:scale>
        <a:sx n="33" d="100"/>
        <a:sy n="33" d="100"/>
      </p:scale>
      <p:origin x="0" y="-22995"/>
    </p:cViewPr>
  </p:outlineViewPr>
  <p:notesTextViewPr>
    <p:cViewPr>
      <p:scale>
        <a:sx n="3" d="2"/>
        <a:sy n="3" d="2"/>
      </p:scale>
      <p:origin x="0" y="0"/>
    </p:cViewPr>
  </p:notesTextViewPr>
  <p:sorterViewPr>
    <p:cViewPr>
      <p:scale>
        <a:sx n="100" d="100"/>
        <a:sy n="100" d="100"/>
      </p:scale>
      <p:origin x="0" y="-9704"/>
    </p:cViewPr>
  </p:sorterViewPr>
  <p:notesViewPr>
    <p:cSldViewPr snapToGrid="0" snapToObjects="1" showGuides="1">
      <p:cViewPr varScale="1">
        <p:scale>
          <a:sx n="88" d="100"/>
          <a:sy n="88" d="100"/>
        </p:scale>
        <p:origin x="382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8CBCE6-D012-459A-8356-3376743445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3FDE6D-C288-4D24-911F-557A79D21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CE7084-7924-4ACD-A491-71C8902220B5}" type="datetimeFigureOut">
              <a:rPr lang="en-US" smtClean="0"/>
              <a:t>11/16/2020</a:t>
            </a:fld>
            <a:endParaRPr lang="en-US"/>
          </a:p>
        </p:txBody>
      </p:sp>
      <p:sp>
        <p:nvSpPr>
          <p:cNvPr id="4" name="Footer Placeholder 3">
            <a:extLst>
              <a:ext uri="{FF2B5EF4-FFF2-40B4-BE49-F238E27FC236}">
                <a16:creationId xmlns:a16="http://schemas.microsoft.com/office/drawing/2014/main" id="{E2B32F02-4414-4D44-BA0C-8A566EB196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792BF4-EA57-4414-91AE-50E93C683D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D2A3A1-6D19-40A9-AA3D-2D0A14E43CD4}" type="slidenum">
              <a:rPr lang="en-US" smtClean="0"/>
              <a:t>‹#›</a:t>
            </a:fld>
            <a:endParaRPr lang="en-US"/>
          </a:p>
        </p:txBody>
      </p:sp>
    </p:spTree>
    <p:extLst>
      <p:ext uri="{BB962C8B-B14F-4D97-AF65-F5344CB8AC3E}">
        <p14:creationId xmlns:p14="http://schemas.microsoft.com/office/powerpoint/2010/main" val="91109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69229-4DCC-4D4F-99E9-1378CDE5E56A}" type="datetimeFigureOut">
              <a:rPr lang="en-US" smtClean="0"/>
              <a:t>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5BCC9-2D58-BC45-8057-F0927490CD17}" type="slidenum">
              <a:rPr lang="en-US" smtClean="0"/>
              <a:t>‹#›</a:t>
            </a:fld>
            <a:endParaRPr lang="en-US"/>
          </a:p>
        </p:txBody>
      </p:sp>
    </p:spTree>
    <p:extLst>
      <p:ext uri="{BB962C8B-B14F-4D97-AF65-F5344CB8AC3E}">
        <p14:creationId xmlns:p14="http://schemas.microsoft.com/office/powerpoint/2010/main" val="27087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Поскольку спрос на пропускную способность растет быстрее, чем бюджеты, а количество кибератак постоянно возрастает, безопасная и эффективная доставка приложений может осуществляться с той скоростью, на которую рассчитывают пользователи. Fortinet Application Delivery Controller (FortiADC) оптимизирует доступность, удобство для пользователей и безопасность приложений корпоративных приложений. FortiADC обеспечивает доступность приложений, используя балансировку нагрузки уровня 4 / уровня 7, устойчивость центров обработки данных, оптимизацию приложений и брандмауэр веб-приложений (WAF) для защиты веб-приложений от OWASP Top 10 и многих других угроз.</a:t>
            </a:r>
          </a:p>
          <a:p>
            <a:r>
              <a:rPr lang="ru-RU" dirty="0"/>
              <a:t>FortiADC обеспечивает непревзойденную балансировку нагрузки и веб-безопасность независимо от того, используется ли он для приложений в одном центре обработки данных или для обслуживания нескольких приложений для миллионов пользователей по всему миру. Он включает в себя производительность приложений, WAF, глобальную балансировку нагрузки на сервер, балансировку нагрузки на каналы и аутентификацию пользователей - все в одном решении для обеспечения доступности, производительности и безопасности в рамках единой лицензии «все включено».</a:t>
            </a:r>
          </a:p>
        </p:txBody>
      </p:sp>
      <p:sp>
        <p:nvSpPr>
          <p:cNvPr id="4" name="Slide Number Placeholder 3"/>
          <p:cNvSpPr>
            <a:spLocks noGrp="1"/>
          </p:cNvSpPr>
          <p:nvPr>
            <p:ph type="sldNum" sz="quarter" idx="10"/>
          </p:nvPr>
        </p:nvSpPr>
        <p:spPr/>
        <p:txBody>
          <a:bodyPr/>
          <a:lstStyle/>
          <a:p>
            <a:fld id="{6BA5BCC9-2D58-BC45-8057-F0927490CD17}" type="slidenum">
              <a:rPr lang="en-US" smtClean="0"/>
              <a:t>1</a:t>
            </a:fld>
            <a:endParaRPr lang="en-US"/>
          </a:p>
        </p:txBody>
      </p:sp>
    </p:spTree>
    <p:extLst>
      <p:ext uri="{BB962C8B-B14F-4D97-AF65-F5344CB8AC3E}">
        <p14:creationId xmlns:p14="http://schemas.microsoft.com/office/powerpoint/2010/main" val="123500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FortiADC теперь может быть интегрирован в Fortinet Security Fabric для улучшенного мониторинга и управления</a:t>
            </a:r>
            <a:r>
              <a:rPr lang="en-US" baseline="0" dirty="0"/>
              <a:t>.</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14</a:t>
            </a:fld>
            <a:endParaRPr lang="en-US"/>
          </a:p>
        </p:txBody>
      </p:sp>
    </p:spTree>
    <p:extLst>
      <p:ext uri="{BB962C8B-B14F-4D97-AF65-F5344CB8AC3E}">
        <p14:creationId xmlns:p14="http://schemas.microsoft.com/office/powerpoint/2010/main" val="29725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15</a:t>
            </a:fld>
            <a:endParaRPr lang="en-US"/>
          </a:p>
        </p:txBody>
      </p:sp>
    </p:spTree>
    <p:extLst>
      <p:ext uri="{BB962C8B-B14F-4D97-AF65-F5344CB8AC3E}">
        <p14:creationId xmlns:p14="http://schemas.microsoft.com/office/powerpoint/2010/main" val="325302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16</a:t>
            </a:fld>
            <a:endParaRPr lang="en-US"/>
          </a:p>
        </p:txBody>
      </p:sp>
    </p:spTree>
    <p:extLst>
      <p:ext uri="{BB962C8B-B14F-4D97-AF65-F5344CB8AC3E}">
        <p14:creationId xmlns:p14="http://schemas.microsoft.com/office/powerpoint/2010/main" val="313650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17</a:t>
            </a:fld>
            <a:endParaRPr lang="en-US"/>
          </a:p>
        </p:txBody>
      </p:sp>
    </p:spTree>
    <p:extLst>
      <p:ext uri="{BB962C8B-B14F-4D97-AF65-F5344CB8AC3E}">
        <p14:creationId xmlns:p14="http://schemas.microsoft.com/office/powerpoint/2010/main" val="858160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FortiADC is</a:t>
            </a:r>
            <a:r>
              <a:rPr lang="en-US" baseline="0" dirty="0"/>
              <a:t> the most secure application delivery controller on the market, providing enhanced security features such as:</a:t>
            </a:r>
          </a:p>
          <a:p>
            <a:endParaRPr lang="en-US" dirty="0"/>
          </a:p>
          <a:p>
            <a:pPr marL="171450" indent="-171450">
              <a:buFont typeface="Arial" panose="020B0604020202020204" pitchFamily="34" charset="0"/>
              <a:buChar char="•"/>
            </a:pPr>
            <a:r>
              <a:rPr lang="en-US" dirty="0"/>
              <a:t>Web Application Firewall (WAF)</a:t>
            </a:r>
          </a:p>
          <a:p>
            <a:pPr marL="171450" indent="-171450">
              <a:buFont typeface="Arial" panose="020B0604020202020204" pitchFamily="34" charset="0"/>
              <a:buChar char="•"/>
            </a:pPr>
            <a:r>
              <a:rPr lang="en-US" dirty="0" err="1"/>
              <a:t>Ddos</a:t>
            </a:r>
            <a:r>
              <a:rPr lang="en-US" baseline="0" dirty="0"/>
              <a:t> protection</a:t>
            </a:r>
          </a:p>
          <a:p>
            <a:pPr marL="171450" indent="-171450">
              <a:buFont typeface="Arial" panose="020B0604020202020204" pitchFamily="34" charset="0"/>
              <a:buChar char="•"/>
            </a:pPr>
            <a:r>
              <a:rPr lang="en-US" baseline="0" dirty="0"/>
              <a:t>Antivirus</a:t>
            </a:r>
          </a:p>
          <a:p>
            <a:pPr marL="171450" indent="-171450">
              <a:buFont typeface="Arial" panose="020B0604020202020204" pitchFamily="34" charset="0"/>
              <a:buChar char="•"/>
            </a:pPr>
            <a:r>
              <a:rPr lang="en-US" baseline="0" dirty="0"/>
              <a:t>Layer 4 firewall</a:t>
            </a:r>
          </a:p>
          <a:p>
            <a:pPr marL="171450" indent="-171450">
              <a:buFont typeface="Arial" panose="020B0604020202020204" pitchFamily="34" charset="0"/>
              <a:buChar char="•"/>
            </a:pPr>
            <a:r>
              <a:rPr lang="en-US" baseline="0" dirty="0"/>
              <a:t>Intrusion prevention (IPS)</a:t>
            </a:r>
          </a:p>
          <a:p>
            <a:pPr marL="171450" indent="-171450">
              <a:buFont typeface="Arial" panose="020B0604020202020204" pitchFamily="34" charset="0"/>
              <a:buChar char="•"/>
            </a:pPr>
            <a:r>
              <a:rPr lang="en-US" baseline="0" dirty="0"/>
              <a:t>Application security (L7)</a:t>
            </a:r>
          </a:p>
          <a:p>
            <a:pPr marL="171450" indent="-171450">
              <a:buFont typeface="Arial" panose="020B0604020202020204" pitchFamily="34" charset="0"/>
              <a:buChar char="•"/>
            </a:pPr>
            <a:r>
              <a:rPr lang="en-US" baseline="0" dirty="0"/>
              <a:t>IP reputation</a:t>
            </a:r>
          </a:p>
          <a:p>
            <a:pPr marL="171450" indent="-171450">
              <a:buFont typeface="Arial" panose="020B0604020202020204" pitchFamily="34" charset="0"/>
              <a:buChar char="•"/>
            </a:pPr>
            <a:r>
              <a:rPr lang="en-US" baseline="0" dirty="0"/>
              <a:t>Geo-IP protection</a:t>
            </a:r>
          </a:p>
          <a:p>
            <a:pPr marL="171450" indent="-171450">
              <a:buFont typeface="Arial" panose="020B0604020202020204" pitchFamily="34" charset="0"/>
              <a:buChar char="•"/>
            </a:pPr>
            <a:r>
              <a:rPr lang="en-US" baseline="0" dirty="0"/>
              <a:t>FortiSandbox integration</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18</a:t>
            </a:fld>
            <a:endParaRPr lang="en-US"/>
          </a:p>
        </p:txBody>
      </p:sp>
    </p:spTree>
    <p:extLst>
      <p:ext uri="{BB962C8B-B14F-4D97-AF65-F5344CB8AC3E}">
        <p14:creationId xmlns:p14="http://schemas.microsoft.com/office/powerpoint/2010/main" val="3860072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FortiADC - первый на рынке АЦП с услугами песочницы. Это позволяет осуществлять прямую интеграцию с FortiSandbox для расширенного обнаружения угроз, которых нет ни в одном другом АЦП. После сканирования загрузки файлов с использованием собственного AV-движка FortiADC файлы можно отправлять в FortiSandbox для дальнейшего анализа. Если обнаружены какие-либо угрозы, FortiADC получает уведомление и может заблокировать все будущие экземпляры этой угрозы.</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19</a:t>
            </a:fld>
            <a:endParaRPr lang="en-US"/>
          </a:p>
        </p:txBody>
      </p:sp>
    </p:spTree>
    <p:extLst>
      <p:ext uri="{BB962C8B-B14F-4D97-AF65-F5344CB8AC3E}">
        <p14:creationId xmlns:p14="http://schemas.microsoft.com/office/powerpoint/2010/main" val="362558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Встроенный WAF FOrtiADC обеспечивает полную защиту веб-приложений уровня 7, обеспечивая возможность соответствия PCI DSS. Это включает в себя сканирование веб-уязвимостей, полное покрытие 10 лучших OWASP, полноценные функции безопасности WAF, защиту от потери данных, а также возможности просмотра и создания отчетов.</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20</a:t>
            </a:fld>
            <a:endParaRPr lang="en-US"/>
          </a:p>
        </p:txBody>
      </p:sp>
    </p:spTree>
    <p:extLst>
      <p:ext uri="{BB962C8B-B14F-4D97-AF65-F5344CB8AC3E}">
        <p14:creationId xmlns:p14="http://schemas.microsoft.com/office/powerpoint/2010/main" val="198349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FOrtiADC’s</a:t>
            </a:r>
            <a:r>
              <a:rPr lang="en-US" dirty="0"/>
              <a:t> WAF is a full feature system</a:t>
            </a:r>
            <a:r>
              <a:rPr lang="en-US" baseline="0" dirty="0"/>
              <a:t> providing full WAF protection.</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21</a:t>
            </a:fld>
            <a:endParaRPr lang="en-US"/>
          </a:p>
        </p:txBody>
      </p:sp>
    </p:spTree>
    <p:extLst>
      <p:ext uri="{BB962C8B-B14F-4D97-AF65-F5344CB8AC3E}">
        <p14:creationId xmlns:p14="http://schemas.microsoft.com/office/powerpoint/2010/main" val="2175418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5BCC9-2D58-BC45-8057-F0927490CD17}" type="slidenum">
              <a:rPr lang="en-US" smtClean="0"/>
              <a:t>23</a:t>
            </a:fld>
            <a:endParaRPr lang="en-US"/>
          </a:p>
        </p:txBody>
      </p:sp>
    </p:spTree>
    <p:extLst>
      <p:ext uri="{BB962C8B-B14F-4D97-AF65-F5344CB8AC3E}">
        <p14:creationId xmlns:p14="http://schemas.microsoft.com/office/powerpoint/2010/main" val="145182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FortiADC SLB поддерживает сценарии Lua для выполнения действий, которые в настоящее время не поддерживаются встроенным набором функций. Сценарии позволяют использовать предопределенные команды и переменные сценария для управления запросом / ответом HTTP, выбора маршрута содержимого или получения информации SSL. Функция поддержки нескольких сценариев позволяет вам использовать несколько сценариев, устанавливая их последовательность выполнения. Вы можете использовать сценарии для выполнения действий, которые в настоящее время не поддерживаются встроенным набором функций.</a:t>
            </a:r>
            <a:endParaRPr lang="en-US" sz="1200" dirty="0"/>
          </a:p>
        </p:txBody>
      </p:sp>
      <p:sp>
        <p:nvSpPr>
          <p:cNvPr id="4" name="Slide Number Placeholder 3"/>
          <p:cNvSpPr>
            <a:spLocks noGrp="1"/>
          </p:cNvSpPr>
          <p:nvPr>
            <p:ph type="sldNum" sz="quarter" idx="10"/>
          </p:nvPr>
        </p:nvSpPr>
        <p:spPr/>
        <p:txBody>
          <a:bodyPr/>
          <a:lstStyle/>
          <a:p>
            <a:fld id="{B32B9A40-6220-4BC3-9B28-DCE01F117DD8}" type="slidenum">
              <a:rPr lang="en-US" smtClean="0"/>
              <a:t>24</a:t>
            </a:fld>
            <a:endParaRPr lang="en-US"/>
          </a:p>
        </p:txBody>
      </p:sp>
    </p:spTree>
    <p:extLst>
      <p:ext uri="{BB962C8B-B14F-4D97-AF65-F5344CB8AC3E}">
        <p14:creationId xmlns:p14="http://schemas.microsoft.com/office/powerpoint/2010/main" val="19593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Поскольку пропускная способность и спрос продолжают расти, а все больше корпоративных и даже малых и средних предприятий переходят в облако, спрос на веб-приложения будет продолжать расти. Компании должны иметь возможность легко и эффективно масштабировать для удовлетворения этих постоянно растущих потребностей. Добавьте к этому, более широкое использование SSL для защиты трафика в потоке, требования к веб-приложениям возрастают в геометрической прогрессии.</a:t>
            </a:r>
          </a:p>
          <a:p>
            <a:endParaRPr lang="ru-RU" dirty="0"/>
          </a:p>
          <a:p>
            <a:r>
              <a:rPr lang="ru-RU" dirty="0"/>
              <a:t>Использование FortiADC позволяет компаниям удовлетворить этот спрос, легко масштабируя свои веб-приложения в бэкэнде</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a:t>
            </a:fld>
            <a:endParaRPr lang="en-US"/>
          </a:p>
        </p:txBody>
      </p:sp>
    </p:spTree>
    <p:extLst>
      <p:ext uri="{BB962C8B-B14F-4D97-AF65-F5344CB8AC3E}">
        <p14:creationId xmlns:p14="http://schemas.microsoft.com/office/powerpoint/2010/main" val="3905712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FortiADC поддерживает зеркалирование пакетов (HTTPS / TCPS) для указанных сетевых интерфейсов. Когда функция включена, трафик SSL будет отражаться виртуальным сервером на указанные порты после его расшифровки. Эта функция поддерживает как IPv4, так и IPv6. FortiADC может отправлять трафик до четырех исходящих интерфейсов, включая агрегированные интерфейсы и интерфейсы VLAN. Поддерживается на всех платформах FortiADC</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25</a:t>
            </a:fld>
            <a:endParaRPr lang="en-US"/>
          </a:p>
        </p:txBody>
      </p:sp>
    </p:spTree>
    <p:extLst>
      <p:ext uri="{BB962C8B-B14F-4D97-AF65-F5344CB8AC3E}">
        <p14:creationId xmlns:p14="http://schemas.microsoft.com/office/powerpoint/2010/main" val="3888136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26</a:t>
            </a:fld>
            <a:endParaRPr lang="en-US"/>
          </a:p>
        </p:txBody>
      </p:sp>
    </p:spTree>
    <p:extLst>
      <p:ext uri="{BB962C8B-B14F-4D97-AF65-F5344CB8AC3E}">
        <p14:creationId xmlns:p14="http://schemas.microsoft.com/office/powerpoint/2010/main" val="357038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27</a:t>
            </a:fld>
            <a:endParaRPr lang="en-US"/>
          </a:p>
        </p:txBody>
      </p:sp>
    </p:spTree>
    <p:extLst>
      <p:ext uri="{BB962C8B-B14F-4D97-AF65-F5344CB8AC3E}">
        <p14:creationId xmlns:p14="http://schemas.microsoft.com/office/powerpoint/2010/main" val="253236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FortiADC provides three solutions to scale up the VPN capacity with more </a:t>
            </a:r>
            <a:r>
              <a:rPr lang="en-US" sz="1200" b="0" i="0" kern="1200" dirty="0" err="1">
                <a:solidFill>
                  <a:schemeClr val="tx1"/>
                </a:solidFill>
                <a:effectLst/>
                <a:latin typeface="+mn-lt"/>
                <a:ea typeface="+mn-ea"/>
                <a:cs typeface="+mn-cs"/>
              </a:rPr>
              <a:t>FortiGates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Layer4 SLB One-Arm Deployment for SSL VPN Load-Balancing (shown here)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All traffic flows through the FortiADC and is then load balanced among the </a:t>
            </a:r>
            <a:r>
              <a:rPr lang="en-US" sz="1200" b="0" i="0" kern="1200" dirty="0" err="1">
                <a:solidFill>
                  <a:schemeClr val="tx1"/>
                </a:solidFill>
                <a:effectLst/>
                <a:latin typeface="+mn-lt"/>
                <a:ea typeface="+mn-ea"/>
                <a:cs typeface="+mn-cs"/>
              </a:rPr>
              <a:t>FortiGates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Layer4 SLB In-Line Deployment for both IPsec and SSL VPN Load-Balancing</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FortiGSLB</a:t>
            </a:r>
            <a:r>
              <a:rPr lang="en-US" sz="1200" b="0" i="0" kern="1200" dirty="0">
                <a:solidFill>
                  <a:schemeClr val="tx1"/>
                </a:solidFill>
                <a:effectLst/>
                <a:latin typeface="+mn-lt"/>
                <a:ea typeface="+mn-ea"/>
                <a:cs typeface="+mn-cs"/>
              </a:rPr>
              <a:t> for both IPsec and SSL VPN Load-Balancing</a:t>
            </a:r>
          </a:p>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28</a:t>
            </a:fld>
            <a:endParaRPr lang="en-US"/>
          </a:p>
        </p:txBody>
      </p:sp>
    </p:spTree>
    <p:extLst>
      <p:ext uri="{BB962C8B-B14F-4D97-AF65-F5344CB8AC3E}">
        <p14:creationId xmlns:p14="http://schemas.microsoft.com/office/powerpoint/2010/main" val="3313274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этом сценарии через FortiADC-VDOM1 проходит только трафик, специфичный для VPN, который затем распределяется между несколькими FortiGates. Весь не VPN-трафик проходит непосредственно через FortiGate, а затем FortiADC-VDOM2 балансирует нагрузку в центре обработки данных. Это помогает предотвратить перегрузку трафика VPN-клиентов сотрудниками и партнерами.</a:t>
            </a:r>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29</a:t>
            </a:fld>
            <a:endParaRPr lang="en-US"/>
          </a:p>
        </p:txBody>
      </p:sp>
    </p:spTree>
    <p:extLst>
      <p:ext uri="{BB962C8B-B14F-4D97-AF65-F5344CB8AC3E}">
        <p14:creationId xmlns:p14="http://schemas.microsoft.com/office/powerpoint/2010/main" val="85642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Для удаленных сотрудников, которые хотят подключиться к штаб-квартире компании через VPN, FortiGSLB позволяет клиентам автоматически подключаться к серверу FortiGate VPN, который географически находится ближе всего к их текущему местоположению. Это также можно указать в зависимости от доступности VPN-сервера FortiGate. В случаях, когда VPN-сервер не работает, FortiGSLB может перенаправить пользователей на следующий доступный VPN-сервер FortiGate в другом месте.</a:t>
            </a:r>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30</a:t>
            </a:fld>
            <a:endParaRPr lang="en-US"/>
          </a:p>
        </p:txBody>
      </p:sp>
    </p:spTree>
    <p:extLst>
      <p:ext uri="{BB962C8B-B14F-4D97-AF65-F5344CB8AC3E}">
        <p14:creationId xmlns:p14="http://schemas.microsoft.com/office/powerpoint/2010/main" val="297078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Когда пользователи просматривают веб-страницу, восемьдесят процентов проблем с производительностью возникают во внешнем интерфейсе, на уровне браузера. Вот почему ключом к ускорению работы веб-сайтов и веб-приложений является повышение производительности интерфейса - оптимизация кода каждой страницы, чтобы страницы быстрее отображались в браузере.</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Скорость страницы позволяет клиентам оптимизировать веб-страницы без какого-либо вмешательства в код. FADC будет изменять содержимое ответа веб-сервера, используя различные методы ускорения, такие как:</a:t>
            </a:r>
          </a:p>
          <a:p>
            <a:r>
              <a:rPr lang="ru-RU" sz="1200" kern="1200" dirty="0">
                <a:solidFill>
                  <a:schemeClr val="tx1"/>
                </a:solidFill>
                <a:effectLst/>
                <a:latin typeface="+mn-lt"/>
                <a:ea typeface="+mn-ea"/>
                <a:cs typeface="+mn-cs"/>
              </a:rPr>
              <a:t>Минимизируйте время клиент-сервер.</a:t>
            </a:r>
          </a:p>
          <a:p>
            <a:r>
              <a:rPr lang="ru-RU" sz="1200" kern="1200" dirty="0">
                <a:solidFill>
                  <a:schemeClr val="tx1"/>
                </a:solidFill>
                <a:effectLst/>
                <a:latin typeface="+mn-lt"/>
                <a:ea typeface="+mn-ea"/>
                <a:cs typeface="+mn-cs"/>
              </a:rPr>
              <a:t>Консолидация ресурсов, минимизация размера полезной нагрузки.</a:t>
            </a:r>
          </a:p>
          <a:p>
            <a:r>
              <a:rPr lang="ru-RU" sz="1200" kern="1200" dirty="0">
                <a:solidFill>
                  <a:schemeClr val="tx1"/>
                </a:solidFill>
                <a:effectLst/>
                <a:latin typeface="+mn-lt"/>
                <a:ea typeface="+mn-ea"/>
                <a:cs typeface="+mn-cs"/>
              </a:rPr>
              <a:t>Оптимизация рендеринга в браузере.</a:t>
            </a:r>
          </a:p>
          <a:p>
            <a:r>
              <a:rPr lang="ru-RU" sz="1200" kern="1200" dirty="0">
                <a:solidFill>
                  <a:schemeClr val="tx1"/>
                </a:solidFill>
                <a:effectLst/>
                <a:latin typeface="+mn-lt"/>
                <a:ea typeface="+mn-ea"/>
                <a:cs typeface="+mn-cs"/>
              </a:rPr>
              <a:t>Минимизируйте накладные расходы на запрос.</a:t>
            </a:r>
          </a:p>
          <a:p>
            <a:r>
              <a:rPr lang="ru-RU" sz="1200" kern="1200" dirty="0">
                <a:solidFill>
                  <a:schemeClr val="tx1"/>
                </a:solidFill>
                <a:effectLst/>
                <a:latin typeface="+mn-lt"/>
                <a:ea typeface="+mn-ea"/>
                <a:cs typeface="+mn-cs"/>
              </a:rPr>
              <a:t>Продлить срок действия файлового кэша.</a:t>
            </a:r>
          </a:p>
          <a:p>
            <a:r>
              <a:rPr lang="ru-RU" sz="1200" kern="1200" dirty="0">
                <a:solidFill>
                  <a:schemeClr val="tx1"/>
                </a:solidFill>
                <a:effectLst/>
                <a:latin typeface="+mn-lt"/>
                <a:ea typeface="+mn-ea"/>
                <a:cs typeface="+mn-cs"/>
              </a:rPr>
              <a:t>Идентификация мобильного устройства.</a:t>
            </a:r>
          </a:p>
          <a:p>
            <a:r>
              <a:rPr lang="ru-RU" sz="1200" kern="1200" dirty="0">
                <a:solidFill>
                  <a:schemeClr val="tx1"/>
                </a:solidFill>
                <a:effectLst/>
                <a:latin typeface="+mn-lt"/>
                <a:ea typeface="+mn-ea"/>
                <a:cs typeface="+mn-cs"/>
              </a:rPr>
              <a:t>Мобильное Удельное Ускорение.</a:t>
            </a:r>
          </a:p>
          <a:p>
            <a:r>
              <a:rPr lang="ru-RU" sz="1200" kern="1200" dirty="0">
                <a:solidFill>
                  <a:schemeClr val="tx1"/>
                </a:solidFill>
                <a:effectLst/>
                <a:latin typeface="+mn-lt"/>
                <a:ea typeface="+mn-ea"/>
                <a:cs typeface="+mn-cs"/>
              </a:rPr>
              <a:t>Авто-обучение на основе статистики</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2B9A40-6220-4BC3-9B28-DCE01F117DD8}" type="slidenum">
              <a:rPr lang="en-US" smtClean="0"/>
              <a:t>31</a:t>
            </a:fld>
            <a:endParaRPr lang="en-US"/>
          </a:p>
        </p:txBody>
      </p:sp>
    </p:spTree>
    <p:extLst>
      <p:ext uri="{BB962C8B-B14F-4D97-AF65-F5344CB8AC3E}">
        <p14:creationId xmlns:p14="http://schemas.microsoft.com/office/powerpoint/2010/main" val="247887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2000" dirty="0"/>
              <a:t>Функция аутентификации пользователей FortiADC обеспечивает применение политик и контроль доступа ко всем приложениям. Это позволяет включать аутентификацию и авторизацию для всех внутренних и внешних пользователей, даже для приложений, которые не имеют встроенной возможности аутентификации. Эта функция поддерживает несколько служб аутентификации, в том числе:</a:t>
            </a:r>
          </a:p>
          <a:p>
            <a:r>
              <a:rPr lang="ru-RU" sz="2000" dirty="0"/>
              <a:t>Локальная аутентификация</a:t>
            </a:r>
          </a:p>
          <a:p>
            <a:r>
              <a:rPr lang="ru-RU" sz="2000" dirty="0"/>
              <a:t>RADIUS &amp; LDAP</a:t>
            </a:r>
          </a:p>
          <a:p>
            <a:r>
              <a:rPr lang="ru-RU" sz="2000" dirty="0"/>
              <a:t>Полный AD FS Proxy</a:t>
            </a:r>
          </a:p>
          <a:p>
            <a:r>
              <a:rPr lang="ru-RU" sz="2000" dirty="0"/>
              <a:t>SAML SSO</a:t>
            </a:r>
          </a:p>
          <a:p>
            <a:r>
              <a:rPr lang="ru-RU" sz="2000" dirty="0"/>
              <a:t>Kerberos</a:t>
            </a:r>
          </a:p>
          <a:p>
            <a:r>
              <a:rPr lang="ru-RU" sz="2000" dirty="0"/>
              <a:t>OTP - FortiToken и Google Authenticator</a:t>
            </a:r>
          </a:p>
          <a:p>
            <a:r>
              <a:rPr lang="ru-RU" sz="2000" dirty="0"/>
              <a:t>HTTP Basic SSO</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32</a:t>
            </a:fld>
            <a:endParaRPr lang="en-US"/>
          </a:p>
        </p:txBody>
      </p:sp>
    </p:spTree>
    <p:extLst>
      <p:ext uri="{BB962C8B-B14F-4D97-AF65-F5344CB8AC3E}">
        <p14:creationId xmlns:p14="http://schemas.microsoft.com/office/powerpoint/2010/main" val="96372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u="none" dirty="0">
                <a:latin typeface="Arial" panose="020B0604020202020204" pitchFamily="34" charset="0"/>
                <a:cs typeface="Arial" panose="020B0604020202020204" pitchFamily="34" charset="0"/>
              </a:rPr>
              <a:t>GLB - это решение на основе DNS, которое позволяет вам развертывать избыточные ресурсы по всему миру. Вы можете использовать эти избыточные ресурсы, чтобы поддерживать бизнес в сети, когда в локальном развертывании возникают неожиданные скачки трафика или простои.</a:t>
            </a:r>
          </a:p>
          <a:p>
            <a:endParaRPr lang="ru-RU" sz="1200" b="0" u="none" dirty="0">
              <a:latin typeface="Arial" panose="020B0604020202020204" pitchFamily="34" charset="0"/>
              <a:cs typeface="Arial" panose="020B0604020202020204" pitchFamily="34" charset="0"/>
            </a:endParaRPr>
          </a:p>
          <a:p>
            <a:r>
              <a:rPr lang="ru-RU" sz="1200" b="0" u="none" dirty="0">
                <a:latin typeface="Arial" panose="020B0604020202020204" pitchFamily="34" charset="0"/>
                <a:cs typeface="Arial" panose="020B0604020202020204" pitchFamily="34" charset="0"/>
              </a:rPr>
              <a:t>GLB - это двухслойная технология, состоящая из глобальной балансировки нагрузки на сервер (GSLB) и SLB. Глобальный SLB относится к глобальной балансировке трафика между несколькими географически разнородными FortiADC, в то время как SLB относится к балансировке нагрузки отдельным FortiADC в локальном центре данных.</a:t>
            </a:r>
            <a:endParaRPr lang="en-CA"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A5BCC9-2D58-BC45-8057-F0927490CD17}" type="slidenum">
              <a:rPr lang="en-US" smtClean="0"/>
              <a:t>33</a:t>
            </a:fld>
            <a:endParaRPr lang="en-US"/>
          </a:p>
        </p:txBody>
      </p:sp>
    </p:spTree>
    <p:extLst>
      <p:ext uri="{BB962C8B-B14F-4D97-AF65-F5344CB8AC3E}">
        <p14:creationId xmlns:p14="http://schemas.microsoft.com/office/powerpoint/2010/main" val="3645839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a:t>Вы должны знать и понимать отношения между клиентами и серверами. Вы должны быть в состоянии определить, откуда приходят клиенты, какую ОС и браузер они используют и какой контент они ищут в вашем приложении. Вся эта информация имеет решающее значение для вашей организации, чтобы понимать ваших клиентов, а также отслеживать ваши приложения и контент.</a:t>
            </a:r>
          </a:p>
          <a:p>
            <a:endParaRPr lang="ru-RU" baseline="0" dirty="0"/>
          </a:p>
          <a:p>
            <a:r>
              <a:rPr lang="ru-RU" baseline="0" dirty="0"/>
              <a:t>По этим причинам мы разработали FortiView Data-Analytics. Это дает вашим ИТ-командам набор инструментов, которые помогут улучшить ваши приложения и сети. Мы также предоставляем системную статистику, основанную на автоматическом оповещении (SLB, RTT, BW, CPU…), которая позволит ИТ-командам быть активными в случае проблем в сети или с приложениями.</a:t>
            </a:r>
            <a:endParaRPr lang="en-US" baseline="0" dirty="0"/>
          </a:p>
        </p:txBody>
      </p:sp>
      <p:sp>
        <p:nvSpPr>
          <p:cNvPr id="4" name="Slide Number Placeholder 3"/>
          <p:cNvSpPr>
            <a:spLocks noGrp="1"/>
          </p:cNvSpPr>
          <p:nvPr>
            <p:ph type="sldNum" sz="quarter" idx="10"/>
          </p:nvPr>
        </p:nvSpPr>
        <p:spPr/>
        <p:txBody>
          <a:bodyPr/>
          <a:lstStyle/>
          <a:p>
            <a:fld id="{B32B9A40-6220-4BC3-9B28-DCE01F117DD8}" type="slidenum">
              <a:rPr lang="en-US" smtClean="0"/>
              <a:t>35</a:t>
            </a:fld>
            <a:endParaRPr lang="en-US"/>
          </a:p>
        </p:txBody>
      </p:sp>
    </p:spTree>
    <p:extLst>
      <p:ext uri="{BB962C8B-B14F-4D97-AF65-F5344CB8AC3E}">
        <p14:creationId xmlns:p14="http://schemas.microsoft.com/office/powerpoint/2010/main" val="114650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0" baseline="0" dirty="0"/>
              <a:t>Gartner публикует </a:t>
            </a:r>
            <a:r>
              <a:rPr lang="en-US" b="0" baseline="0" dirty="0"/>
              <a:t> Market Guide</a:t>
            </a:r>
            <a:r>
              <a:rPr lang="ru-RU" b="0" baseline="0" dirty="0"/>
              <a:t> контроллеров доставки приложений. В нем они рекомендуют Application Delivery Controller для улучшения доступности приложений, производительности и безопасности.</a:t>
            </a:r>
          </a:p>
          <a:p>
            <a:endParaRPr lang="ru-RU" b="0" baseline="0" dirty="0"/>
          </a:p>
          <a:p>
            <a:r>
              <a:rPr lang="ru-RU" b="0" baseline="0" dirty="0"/>
              <a:t>Хотя Fortinet не был подробно рассмотрен в этом недавнем </a:t>
            </a:r>
            <a:r>
              <a:rPr lang="en-US" b="0" baseline="0" dirty="0"/>
              <a:t>Market Guide</a:t>
            </a:r>
            <a:r>
              <a:rPr lang="ru-RU" b="0" baseline="0" dirty="0"/>
              <a:t> , он был специально упомянут.</a:t>
            </a:r>
          </a:p>
          <a:p>
            <a:endParaRPr lang="ru-RU" b="0" baseline="0" dirty="0"/>
          </a:p>
          <a:p>
            <a:r>
              <a:rPr lang="ru-RU" b="0" baseline="0" dirty="0"/>
              <a:t>FortiADC не только улучшает взаимодействие с клиентами и реакцию веб-приложений, но и расширенные функции безопасности помогают защитить центр обработки данных. Эти функции включают в себя:</a:t>
            </a:r>
          </a:p>
          <a:p>
            <a:r>
              <a:rPr lang="ru-RU" b="0" baseline="0" dirty="0"/>
              <a:t>Брандмауэр</a:t>
            </a:r>
          </a:p>
          <a:p>
            <a:r>
              <a:rPr lang="ru-RU" b="0" baseline="0" dirty="0"/>
              <a:t>Предотвращение вторжений</a:t>
            </a:r>
          </a:p>
          <a:p>
            <a:r>
              <a:rPr lang="ru-RU" b="0" baseline="0" dirty="0"/>
              <a:t>Репутация IP</a:t>
            </a:r>
          </a:p>
          <a:p>
            <a:r>
              <a:rPr lang="ru-RU" b="0" baseline="0" dirty="0"/>
              <a:t>антивирус</a:t>
            </a:r>
          </a:p>
          <a:p>
            <a:r>
              <a:rPr lang="ru-RU" b="0" baseline="0" dirty="0"/>
              <a:t>Гео IP защита</a:t>
            </a:r>
          </a:p>
          <a:p>
            <a:r>
              <a:rPr lang="ru-RU" b="0" baseline="0" dirty="0"/>
              <a:t>Брандмауэр веб-приложений</a:t>
            </a:r>
          </a:p>
          <a:p>
            <a:r>
              <a:rPr lang="ru-RU" b="0" baseline="0" dirty="0"/>
              <a:t>Интеграция FortiSandbox</a:t>
            </a:r>
          </a:p>
          <a:p>
            <a:r>
              <a:rPr lang="ru-RU" b="0" baseline="0" dirty="0"/>
              <a:t>DoS защита</a:t>
            </a:r>
            <a:endParaRPr lang="en-US" b="0" baseline="0" dirty="0"/>
          </a:p>
          <a:p>
            <a:endParaRPr lang="en-US" b="0"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a:xfrm>
            <a:off x="4023092" y="8899328"/>
            <a:ext cx="3077739" cy="470097"/>
          </a:xfrm>
          <a:prstGeom prst="rect">
            <a:avLst/>
          </a:prstGeom>
        </p:spPr>
        <p:txBody>
          <a:bodyPr/>
          <a:lstStyle/>
          <a:p>
            <a:fld id="{B32B9A40-6220-4BC3-9B28-DCE01F117DD8}" type="slidenum">
              <a:rPr lang="en-US" smtClean="0"/>
              <a:t>3</a:t>
            </a:fld>
            <a:endParaRPr lang="en-US"/>
          </a:p>
        </p:txBody>
      </p:sp>
    </p:spTree>
    <p:extLst>
      <p:ext uri="{BB962C8B-B14F-4D97-AF65-F5344CB8AC3E}">
        <p14:creationId xmlns:p14="http://schemas.microsoft.com/office/powerpoint/2010/main" val="2873261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FortiSIEM теперь сможет анализировать журналы FortiADC и создавать панель мониторинга со статистикой (специально для функций безопасности).</a:t>
            </a:r>
            <a:endParaRPr lang="en-US" dirty="0"/>
          </a:p>
        </p:txBody>
      </p:sp>
      <p:sp>
        <p:nvSpPr>
          <p:cNvPr id="4" name="Slide Number Placeholder 3"/>
          <p:cNvSpPr>
            <a:spLocks noGrp="1"/>
          </p:cNvSpPr>
          <p:nvPr>
            <p:ph type="sldNum" sz="quarter" idx="5"/>
          </p:nvPr>
        </p:nvSpPr>
        <p:spPr/>
        <p:txBody>
          <a:bodyPr/>
          <a:lstStyle/>
          <a:p>
            <a:fld id="{B32B9A40-6220-4BC3-9B28-DCE01F117DD8}" type="slidenum">
              <a:rPr lang="en-US" smtClean="0"/>
              <a:t>36</a:t>
            </a:fld>
            <a:endParaRPr lang="en-US"/>
          </a:p>
        </p:txBody>
      </p:sp>
    </p:spTree>
    <p:extLst>
      <p:ext uri="{BB962C8B-B14F-4D97-AF65-F5344CB8AC3E}">
        <p14:creationId xmlns:p14="http://schemas.microsoft.com/office/powerpoint/2010/main" val="4028438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37</a:t>
            </a:fld>
            <a:endParaRPr lang="en-US"/>
          </a:p>
        </p:txBody>
      </p:sp>
    </p:spTree>
    <p:extLst>
      <p:ext uri="{BB962C8B-B14F-4D97-AF65-F5344CB8AC3E}">
        <p14:creationId xmlns:p14="http://schemas.microsoft.com/office/powerpoint/2010/main" val="380037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38</a:t>
            </a:fld>
            <a:endParaRPr lang="en-US"/>
          </a:p>
        </p:txBody>
      </p:sp>
    </p:spTree>
    <p:extLst>
      <p:ext uri="{BB962C8B-B14F-4D97-AF65-F5344CB8AC3E}">
        <p14:creationId xmlns:p14="http://schemas.microsoft.com/office/powerpoint/2010/main" val="3675939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 providers</a:t>
            </a:r>
            <a:r>
              <a:rPr lang="en-US" baseline="0" dirty="0"/>
              <a:t> protect the infrastructure, offload to client, KISS</a:t>
            </a:r>
            <a:endParaRPr lang="en-US" dirty="0"/>
          </a:p>
          <a:p>
            <a:endParaRPr lang="en-US" dirty="0"/>
          </a:p>
          <a:p>
            <a:r>
              <a:rPr lang="en-US" dirty="0"/>
              <a:t>Inline – Cross VPC Security</a:t>
            </a:r>
          </a:p>
          <a:p>
            <a:pPr marL="457120" marR="0" lvl="1" indent="0" algn="l" defTabSz="914240" rtl="0" eaLnBrk="1" fontAlgn="auto" latinLnBrk="0" hangingPunct="1">
              <a:lnSpc>
                <a:spcPct val="100000"/>
              </a:lnSpc>
              <a:spcBef>
                <a:spcPts val="0"/>
              </a:spcBef>
              <a:spcAft>
                <a:spcPts val="0"/>
              </a:spcAft>
              <a:buClrTx/>
              <a:buSzTx/>
              <a:buFontTx/>
              <a:buNone/>
              <a:tabLst/>
              <a:defRPr/>
            </a:pPr>
            <a:r>
              <a:rPr lang="en-US" dirty="0"/>
              <a:t>North-South Security</a:t>
            </a:r>
          </a:p>
          <a:p>
            <a:pPr lvl="1"/>
            <a:r>
              <a:rPr lang="en-US" dirty="0" err="1"/>
              <a:t>FortiGate</a:t>
            </a:r>
            <a:r>
              <a:rPr lang="en-US" dirty="0"/>
              <a:t>-VM</a:t>
            </a:r>
          </a:p>
          <a:p>
            <a:r>
              <a:rPr lang="en-US" dirty="0"/>
              <a:t>Online – East West Security</a:t>
            </a:r>
          </a:p>
          <a:p>
            <a:pPr lvl="1"/>
            <a:r>
              <a:rPr lang="en-US" dirty="0" err="1"/>
              <a:t>FortiClient</a:t>
            </a:r>
            <a:endParaRPr lang="en-US" dirty="0"/>
          </a:p>
          <a:p>
            <a:r>
              <a:rPr lang="en-US" dirty="0"/>
              <a:t>Offline – API level Security</a:t>
            </a:r>
          </a:p>
          <a:p>
            <a:pPr lvl="1"/>
            <a:r>
              <a:rPr lang="en-US" dirty="0" err="1"/>
              <a:t>FortiCASB</a:t>
            </a:r>
            <a:endParaRPr lang="en-US" dirty="0"/>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39</a:t>
            </a:fld>
            <a:endParaRPr lang="en-US"/>
          </a:p>
        </p:txBody>
      </p:sp>
    </p:spTree>
    <p:extLst>
      <p:ext uri="{BB962C8B-B14F-4D97-AF65-F5344CB8AC3E}">
        <p14:creationId xmlns:p14="http://schemas.microsoft.com/office/powerpoint/2010/main" val="3774843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Основное преимущество FortiADC на рынке - это цена и производительность. FortiADC предлагает полную линейку решений для доставки приложений, чтобы удовлетворить потребности практически каждого сегмента, с ценовыми показателями, которые обеспечивают самую низкую совокупную стоимость владения на гигабит пропускной способности L4.</a:t>
            </a:r>
          </a:p>
          <a:p>
            <a:endParaRPr lang="ru-RU" dirty="0"/>
          </a:p>
          <a:p>
            <a:r>
              <a:rPr lang="ru-RU" dirty="0"/>
              <a:t>Рынок АЦП разделен на три основных сегмента: малый, средний и корпоративный. FortiADC охватывает все эти рынки, хотя многие из наших решений ориентированы на рынки среднего и высшего бизнеса.</a:t>
            </a:r>
          </a:p>
          <a:p>
            <a:endParaRPr lang="ru-RU" dirty="0"/>
          </a:p>
          <a:p>
            <a:r>
              <a:rPr lang="ru-RU" dirty="0"/>
              <a:t>FortiADC выделяется по нескольким ключевым причинам:</a:t>
            </a:r>
          </a:p>
          <a:p>
            <a:r>
              <a:rPr lang="ru-RU" dirty="0"/>
              <a:t>Начиная с общей стоимости владения. В целом FortiADC составляют около 30% совокупной стоимости владения наших конкурентов.</a:t>
            </a:r>
          </a:p>
          <a:p>
            <a:r>
              <a:rPr lang="ru-RU" dirty="0"/>
              <a:t>Fortinet включает в себя все, что нужно клиенту без необходимости покупать опцию за опцией, чтобы получить решение. Это включает GSLB, Link Load Balancing и SSL разгрузку.</a:t>
            </a:r>
          </a:p>
          <a:p>
            <a:r>
              <a:rPr lang="ru-RU" dirty="0"/>
              <a:t>Не забывайте о FortiCare. Наша поддержка такая же хорошая или лучше, чем у большинства наших конкурентов.</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40</a:t>
            </a:fld>
            <a:endParaRPr lang="en-US"/>
          </a:p>
        </p:txBody>
      </p:sp>
    </p:spTree>
    <p:extLst>
      <p:ext uri="{BB962C8B-B14F-4D97-AF65-F5344CB8AC3E}">
        <p14:creationId xmlns:p14="http://schemas.microsoft.com/office/powerpoint/2010/main" val="2439965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давайте рассмотрим некоторые распространенные проблемы центра обработки данных и способы их решения в FortiADC.</a:t>
            </a:r>
          </a:p>
          <a:p>
            <a:endParaRPr lang="ru-RU" dirty="0"/>
          </a:p>
          <a:p>
            <a:r>
              <a:rPr lang="ru-RU" dirty="0"/>
              <a:t>Серверы ограничены по мощности</a:t>
            </a:r>
          </a:p>
          <a:p>
            <a:r>
              <a:rPr lang="ru-RU" dirty="0"/>
              <a:t>FortiADC решает эту проблему, позволяя вам управлять несколькими экземплярами сервера.</a:t>
            </a:r>
          </a:p>
          <a:p>
            <a:r>
              <a:rPr lang="ru-RU" dirty="0"/>
              <a:t>Безопасный трафик замедляет работу серверов</a:t>
            </a:r>
          </a:p>
          <a:p>
            <a:r>
              <a:rPr lang="ru-RU" dirty="0"/>
              <a:t>FortiADC снимает с сервера шифрование / дешифрование, что повышает производительность сервера.</a:t>
            </a:r>
          </a:p>
          <a:p>
            <a:r>
              <a:rPr lang="ru-RU" dirty="0"/>
              <a:t>Отключения сервера отключают критически важные бизнес-приложения</a:t>
            </a:r>
          </a:p>
          <a:p>
            <a:r>
              <a:rPr lang="ru-RU" dirty="0"/>
              <a:t>FortiADC перенаправляет на доступные серверы в центре обработки данных или в другие центры обработки данных по всему миру.</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41</a:t>
            </a:fld>
            <a:endParaRPr lang="en-US"/>
          </a:p>
        </p:txBody>
      </p:sp>
    </p:spTree>
    <p:extLst>
      <p:ext uri="{BB962C8B-B14F-4D97-AF65-F5344CB8AC3E}">
        <p14:creationId xmlns:p14="http://schemas.microsoft.com/office/powerpoint/2010/main" val="42185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Пользователи ожидают гибкого и надежного доступа к вашим веб-приложениям. Плохое взаимодействие с вашими приложениями может привести к значительным потерям дохода. Проблемы, связанные с предоставлением положительного опыта пользователя, включают в себя:</a:t>
            </a:r>
          </a:p>
          <a:p>
            <a:endParaRPr lang="ru-RU" dirty="0"/>
          </a:p>
          <a:p>
            <a:r>
              <a:rPr lang="ru-RU" dirty="0"/>
              <a:t>Увеличение количества пользователей из-за продаж или сезонных тенденций</a:t>
            </a:r>
          </a:p>
          <a:p>
            <a:r>
              <a:rPr lang="ru-RU" dirty="0"/>
              <a:t>Приложения находятся в автономном режиме по любой причине</a:t>
            </a:r>
          </a:p>
          <a:p>
            <a:r>
              <a:rPr lang="ru-RU" dirty="0"/>
              <a:t>Медленное время отклика из-за нагрузки на сервер или ограничений полосы пропускания</a:t>
            </a:r>
          </a:p>
          <a:p>
            <a:r>
              <a:rPr lang="ru-RU" dirty="0"/>
              <a:t>Сложность в обеспечении безопасного, зашифрованного соединения</a:t>
            </a:r>
          </a:p>
          <a:p>
            <a:r>
              <a:rPr lang="ru-RU" dirty="0"/>
              <a:t>Прикладные атаки плохих актеров</a:t>
            </a:r>
            <a:endParaRPr lang="en-US" baseline="0" dirty="0"/>
          </a:p>
        </p:txBody>
      </p:sp>
      <p:sp>
        <p:nvSpPr>
          <p:cNvPr id="4" name="Slide Number Placeholder 3"/>
          <p:cNvSpPr>
            <a:spLocks noGrp="1"/>
          </p:cNvSpPr>
          <p:nvPr>
            <p:ph type="sldNum" sz="quarter" idx="10"/>
          </p:nvPr>
        </p:nvSpPr>
        <p:spPr/>
        <p:txBody>
          <a:bodyPr/>
          <a:lstStyle/>
          <a:p>
            <a:fld id="{B32B9A40-6220-4BC3-9B28-DCE01F117DD8}" type="slidenum">
              <a:rPr lang="en-US" smtClean="0"/>
              <a:t>4</a:t>
            </a:fld>
            <a:endParaRPr lang="en-US"/>
          </a:p>
        </p:txBody>
      </p:sp>
    </p:spTree>
    <p:extLst>
      <p:ext uri="{BB962C8B-B14F-4D97-AF65-F5344CB8AC3E}">
        <p14:creationId xmlns:p14="http://schemas.microsoft.com/office/powerpoint/2010/main" val="16677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5BCC9-2D58-BC45-8057-F0927490CD17}" type="slidenum">
              <a:rPr lang="en-US" smtClean="0"/>
              <a:t>5</a:t>
            </a:fld>
            <a:endParaRPr lang="en-US"/>
          </a:p>
        </p:txBody>
      </p:sp>
    </p:spTree>
    <p:extLst>
      <p:ext uri="{BB962C8B-B14F-4D97-AF65-F5344CB8AC3E}">
        <p14:creationId xmlns:p14="http://schemas.microsoft.com/office/powerpoint/2010/main" val="915063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FortiADC - это усовершенствованный контроллер доставки приложений, обеспечивающий ряд существенных преимуществ. Он предлагает гибкие варианты развертывания, всеобъемлющую лицензию и лучшую цену / производительность на рынке. Он также напрямую связан с нашей сетью безопасности Fortinet, которая обеспечивает:</a:t>
            </a:r>
          </a:p>
          <a:p>
            <a:r>
              <a:rPr lang="ru-RU" dirty="0"/>
              <a:t>Широкая видимость всей поверхности цифровой атаки</a:t>
            </a:r>
          </a:p>
          <a:p>
            <a:r>
              <a:rPr lang="ru-RU" dirty="0"/>
              <a:t>Интегрированная защита для всех устройств, сетей и приложений</a:t>
            </a:r>
          </a:p>
          <a:p>
            <a:r>
              <a:rPr lang="ru-RU" dirty="0"/>
              <a:t>Автоматизированные операции и постоянная оценка доверия</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6</a:t>
            </a:fld>
            <a:endParaRPr lang="en-US"/>
          </a:p>
        </p:txBody>
      </p:sp>
    </p:spTree>
    <p:extLst>
      <p:ext uri="{BB962C8B-B14F-4D97-AF65-F5344CB8AC3E}">
        <p14:creationId xmlns:p14="http://schemas.microsoft.com/office/powerpoint/2010/main" val="2718299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FortiADC доступен в нескольких вариантах развертывания, каждый из которых обеспечивает одинаковый уровень функций. Если вы хотите развернуть физическое оборудование или виртуальную машину, в частном облаке или в общедоступной облачной среде, у вас будет одинаковый уровень возможностей и защиты.</a:t>
            </a:r>
            <a:endParaRPr lang="en-US" dirty="0"/>
          </a:p>
        </p:txBody>
      </p:sp>
      <p:sp>
        <p:nvSpPr>
          <p:cNvPr id="4" name="Slide Number Placeholder 3"/>
          <p:cNvSpPr>
            <a:spLocks noGrp="1"/>
          </p:cNvSpPr>
          <p:nvPr>
            <p:ph type="sldNum" sz="quarter" idx="10"/>
          </p:nvPr>
        </p:nvSpPr>
        <p:spPr/>
        <p:txBody>
          <a:bodyPr/>
          <a:lstStyle/>
          <a:p>
            <a:fld id="{DB9A104F-2D1B-4F06-8D4B-8529C629C62B}" type="slidenum">
              <a:rPr lang="en-US" smtClean="0"/>
              <a:pPr/>
              <a:t>7</a:t>
            </a:fld>
            <a:endParaRPr lang="en-US" dirty="0"/>
          </a:p>
        </p:txBody>
      </p:sp>
    </p:spTree>
    <p:extLst>
      <p:ext uri="{BB962C8B-B14F-4D97-AF65-F5344CB8AC3E}">
        <p14:creationId xmlns:p14="http://schemas.microsoft.com/office/powerpoint/2010/main" val="2806193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Доступные форм-факторы FortiADC предлагают вам несколько вариантов развертывания для максимальной гибкости, не жертвуя никакими возможностями. От физического оборудования до виртуальных машин возможности практически безграничны. Виртуальные машины FortiADC доступны для всех основных платформ гипервизоров, а FortiADC интегрируется с большинством основных облачных сервисов, включая AWS, Azure, Google Cloud и Oracle Cloud. Также доступно централизованное управление, позволяющее управлять и контролировать несколько FortiADC из одного централизованного менеджера.</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8</a:t>
            </a:fld>
            <a:endParaRPr lang="en-US"/>
          </a:p>
        </p:txBody>
      </p:sp>
    </p:spTree>
    <p:extLst>
      <p:ext uri="{BB962C8B-B14F-4D97-AF65-F5344CB8AC3E}">
        <p14:creationId xmlns:p14="http://schemas.microsoft.com/office/powerpoint/2010/main" val="259192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Аппаратное обеспечение FortiADC серии F доступно в нескольких размерах и возможностях для удовлетворения ваших текущих и будущих потребностей. Независимо от того, какую аппаратную платформу вы выберете, поддерживаемые функции остаются неизменными.</a:t>
            </a:r>
            <a:endParaRPr lang="en-US" dirty="0"/>
          </a:p>
        </p:txBody>
      </p:sp>
      <p:sp>
        <p:nvSpPr>
          <p:cNvPr id="4" name="Slide Number Placeholder 3"/>
          <p:cNvSpPr>
            <a:spLocks noGrp="1"/>
          </p:cNvSpPr>
          <p:nvPr>
            <p:ph type="sldNum" sz="quarter" idx="10"/>
          </p:nvPr>
        </p:nvSpPr>
        <p:spPr/>
        <p:txBody>
          <a:bodyPr/>
          <a:lstStyle/>
          <a:p>
            <a:fld id="{DB9A104F-2D1B-4F06-8D4B-8529C629C62B}" type="slidenum">
              <a:rPr lang="en-US" smtClean="0"/>
              <a:pPr/>
              <a:t>9</a:t>
            </a:fld>
            <a:endParaRPr lang="en-US" dirty="0"/>
          </a:p>
        </p:txBody>
      </p:sp>
    </p:spTree>
    <p:extLst>
      <p:ext uri="{BB962C8B-B14F-4D97-AF65-F5344CB8AC3E}">
        <p14:creationId xmlns:p14="http://schemas.microsoft.com/office/powerpoint/2010/main" val="2795763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092D7-6796-4FD7-A1F2-86D667627C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4DF215-05E9-C34F-BE5C-C015F18DBE2D}"/>
              </a:ext>
            </a:extLst>
          </p:cNvPr>
          <p:cNvSpPr>
            <a:spLocks noGrp="1"/>
          </p:cNvSpPr>
          <p:nvPr>
            <p:ph type="ctrTitle" hasCustomPrompt="1"/>
          </p:nvPr>
        </p:nvSpPr>
        <p:spPr>
          <a:xfrm>
            <a:off x="2423430" y="2528653"/>
            <a:ext cx="8337506" cy="1534889"/>
          </a:xfrm>
          <a:prstGeom prst="rect">
            <a:avLst/>
          </a:prstGeom>
        </p:spPr>
        <p:txBody>
          <a:bodyPr anchor="b" anchorCtr="0">
            <a:noAutofit/>
          </a:bodyPr>
          <a:lstStyle>
            <a:lvl1pPr algn="l">
              <a:defRPr sz="4700" b="1" spc="-15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85DC2342-CB09-EB43-9AE5-CFFC37C99113}"/>
              </a:ext>
            </a:extLst>
          </p:cNvPr>
          <p:cNvSpPr>
            <a:spLocks noGrp="1"/>
          </p:cNvSpPr>
          <p:nvPr>
            <p:ph type="subTitle" idx="1" hasCustomPrompt="1"/>
          </p:nvPr>
        </p:nvSpPr>
        <p:spPr>
          <a:xfrm>
            <a:off x="2423430" y="4203576"/>
            <a:ext cx="7596188" cy="830122"/>
          </a:xfrm>
          <a:prstGeom prst="rect">
            <a:avLst/>
          </a:prstGeom>
        </p:spPr>
        <p:txBody>
          <a:bodyPr wrap="square">
            <a:noAutofit/>
          </a:bodyPr>
          <a:lstStyle>
            <a:lvl1pPr marL="0" indent="0" algn="l">
              <a:buNone/>
              <a:defRPr sz="26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9" name="Graphic 8">
            <a:extLst>
              <a:ext uri="{FF2B5EF4-FFF2-40B4-BE49-F238E27FC236}">
                <a16:creationId xmlns:a16="http://schemas.microsoft.com/office/drawing/2014/main" id="{8438AAA4-4886-154D-84C5-EF7C0D32128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11164" y="1709640"/>
            <a:ext cx="2409273" cy="278968"/>
          </a:xfrm>
          <a:prstGeom prst="rect">
            <a:avLst/>
          </a:prstGeom>
        </p:spPr>
      </p:pic>
      <p:pic>
        <p:nvPicPr>
          <p:cNvPr id="12" name="Picture 11">
            <a:extLst>
              <a:ext uri="{FF2B5EF4-FFF2-40B4-BE49-F238E27FC236}">
                <a16:creationId xmlns:a16="http://schemas.microsoft.com/office/drawing/2014/main" id="{AFC4A29F-E9F7-44B6-B3CB-3A6B61467BA9}"/>
              </a:ext>
            </a:extLst>
          </p:cNvPr>
          <p:cNvPicPr>
            <a:picLocks noChangeAspect="1"/>
          </p:cNvPicPr>
          <p:nvPr userDrawn="1"/>
        </p:nvPicPr>
        <p:blipFill>
          <a:blip r:embed="rId5"/>
          <a:stretch>
            <a:fillRect/>
          </a:stretch>
        </p:blipFill>
        <p:spPr>
          <a:xfrm>
            <a:off x="9097132" y="5762073"/>
            <a:ext cx="2585961" cy="831641"/>
          </a:xfrm>
          <a:prstGeom prst="rect">
            <a:avLst/>
          </a:prstGeom>
        </p:spPr>
      </p:pic>
    </p:spTree>
    <p:extLst>
      <p:ext uri="{BB962C8B-B14F-4D97-AF65-F5344CB8AC3E}">
        <p14:creationId xmlns:p14="http://schemas.microsoft.com/office/powerpoint/2010/main" val="3505076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731738" y="1333500"/>
            <a:ext cx="5288062"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81344" y="1333500"/>
            <a:ext cx="5278918"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731738" y="5024738"/>
            <a:ext cx="5284787" cy="855662"/>
          </a:xfrm>
          <a:prstGeom prst="rect">
            <a:avLst/>
          </a:prstGeom>
        </p:spPr>
        <p:txBody>
          <a:bodyPr>
            <a:normAutofit/>
          </a:bodyPr>
          <a:lstStyle>
            <a:lvl1pPr marL="0" indent="0">
              <a:lnSpc>
                <a:spcPct val="90000"/>
              </a:lnSpc>
              <a:buNone/>
              <a:defRPr sz="1800"/>
            </a:lvl1pPr>
          </a:lstStyle>
          <a:p>
            <a:pPr lvl="0"/>
            <a:r>
              <a:rPr lang="en-US" dirty="0"/>
              <a:t>Brief caption or descriptive statement</a:t>
            </a:r>
          </a:p>
          <a:p>
            <a:pPr lvl="0"/>
            <a:r>
              <a:rPr lang="en-US" dirty="0"/>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81345" y="5024738"/>
            <a:ext cx="5286755" cy="855662"/>
          </a:xfrm>
          <a:prstGeom prst="rect">
            <a:avLst/>
          </a:prstGeom>
        </p:spPr>
        <p:txBody>
          <a:bodyPr>
            <a:normAutofit/>
          </a:bodyPr>
          <a:lstStyle>
            <a:lvl1pPr marL="0" indent="0">
              <a:lnSpc>
                <a:spcPct val="90000"/>
              </a:lnSpc>
              <a:buNone/>
              <a:defRPr sz="1800"/>
            </a:lvl1pPr>
          </a:lstStyle>
          <a:p>
            <a:pPr lvl="0"/>
            <a:r>
              <a:rPr lang="en-US" dirty="0"/>
              <a:t>Brief caption or descriptive statement</a:t>
            </a:r>
          </a:p>
          <a:p>
            <a:pPr lvl="0"/>
            <a:r>
              <a:rPr lang="en-US" dirty="0"/>
              <a:t>Relating to picture</a:t>
            </a:r>
          </a:p>
        </p:txBody>
      </p:sp>
      <p:sp>
        <p:nvSpPr>
          <p:cNvPr id="10" name="Title 1">
            <a:extLst>
              <a:ext uri="{FF2B5EF4-FFF2-40B4-BE49-F238E27FC236}">
                <a16:creationId xmlns:a16="http://schemas.microsoft.com/office/drawing/2014/main" id="{A6097DE4-2D58-9F48-A5E5-D21F3555BEE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3404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heading">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628315" y="1298448"/>
            <a:ext cx="5373198" cy="823912"/>
          </a:xfrm>
          <a:prstGeom prst="rect">
            <a:avLst/>
          </a:prstGeom>
        </p:spPr>
        <p:txBody>
          <a:bodyPr anchor="b">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628316" y="2185416"/>
            <a:ext cx="5391484" cy="368458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90488" y="1298448"/>
            <a:ext cx="5277612" cy="823912"/>
          </a:xfrm>
          <a:prstGeom prst="rect">
            <a:avLst/>
          </a:prstGeom>
        </p:spPr>
        <p:txBody>
          <a:bodyPr anchor="b">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90488" y="2185416"/>
            <a:ext cx="5277612" cy="368458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7" name="Title 1">
            <a:extLst>
              <a:ext uri="{FF2B5EF4-FFF2-40B4-BE49-F238E27FC236}">
                <a16:creationId xmlns:a16="http://schemas.microsoft.com/office/drawing/2014/main" id="{E178A031-37AD-504A-92DC-F014AEAFD600}"/>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41661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465" y="1700784"/>
            <a:ext cx="3473450"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4263427" y="1700784"/>
            <a:ext cx="3473450"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7900389" y="1700784"/>
            <a:ext cx="3470276"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7" name="Title 1">
            <a:extLst>
              <a:ext uri="{FF2B5EF4-FFF2-40B4-BE49-F238E27FC236}">
                <a16:creationId xmlns:a16="http://schemas.microsoft.com/office/drawing/2014/main" id="{547D5C90-51D3-B846-A0DB-89367F83306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337239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heading, subtitl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628316" y="1298448"/>
            <a:ext cx="3569033"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628316" y="2185416"/>
            <a:ext cx="3569033"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4259607" y="1298448"/>
            <a:ext cx="3573117"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4259607" y="2185416"/>
            <a:ext cx="3573117"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7893263" y="1298448"/>
            <a:ext cx="3573117"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7893263" y="2185416"/>
            <a:ext cx="3573117"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2" name="Title 1">
            <a:extLst>
              <a:ext uri="{FF2B5EF4-FFF2-40B4-BE49-F238E27FC236}">
                <a16:creationId xmlns:a16="http://schemas.microsoft.com/office/drawing/2014/main" id="{64A46A50-B903-3347-8772-58625E888DDF}"/>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39039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userDrawn="1">
          <p15:clr>
            <a:srgbClr val="FBAE40"/>
          </p15:clr>
        </p15:guide>
        <p15:guide id="3" pos="114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62BDF-09FE-7041-A88C-CA70903E376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240321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sub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39B9B9-ED44-2447-974C-7B2A212A9138}"/>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3893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1837" y="1333501"/>
            <a:ext cx="7100887" cy="4550134"/>
          </a:xfrm>
          <a:prstGeom prst="rect">
            <a:avLst/>
          </a:prstGeo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899816" y="1333502"/>
            <a:ext cx="3568284" cy="4550132"/>
          </a:xfrm>
          <a:prstGeom prst="rect">
            <a:avLst/>
          </a:prstGeom>
        </p:spPr>
        <p:txBody>
          <a:bodyPr>
            <a:normAutofit/>
          </a:bodyPr>
          <a:lstStyle>
            <a:lvl1pPr marL="0" indent="0">
              <a:lnSpc>
                <a:spcPct val="90000"/>
              </a:lnSpc>
              <a:buNone/>
              <a:defRPr sz="2000"/>
            </a:lvl1pPr>
          </a:lstStyle>
          <a:p>
            <a:pPr lvl="0"/>
            <a:r>
              <a:rPr lang="en-US" sz="2000" dirty="0"/>
              <a:t>Brief caption or descriptive</a:t>
            </a:r>
          </a:p>
          <a:p>
            <a:pPr lvl="0"/>
            <a:r>
              <a:rPr lang="en-US" sz="2000" dirty="0"/>
              <a:t>Statement relating to picture</a:t>
            </a:r>
            <a:endParaRPr lang="en-US" dirty="0"/>
          </a:p>
        </p:txBody>
      </p:sp>
      <p:sp>
        <p:nvSpPr>
          <p:cNvPr id="6" name="Title 1">
            <a:extLst>
              <a:ext uri="{FF2B5EF4-FFF2-40B4-BE49-F238E27FC236}">
                <a16:creationId xmlns:a16="http://schemas.microsoft.com/office/drawing/2014/main" id="{88BCE58D-A19F-254D-833D-BE1804D1BD04}"/>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22566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1117" y="1333500"/>
            <a:ext cx="5284052" cy="3601721"/>
          </a:xfrm>
          <a:prstGeom prst="rect">
            <a:avLst/>
          </a:prstGeom>
        </p:spPr>
        <p:txBody>
          <a:bodyPr/>
          <a:lstStyle>
            <a:lvl1pPr marL="0" indent="0">
              <a:buNone/>
              <a:defRPr/>
            </a:lvl1pPr>
          </a:lstStyle>
          <a:p>
            <a:r>
              <a:rPr lang="en-US" dirty="0"/>
              <a:t>Click icon to add picture</a:t>
            </a:r>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6833" y="1333500"/>
            <a:ext cx="5291267" cy="3616547"/>
          </a:xfrm>
          <a:prstGeom prst="rect">
            <a:avLst/>
          </a:prstGeom>
        </p:spPr>
        <p:txBody>
          <a:bodyPr/>
          <a:lstStyle>
            <a:lvl1pPr marL="0" indent="0">
              <a:buNone/>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732355" y="5056551"/>
            <a:ext cx="5284052" cy="827087"/>
          </a:xfrm>
          <a:prstGeom prst="rect">
            <a:avLst/>
          </a:prstGeom>
        </p:spPr>
        <p:txBody>
          <a:bodyPr>
            <a:normAutofit/>
          </a:bodyPr>
          <a:lstStyle>
            <a:lvl1pPr marL="0" indent="0">
              <a:buNone/>
              <a:defRPr sz="1800"/>
            </a:lvl1pPr>
          </a:lstStyle>
          <a:p>
            <a:pPr lvl="0"/>
            <a:r>
              <a:rPr lang="en-US" sz="1800" dirty="0"/>
              <a:t>Brief caption or descriptive statement relating </a:t>
            </a:r>
            <a:br>
              <a:rPr lang="en-US" sz="1800" dirty="0"/>
            </a:br>
            <a:r>
              <a:rPr lang="en-US" sz="1800" dirty="0"/>
              <a:t>to picture</a:t>
            </a:r>
            <a:endParaRPr lang="en-US" dirty="0"/>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6833" y="5056551"/>
            <a:ext cx="5291267" cy="827087"/>
          </a:xfrm>
          <a:prstGeom prst="rect">
            <a:avLst/>
          </a:prstGeom>
        </p:spPr>
        <p:txBody>
          <a:bodyPr>
            <a:normAutofit/>
          </a:bodyPr>
          <a:lstStyle>
            <a:lvl1pPr marL="0" indent="0">
              <a:buNone/>
              <a:defRPr sz="1800"/>
            </a:lvl1pPr>
          </a:lstStyle>
          <a:p>
            <a:pPr lvl="0"/>
            <a:r>
              <a:rPr lang="en-US" sz="1800" dirty="0"/>
              <a:t>Brief caption or descriptive statement relating </a:t>
            </a:r>
            <a:br>
              <a:rPr lang="en-US" sz="1800" dirty="0"/>
            </a:br>
            <a:r>
              <a:rPr lang="en-US" sz="1800" dirty="0"/>
              <a:t>to picture</a:t>
            </a:r>
            <a:endParaRPr lang="en-US" dirty="0"/>
          </a:p>
        </p:txBody>
      </p:sp>
      <p:sp>
        <p:nvSpPr>
          <p:cNvPr id="9" name="Title 1">
            <a:extLst>
              <a:ext uri="{FF2B5EF4-FFF2-40B4-BE49-F238E27FC236}">
                <a16:creationId xmlns:a16="http://schemas.microsoft.com/office/drawing/2014/main" id="{AC7D8CEB-BB8E-1048-B979-FDAB5E5A6CE4}"/>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8405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with Cap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28404" y="1700783"/>
            <a:ext cx="3468945" cy="3234895"/>
          </a:xfrm>
          <a:prstGeom prst="rect">
            <a:avLst/>
          </a:prstGeom>
        </p:spPr>
        <p:txBody>
          <a:bodyPr/>
          <a:lstStyle>
            <a:lvl1pPr marL="0" indent="0">
              <a:buNone/>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732908" y="5056552"/>
            <a:ext cx="3473450"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12" name="Picture Placeholder 6">
            <a:extLst>
              <a:ext uri="{FF2B5EF4-FFF2-40B4-BE49-F238E27FC236}">
                <a16:creationId xmlns:a16="http://schemas.microsoft.com/office/drawing/2014/main" id="{E29608CA-13F2-424A-983D-EF48D52663D4}"/>
              </a:ext>
            </a:extLst>
          </p:cNvPr>
          <p:cNvSpPr>
            <a:spLocks noGrp="1"/>
          </p:cNvSpPr>
          <p:nvPr>
            <p:ph type="pic" sz="quarter" idx="17"/>
          </p:nvPr>
        </p:nvSpPr>
        <p:spPr>
          <a:xfrm>
            <a:off x="4360863" y="1700783"/>
            <a:ext cx="3471861" cy="3234895"/>
          </a:xfrm>
          <a:prstGeom prst="rect">
            <a:avLst/>
          </a:prstGeom>
        </p:spPr>
        <p:txBody>
          <a:bodyPr/>
          <a:lstStyle>
            <a:lvl1pPr marL="0" indent="0">
              <a:buNone/>
              <a:defRPr/>
            </a:lvl1pPr>
          </a:lstStyle>
          <a:p>
            <a:r>
              <a:rPr lang="en-US" dirty="0"/>
              <a:t>Click icon to add picture</a:t>
            </a:r>
          </a:p>
        </p:txBody>
      </p:sp>
      <p:sp>
        <p:nvSpPr>
          <p:cNvPr id="13" name="Picture Placeholder 6">
            <a:extLst>
              <a:ext uri="{FF2B5EF4-FFF2-40B4-BE49-F238E27FC236}">
                <a16:creationId xmlns:a16="http://schemas.microsoft.com/office/drawing/2014/main" id="{9B79A963-562D-E543-9F8B-E434F10ED703}"/>
              </a:ext>
            </a:extLst>
          </p:cNvPr>
          <p:cNvSpPr>
            <a:spLocks noGrp="1"/>
          </p:cNvSpPr>
          <p:nvPr>
            <p:ph type="pic" sz="quarter" idx="18"/>
          </p:nvPr>
        </p:nvSpPr>
        <p:spPr>
          <a:xfrm>
            <a:off x="7996238" y="1700783"/>
            <a:ext cx="3471862" cy="3234895"/>
          </a:xfrm>
          <a:prstGeom prst="rect">
            <a:avLst/>
          </a:prstGeom>
        </p:spPr>
        <p:txBody>
          <a:bodyPr/>
          <a:lstStyle>
            <a:lvl1pPr marL="0" indent="0">
              <a:buNone/>
              <a:defRPr/>
            </a:lvl1pPr>
          </a:lstStyle>
          <a:p>
            <a:r>
              <a:rPr lang="en-US"/>
              <a:t>Click icon to add picture</a:t>
            </a:r>
          </a:p>
        </p:txBody>
      </p:sp>
      <p:sp>
        <p:nvSpPr>
          <p:cNvPr id="14" name="Text Placeholder 9">
            <a:extLst>
              <a:ext uri="{FF2B5EF4-FFF2-40B4-BE49-F238E27FC236}">
                <a16:creationId xmlns:a16="http://schemas.microsoft.com/office/drawing/2014/main" id="{5662793B-8197-B643-B782-F262E1B1EAF2}"/>
              </a:ext>
            </a:extLst>
          </p:cNvPr>
          <p:cNvSpPr>
            <a:spLocks noGrp="1"/>
          </p:cNvSpPr>
          <p:nvPr>
            <p:ph type="body" sz="quarter" idx="19" hasCustomPrompt="1"/>
          </p:nvPr>
        </p:nvSpPr>
        <p:spPr>
          <a:xfrm>
            <a:off x="4360863" y="5056552"/>
            <a:ext cx="3465863"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15" name="Text Placeholder 9">
            <a:extLst>
              <a:ext uri="{FF2B5EF4-FFF2-40B4-BE49-F238E27FC236}">
                <a16:creationId xmlns:a16="http://schemas.microsoft.com/office/drawing/2014/main" id="{7BDA6846-9778-CB4D-9D85-1FD107D64C1B}"/>
              </a:ext>
            </a:extLst>
          </p:cNvPr>
          <p:cNvSpPr>
            <a:spLocks noGrp="1"/>
          </p:cNvSpPr>
          <p:nvPr>
            <p:ph type="body" sz="quarter" idx="20" hasCustomPrompt="1"/>
          </p:nvPr>
        </p:nvSpPr>
        <p:spPr>
          <a:xfrm>
            <a:off x="7996238" y="5056552"/>
            <a:ext cx="3471862"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9" name="Title 1">
            <a:extLst>
              <a:ext uri="{FF2B5EF4-FFF2-40B4-BE49-F238E27FC236}">
                <a16:creationId xmlns:a16="http://schemas.microsoft.com/office/drawing/2014/main" id="{DDBB3E38-26B9-BC4F-B638-1520F3CBA31E}"/>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39242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A0D5EE-4C5B-48DD-9D28-83952ABB1B29}"/>
              </a:ext>
            </a:extLst>
          </p:cNvPr>
          <p:cNvPicPr>
            <a:picLocks noChangeAspect="1"/>
          </p:cNvPicPr>
          <p:nvPr userDrawn="1"/>
        </p:nvPicPr>
        <p:blipFill rotWithShape="1">
          <a:blip r:embed="rId2"/>
          <a:srcRect t="267"/>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1</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15549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Pictures with Ca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2908" y="1700784"/>
            <a:ext cx="2531227" cy="2627696"/>
          </a:xfrm>
          <a:prstGeom prst="rect">
            <a:avLst/>
          </a:prstGeom>
        </p:spPr>
        <p:txBody>
          <a:bodyPr/>
          <a:lstStyle>
            <a:lvl1pPr marL="0" indent="0">
              <a:buNone/>
              <a:defRPr/>
            </a:lvl1pPr>
          </a:lstStyle>
          <a:p>
            <a:r>
              <a:rPr lang="en-US" dirty="0"/>
              <a:t>Click icon to add picture</a:t>
            </a:r>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732908"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3458277" y="1700784"/>
            <a:ext cx="2531227" cy="2627696"/>
          </a:xfrm>
          <a:prstGeom prst="rect">
            <a:avLst/>
          </a:prstGeom>
        </p:spPr>
        <p:txBody>
          <a:bodyPr/>
          <a:lstStyle>
            <a:lvl1pPr marL="0" indent="0">
              <a:buNone/>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3458276"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6192654" y="1700784"/>
            <a:ext cx="2531227" cy="2627696"/>
          </a:xfrm>
          <a:prstGeom prst="rect">
            <a:avLst/>
          </a:prstGeom>
        </p:spPr>
        <p:txBody>
          <a:bodyPr/>
          <a:lstStyle>
            <a:lvl1pPr marL="0" indent="0">
              <a:buNone/>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6192655"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8936038" y="1700784"/>
            <a:ext cx="2531227" cy="2627696"/>
          </a:xfrm>
          <a:prstGeom prst="rect">
            <a:avLst/>
          </a:prstGeom>
        </p:spPr>
        <p:txBody>
          <a:bodyPr/>
          <a:lstStyle>
            <a:lvl1pPr marL="0" indent="0">
              <a:buNone/>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8936038"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1" name="Title 1">
            <a:extLst>
              <a:ext uri="{FF2B5EF4-FFF2-40B4-BE49-F238E27FC236}">
                <a16:creationId xmlns:a16="http://schemas.microsoft.com/office/drawing/2014/main" id="{35933673-328F-E849-98D5-64D9C36BB24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7791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B7B25-0372-482A-86A5-EC8B58DACC33}"/>
              </a:ext>
            </a:extLst>
          </p:cNvPr>
          <p:cNvPicPr>
            <a:picLocks noChangeAspect="1"/>
          </p:cNvPicPr>
          <p:nvPr userDrawn="1"/>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62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7383"/>
            <a:ext cx="10972801" cy="1056117"/>
          </a:xfrm>
          <a:prstGeom prst="rect">
            <a:avLst/>
          </a:prstGeom>
        </p:spPr>
        <p:txBody>
          <a:bodyPr/>
          <a:lstStyle/>
          <a:p>
            <a:r>
              <a:rPr lang="en-US" dirty="0"/>
              <a:t>Click to edit Master title style</a:t>
            </a:r>
          </a:p>
        </p:txBody>
      </p:sp>
      <p:sp>
        <p:nvSpPr>
          <p:cNvPr id="8" name="Text Placeholder 2"/>
          <p:cNvSpPr>
            <a:spLocks noGrp="1"/>
          </p:cNvSpPr>
          <p:nvPr>
            <p:ph idx="1"/>
          </p:nvPr>
        </p:nvSpPr>
        <p:spPr>
          <a:xfrm>
            <a:off x="431371" y="1508787"/>
            <a:ext cx="10972801" cy="4608512"/>
          </a:xfrm>
          <a:prstGeom prst="rect">
            <a:avLst/>
          </a:prstGeom>
        </p:spPr>
        <p:txBody>
          <a:bodyPr vert="horz" lIns="91440" tIns="45720" rIns="9144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p:cNvSpPr>
            <a:spLocks noGrp="1"/>
          </p:cNvSpPr>
          <p:nvPr>
            <p:ph type="sldNum" sz="quarter" idx="4"/>
          </p:nvPr>
        </p:nvSpPr>
        <p:spPr>
          <a:xfrm>
            <a:off x="11492971" y="6507352"/>
            <a:ext cx="636555" cy="384043"/>
          </a:xfrm>
          <a:prstGeom prst="rect">
            <a:avLst/>
          </a:prstGeom>
        </p:spPr>
        <p:txBody>
          <a:bodyPr anchor="ctr"/>
          <a:lstStyle>
            <a:lvl1pPr algn="ctr">
              <a:defRPr sz="1066">
                <a:solidFill>
                  <a:schemeClr val="bg1"/>
                </a:solidFill>
                <a:latin typeface="Corbel"/>
                <a:cs typeface="Corbel"/>
              </a:defRPr>
            </a:lvl1pPr>
          </a:lstStyle>
          <a:p>
            <a:fld id="{B10D5614-B734-4280-8F57-1D4947433C9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03771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8B0A8B-BFDF-3941-9B8A-3D007A973A33}"/>
              </a:ext>
            </a:extLst>
          </p:cNvPr>
          <p:cNvSpPr>
            <a:spLocks noGrp="1"/>
          </p:cNvSpPr>
          <p:nvPr>
            <p:ph type="title" hasCustomPrompt="1"/>
          </p:nvPr>
        </p:nvSpPr>
        <p:spPr>
          <a:xfrm>
            <a:off x="633086" y="2"/>
            <a:ext cx="10835014" cy="1325563"/>
          </a:xfrm>
          <a:prstGeom prst="rect">
            <a:avLst/>
          </a:prstGeom>
        </p:spPr>
        <p:txBody>
          <a:bodyPr anchor="ctr" anchorCtr="0">
            <a:noAutofit/>
          </a:bodyPr>
          <a:lstStyle>
            <a:lvl1pPr>
              <a:defRPr sz="3399" b="1" spc="-150">
                <a:solidFill>
                  <a:schemeClr val="bg1"/>
                </a:solidFill>
              </a:defRPr>
            </a:lvl1pPr>
          </a:lstStyle>
          <a:p>
            <a:r>
              <a:rPr lang="en-US" dirty="0"/>
              <a:t>Slide Title</a:t>
            </a:r>
          </a:p>
        </p:txBody>
      </p:sp>
    </p:spTree>
    <p:extLst>
      <p:ext uri="{BB962C8B-B14F-4D97-AF65-F5344CB8AC3E}">
        <p14:creationId xmlns:p14="http://schemas.microsoft.com/office/powerpoint/2010/main" val="117319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092D7-6796-4FD7-A1F2-86D667627C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4DF215-05E9-C34F-BE5C-C015F18DBE2D}"/>
              </a:ext>
            </a:extLst>
          </p:cNvPr>
          <p:cNvSpPr>
            <a:spLocks noGrp="1"/>
          </p:cNvSpPr>
          <p:nvPr>
            <p:ph type="ctrTitle" hasCustomPrompt="1"/>
          </p:nvPr>
        </p:nvSpPr>
        <p:spPr>
          <a:xfrm>
            <a:off x="2423430" y="2528653"/>
            <a:ext cx="8337506" cy="1534889"/>
          </a:xfrm>
          <a:prstGeom prst="rect">
            <a:avLst/>
          </a:prstGeom>
        </p:spPr>
        <p:txBody>
          <a:bodyPr anchor="b" anchorCtr="0">
            <a:noAutofit/>
          </a:bodyPr>
          <a:lstStyle>
            <a:lvl1pPr algn="l">
              <a:defRPr sz="4700" b="1" spc="-15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85DC2342-CB09-EB43-9AE5-CFFC37C99113}"/>
              </a:ext>
            </a:extLst>
          </p:cNvPr>
          <p:cNvSpPr>
            <a:spLocks noGrp="1"/>
          </p:cNvSpPr>
          <p:nvPr>
            <p:ph type="subTitle" idx="1" hasCustomPrompt="1"/>
          </p:nvPr>
        </p:nvSpPr>
        <p:spPr>
          <a:xfrm>
            <a:off x="2423430" y="4203576"/>
            <a:ext cx="7596188" cy="830122"/>
          </a:xfrm>
          <a:prstGeom prst="rect">
            <a:avLst/>
          </a:prstGeom>
        </p:spPr>
        <p:txBody>
          <a:bodyPr wrap="square">
            <a:noAutofit/>
          </a:bodyPr>
          <a:lstStyle>
            <a:lvl1pPr marL="0" indent="0" algn="l">
              <a:buNone/>
              <a:defRPr sz="26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9" name="Graphic 8">
            <a:extLst>
              <a:ext uri="{FF2B5EF4-FFF2-40B4-BE49-F238E27FC236}">
                <a16:creationId xmlns:a16="http://schemas.microsoft.com/office/drawing/2014/main" id="{8438AAA4-4886-154D-84C5-EF7C0D32128C}"/>
              </a:ext>
            </a:extLst>
          </p:cNvPr>
          <p:cNvPicPr>
            <a:picLocks noChangeAspect="1"/>
          </p:cNvPicPr>
          <p:nvPr userDrawn="1"/>
        </p:nvPicPr>
        <p:blipFill>
          <a:blip/>
          <a:stretch>
            <a:fillRect/>
          </a:stretch>
        </p:blipFill>
        <p:spPr>
          <a:xfrm>
            <a:off x="1411164" y="1709640"/>
            <a:ext cx="2409273" cy="278968"/>
          </a:xfrm>
          <a:prstGeom prst="rect">
            <a:avLst/>
          </a:prstGeom>
        </p:spPr>
      </p:pic>
    </p:spTree>
    <p:extLst>
      <p:ext uri="{BB962C8B-B14F-4D97-AF65-F5344CB8AC3E}">
        <p14:creationId xmlns:p14="http://schemas.microsoft.com/office/powerpoint/2010/main" val="322567307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A0D5EE-4C5B-48DD-9D28-83952ABB1B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1</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264376174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D55E0-9E7A-4FD3-90E8-C6DD77F81B2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2</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405453296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F4095-F1C1-45C8-81E4-216379760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3</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290046248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10841372"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761388892"/>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_subtitl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10841372"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0F084496-630B-B247-8F21-A2A5A8508BCF}"/>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1617692728"/>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D55E0-9E7A-4FD3-90E8-C6DD77F81B20}"/>
              </a:ext>
            </a:extLst>
          </p:cNvPr>
          <p:cNvPicPr>
            <a:picLocks noChangeAspect="1"/>
          </p:cNvPicPr>
          <p:nvPr userDrawn="1"/>
        </p:nvPicPr>
        <p:blipFill rotWithShape="1">
          <a:blip r:embed="rId2"/>
          <a:srcRect b="257"/>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2</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40953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No Bullets">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4" name="Title 1">
            <a:extLst>
              <a:ext uri="{FF2B5EF4-FFF2-40B4-BE49-F238E27FC236}">
                <a16:creationId xmlns:a16="http://schemas.microsoft.com/office/drawing/2014/main" id="{441D3A31-960D-9646-B0DA-490E9DA721BD}"/>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197473305"/>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5" name="Title 1">
            <a:extLst>
              <a:ext uri="{FF2B5EF4-FFF2-40B4-BE49-F238E27FC236}">
                <a16:creationId xmlns:a16="http://schemas.microsoft.com/office/drawing/2014/main" id="{612597D4-1743-A446-927D-1A918D82A4B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3877697270"/>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5181600"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1344" y="1700784"/>
            <a:ext cx="5181600"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itle 1">
            <a:extLst>
              <a:ext uri="{FF2B5EF4-FFF2-40B4-BE49-F238E27FC236}">
                <a16:creationId xmlns:a16="http://schemas.microsoft.com/office/drawing/2014/main" id="{53D92680-BEB4-DE46-B4B7-E9C06D2C2DE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719874887"/>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731738" y="1333500"/>
            <a:ext cx="5288062"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81344" y="1333500"/>
            <a:ext cx="5278918" cy="3594691"/>
          </a:xfrm>
          <a:prstGeom prst="rect">
            <a:avLst/>
          </a:prstGeom>
        </p:spPr>
        <p:txBody>
          <a:bodyPr>
            <a:noAutofit/>
          </a:bodyPr>
          <a:lstStyle>
            <a:lvl1pPr marL="0" indent="0">
              <a:lnSpc>
                <a:spcPct val="9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731738" y="5024738"/>
            <a:ext cx="5284787" cy="855662"/>
          </a:xfrm>
          <a:prstGeom prst="rect">
            <a:avLst/>
          </a:prstGeom>
        </p:spPr>
        <p:txBody>
          <a:bodyPr>
            <a:normAutofit/>
          </a:bodyPr>
          <a:lstStyle>
            <a:lvl1pPr marL="0" indent="0">
              <a:lnSpc>
                <a:spcPct val="90000"/>
              </a:lnSpc>
              <a:buNone/>
              <a:defRPr sz="1800"/>
            </a:lvl1pPr>
          </a:lstStyle>
          <a:p>
            <a:pPr lvl="0"/>
            <a:r>
              <a:rPr lang="en-US" dirty="0"/>
              <a:t>Brief caption or descriptive statement</a:t>
            </a:r>
          </a:p>
          <a:p>
            <a:pPr lvl="0"/>
            <a:r>
              <a:rPr lang="en-US" dirty="0"/>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81345" y="5024738"/>
            <a:ext cx="5286755" cy="855662"/>
          </a:xfrm>
          <a:prstGeom prst="rect">
            <a:avLst/>
          </a:prstGeom>
        </p:spPr>
        <p:txBody>
          <a:bodyPr>
            <a:normAutofit/>
          </a:bodyPr>
          <a:lstStyle>
            <a:lvl1pPr marL="0" indent="0">
              <a:lnSpc>
                <a:spcPct val="90000"/>
              </a:lnSpc>
              <a:buNone/>
              <a:defRPr sz="1800"/>
            </a:lvl1pPr>
          </a:lstStyle>
          <a:p>
            <a:pPr lvl="0"/>
            <a:r>
              <a:rPr lang="en-US" dirty="0"/>
              <a:t>Brief caption or descriptive statement</a:t>
            </a:r>
          </a:p>
          <a:p>
            <a:pPr lvl="0"/>
            <a:r>
              <a:rPr lang="en-US" dirty="0"/>
              <a:t>Relating to picture</a:t>
            </a:r>
          </a:p>
        </p:txBody>
      </p:sp>
      <p:sp>
        <p:nvSpPr>
          <p:cNvPr id="10" name="Title 1">
            <a:extLst>
              <a:ext uri="{FF2B5EF4-FFF2-40B4-BE49-F238E27FC236}">
                <a16:creationId xmlns:a16="http://schemas.microsoft.com/office/drawing/2014/main" id="{A6097DE4-2D58-9F48-A5E5-D21F3555BEE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2514577107"/>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heading">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628315" y="1298448"/>
            <a:ext cx="5373198" cy="823912"/>
          </a:xfrm>
          <a:prstGeom prst="rect">
            <a:avLst/>
          </a:prstGeom>
        </p:spPr>
        <p:txBody>
          <a:bodyPr anchor="b">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628316" y="2185416"/>
            <a:ext cx="5391484" cy="368458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90488" y="1298448"/>
            <a:ext cx="5277612" cy="823912"/>
          </a:xfrm>
          <a:prstGeom prst="rect">
            <a:avLst/>
          </a:prstGeom>
        </p:spPr>
        <p:txBody>
          <a:bodyPr anchor="b">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90488" y="2185416"/>
            <a:ext cx="5277612" cy="368458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7" name="Title 1">
            <a:extLst>
              <a:ext uri="{FF2B5EF4-FFF2-40B4-BE49-F238E27FC236}">
                <a16:creationId xmlns:a16="http://schemas.microsoft.com/office/drawing/2014/main" id="{E178A031-37AD-504A-92DC-F014AEAFD600}"/>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815823511"/>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465" y="1700784"/>
            <a:ext cx="3473450"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4263427" y="1700784"/>
            <a:ext cx="3473450"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7900389" y="1700784"/>
            <a:ext cx="3470276" cy="4351338"/>
          </a:xfrm>
          <a:prstGeom prst="rect">
            <a:avLst/>
          </a:prstGeom>
        </p:spPr>
        <p:txBody>
          <a:bodyPr>
            <a:noAutofit/>
          </a:bodyPr>
          <a:lstStyle>
            <a:lvl1pPr>
              <a:lnSpc>
                <a:spcPct val="90000"/>
              </a:lnSpc>
              <a:spcBef>
                <a:spcPts val="1000"/>
              </a:spcBef>
              <a:defRPr sz="1800">
                <a:solidFill>
                  <a:schemeClr val="tx1"/>
                </a:solidFill>
              </a:defRPr>
            </a:lvl1pPr>
            <a:lvl2pPr>
              <a:lnSpc>
                <a:spcPct val="90000"/>
              </a:lnSpc>
              <a:spcBef>
                <a:spcPts val="600"/>
              </a:spcBef>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7" name="Title 1">
            <a:extLst>
              <a:ext uri="{FF2B5EF4-FFF2-40B4-BE49-F238E27FC236}">
                <a16:creationId xmlns:a16="http://schemas.microsoft.com/office/drawing/2014/main" id="{547D5C90-51D3-B846-A0DB-89367F83306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642797953"/>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heading, subtitl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628316" y="1298448"/>
            <a:ext cx="3569033"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628316" y="2185416"/>
            <a:ext cx="3569033"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4259607" y="1298448"/>
            <a:ext cx="3573117"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4259607" y="2185416"/>
            <a:ext cx="3573117"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7893263" y="1298448"/>
            <a:ext cx="3573117" cy="822960"/>
          </a:xfrm>
          <a:prstGeom prst="rect">
            <a:avLst/>
          </a:prstGeom>
        </p:spPr>
        <p:txBody>
          <a:bodyPr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7893263" y="2185416"/>
            <a:ext cx="3573117" cy="3994722"/>
          </a:xfrm>
          <a:prstGeom prst="rect">
            <a:avLst/>
          </a:prstGeom>
        </p:spPr>
        <p:txBody>
          <a:bodyPr>
            <a:noAutofit/>
          </a:bodyPr>
          <a:lstStyle>
            <a:lvl1pPr>
              <a:lnSpc>
                <a:spcPts val="2000"/>
              </a:lnSpc>
              <a:defRPr sz="1800">
                <a:solidFill>
                  <a:schemeClr val="tx1"/>
                </a:solidFill>
              </a:defRPr>
            </a:lvl1pPr>
            <a:lvl2pPr>
              <a:lnSpc>
                <a:spcPts val="2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2" name="Title 1">
            <a:extLst>
              <a:ext uri="{FF2B5EF4-FFF2-40B4-BE49-F238E27FC236}">
                <a16:creationId xmlns:a16="http://schemas.microsoft.com/office/drawing/2014/main" id="{64A46A50-B903-3347-8772-58625E888DDF}"/>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519003998"/>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663194"/>
      </p:ext>
    </p:extLst>
  </p:cSld>
  <p:clrMapOvr>
    <a:masterClrMapping/>
  </p:clrMapOvr>
  <p:extLst>
    <p:ext uri="{DCECCB84-F9BA-43D5-87BE-67443E8EF086}">
      <p15:sldGuideLst xmlns:p15="http://schemas.microsoft.com/office/powerpoint/2012/main">
        <p15:guide id="1" orient="horz" pos="4104">
          <p15:clr>
            <a:srgbClr val="FBAE40"/>
          </p15:clr>
        </p15:guide>
        <p15:guide id="2" pos="456">
          <p15:clr>
            <a:srgbClr val="FBAE40"/>
          </p15:clr>
        </p15:guide>
        <p15:guide id="3" pos="114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62BDF-09FE-7041-A88C-CA70903E376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2320325741"/>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sub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39B9B9-ED44-2447-974C-7B2A212A9138}"/>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2369815971"/>
      </p:ext>
    </p:extLst>
  </p:cSld>
  <p:clrMapOvr>
    <a:masterClrMapping/>
  </p:clrMapOvr>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F4095-F1C1-45C8-81E4-216379760742}"/>
              </a:ext>
            </a:extLst>
          </p:cNvPr>
          <p:cNvPicPr>
            <a:picLocks noChangeAspect="1"/>
          </p:cNvPicPr>
          <p:nvPr userDrawn="1"/>
        </p:nvPicPr>
        <p:blipFill rotWithShape="1">
          <a:blip r:embed="rId2"/>
          <a:srcRect t="251"/>
          <a:stretch/>
        </p:blipFill>
        <p:spPr>
          <a:xfrm>
            <a:off x="0" y="0"/>
            <a:ext cx="12192000" cy="6858000"/>
          </a:xfrm>
          <a:prstGeom prst="rect">
            <a:avLst/>
          </a:prstGeom>
        </p:spPr>
      </p:pic>
      <p:sp>
        <p:nvSpPr>
          <p:cNvPr id="7" name="Title 1">
            <a:extLst>
              <a:ext uri="{FF2B5EF4-FFF2-40B4-BE49-F238E27FC236}">
                <a16:creationId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3</a:t>
            </a:r>
          </a:p>
        </p:txBody>
      </p:sp>
      <p:sp>
        <p:nvSpPr>
          <p:cNvPr id="8" name="Subtitle 2">
            <a:extLst>
              <a:ext uri="{FF2B5EF4-FFF2-40B4-BE49-F238E27FC236}">
                <a16:creationId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9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1837" y="1333501"/>
            <a:ext cx="7100887" cy="4550134"/>
          </a:xfrm>
          <a:prstGeom prst="rect">
            <a:avLst/>
          </a:prstGeo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899816" y="1333502"/>
            <a:ext cx="3568284" cy="4550132"/>
          </a:xfrm>
          <a:prstGeom prst="rect">
            <a:avLst/>
          </a:prstGeom>
        </p:spPr>
        <p:txBody>
          <a:bodyPr>
            <a:normAutofit/>
          </a:bodyPr>
          <a:lstStyle>
            <a:lvl1pPr marL="0" indent="0">
              <a:lnSpc>
                <a:spcPct val="90000"/>
              </a:lnSpc>
              <a:buNone/>
              <a:defRPr sz="2000"/>
            </a:lvl1pPr>
          </a:lstStyle>
          <a:p>
            <a:pPr lvl="0"/>
            <a:r>
              <a:rPr lang="en-US" sz="2000" dirty="0"/>
              <a:t>Brief caption or descriptive</a:t>
            </a:r>
          </a:p>
          <a:p>
            <a:pPr lvl="0"/>
            <a:r>
              <a:rPr lang="en-US" sz="2000" dirty="0"/>
              <a:t>Statement relating to picture</a:t>
            </a:r>
            <a:endParaRPr lang="en-US" dirty="0"/>
          </a:p>
        </p:txBody>
      </p:sp>
      <p:sp>
        <p:nvSpPr>
          <p:cNvPr id="6" name="Title 1">
            <a:extLst>
              <a:ext uri="{FF2B5EF4-FFF2-40B4-BE49-F238E27FC236}">
                <a16:creationId xmlns:a16="http://schemas.microsoft.com/office/drawing/2014/main" id="{88BCE58D-A19F-254D-833D-BE1804D1BD04}"/>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162179227"/>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1117" y="1333500"/>
            <a:ext cx="5284052" cy="3601721"/>
          </a:xfrm>
          <a:prstGeom prst="rect">
            <a:avLst/>
          </a:prstGeom>
        </p:spPr>
        <p:txBody>
          <a:bodyPr/>
          <a:lstStyle>
            <a:lvl1pPr marL="0" indent="0">
              <a:buNone/>
              <a:defRPr/>
            </a:lvl1pPr>
          </a:lstStyle>
          <a:p>
            <a:r>
              <a:rPr lang="en-US" dirty="0"/>
              <a:t>Click icon to add picture</a:t>
            </a:r>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6833" y="1333500"/>
            <a:ext cx="5291267" cy="3616547"/>
          </a:xfrm>
          <a:prstGeom prst="rect">
            <a:avLst/>
          </a:prstGeom>
        </p:spPr>
        <p:txBody>
          <a:bodyPr/>
          <a:lstStyle>
            <a:lvl1pPr marL="0" indent="0">
              <a:buNone/>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732355" y="5056551"/>
            <a:ext cx="5284052" cy="827087"/>
          </a:xfrm>
          <a:prstGeom prst="rect">
            <a:avLst/>
          </a:prstGeom>
        </p:spPr>
        <p:txBody>
          <a:bodyPr>
            <a:normAutofit/>
          </a:bodyPr>
          <a:lstStyle>
            <a:lvl1pPr marL="0" indent="0">
              <a:buNone/>
              <a:defRPr sz="1800"/>
            </a:lvl1pPr>
          </a:lstStyle>
          <a:p>
            <a:pPr lvl="0"/>
            <a:r>
              <a:rPr lang="en-US" sz="1800" dirty="0"/>
              <a:t>Brief caption or descriptive statement relating </a:t>
            </a:r>
            <a:br>
              <a:rPr lang="en-US" sz="1800" dirty="0"/>
            </a:br>
            <a:r>
              <a:rPr lang="en-US" sz="1800" dirty="0"/>
              <a:t>to picture</a:t>
            </a:r>
            <a:endParaRPr lang="en-US" dirty="0"/>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6833" y="5056551"/>
            <a:ext cx="5291267" cy="827087"/>
          </a:xfrm>
          <a:prstGeom prst="rect">
            <a:avLst/>
          </a:prstGeom>
        </p:spPr>
        <p:txBody>
          <a:bodyPr>
            <a:normAutofit/>
          </a:bodyPr>
          <a:lstStyle>
            <a:lvl1pPr marL="0" indent="0">
              <a:buNone/>
              <a:defRPr sz="1800"/>
            </a:lvl1pPr>
          </a:lstStyle>
          <a:p>
            <a:pPr lvl="0"/>
            <a:r>
              <a:rPr lang="en-US" sz="1800" dirty="0"/>
              <a:t>Brief caption or descriptive statement relating </a:t>
            </a:r>
            <a:br>
              <a:rPr lang="en-US" sz="1800" dirty="0"/>
            </a:br>
            <a:r>
              <a:rPr lang="en-US" sz="1800" dirty="0"/>
              <a:t>to picture</a:t>
            </a:r>
            <a:endParaRPr lang="en-US" dirty="0"/>
          </a:p>
        </p:txBody>
      </p:sp>
      <p:sp>
        <p:nvSpPr>
          <p:cNvPr id="9" name="Title 1">
            <a:extLst>
              <a:ext uri="{FF2B5EF4-FFF2-40B4-BE49-F238E27FC236}">
                <a16:creationId xmlns:a16="http://schemas.microsoft.com/office/drawing/2014/main" id="{AC7D8CEB-BB8E-1048-B979-FDAB5E5A6CE4}"/>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062653992"/>
      </p:ext>
    </p:extLst>
  </p:cSld>
  <p:clrMapOvr>
    <a:masterClrMapping/>
  </p:clrMapOvr>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s with Cap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28404" y="1700783"/>
            <a:ext cx="3468945" cy="3234895"/>
          </a:xfrm>
          <a:prstGeom prst="rect">
            <a:avLst/>
          </a:prstGeom>
        </p:spPr>
        <p:txBody>
          <a:bodyPr/>
          <a:lstStyle>
            <a:lvl1pPr marL="0" indent="0">
              <a:buNone/>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732908" y="5056552"/>
            <a:ext cx="3473450"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12" name="Picture Placeholder 6">
            <a:extLst>
              <a:ext uri="{FF2B5EF4-FFF2-40B4-BE49-F238E27FC236}">
                <a16:creationId xmlns:a16="http://schemas.microsoft.com/office/drawing/2014/main" id="{E29608CA-13F2-424A-983D-EF48D52663D4}"/>
              </a:ext>
            </a:extLst>
          </p:cNvPr>
          <p:cNvSpPr>
            <a:spLocks noGrp="1"/>
          </p:cNvSpPr>
          <p:nvPr>
            <p:ph type="pic" sz="quarter" idx="17"/>
          </p:nvPr>
        </p:nvSpPr>
        <p:spPr>
          <a:xfrm>
            <a:off x="4360863" y="1700783"/>
            <a:ext cx="3471861" cy="3234895"/>
          </a:xfrm>
          <a:prstGeom prst="rect">
            <a:avLst/>
          </a:prstGeom>
        </p:spPr>
        <p:txBody>
          <a:bodyPr/>
          <a:lstStyle>
            <a:lvl1pPr marL="0" indent="0">
              <a:buNone/>
              <a:defRPr/>
            </a:lvl1pPr>
          </a:lstStyle>
          <a:p>
            <a:r>
              <a:rPr lang="en-US" dirty="0"/>
              <a:t>Click icon to add picture</a:t>
            </a:r>
          </a:p>
        </p:txBody>
      </p:sp>
      <p:sp>
        <p:nvSpPr>
          <p:cNvPr id="13" name="Picture Placeholder 6">
            <a:extLst>
              <a:ext uri="{FF2B5EF4-FFF2-40B4-BE49-F238E27FC236}">
                <a16:creationId xmlns:a16="http://schemas.microsoft.com/office/drawing/2014/main" id="{9B79A963-562D-E543-9F8B-E434F10ED703}"/>
              </a:ext>
            </a:extLst>
          </p:cNvPr>
          <p:cNvSpPr>
            <a:spLocks noGrp="1"/>
          </p:cNvSpPr>
          <p:nvPr>
            <p:ph type="pic" sz="quarter" idx="18"/>
          </p:nvPr>
        </p:nvSpPr>
        <p:spPr>
          <a:xfrm>
            <a:off x="7996238" y="1700783"/>
            <a:ext cx="3471862" cy="3234895"/>
          </a:xfrm>
          <a:prstGeom prst="rect">
            <a:avLst/>
          </a:prstGeom>
        </p:spPr>
        <p:txBody>
          <a:bodyPr/>
          <a:lstStyle>
            <a:lvl1pPr marL="0" indent="0">
              <a:buNone/>
              <a:defRPr/>
            </a:lvl1pPr>
          </a:lstStyle>
          <a:p>
            <a:r>
              <a:rPr lang="en-US"/>
              <a:t>Click icon to add picture</a:t>
            </a:r>
          </a:p>
        </p:txBody>
      </p:sp>
      <p:sp>
        <p:nvSpPr>
          <p:cNvPr id="14" name="Text Placeholder 9">
            <a:extLst>
              <a:ext uri="{FF2B5EF4-FFF2-40B4-BE49-F238E27FC236}">
                <a16:creationId xmlns:a16="http://schemas.microsoft.com/office/drawing/2014/main" id="{5662793B-8197-B643-B782-F262E1B1EAF2}"/>
              </a:ext>
            </a:extLst>
          </p:cNvPr>
          <p:cNvSpPr>
            <a:spLocks noGrp="1"/>
          </p:cNvSpPr>
          <p:nvPr>
            <p:ph type="body" sz="quarter" idx="19" hasCustomPrompt="1"/>
          </p:nvPr>
        </p:nvSpPr>
        <p:spPr>
          <a:xfrm>
            <a:off x="4360863" y="5056552"/>
            <a:ext cx="3465863"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15" name="Text Placeholder 9">
            <a:extLst>
              <a:ext uri="{FF2B5EF4-FFF2-40B4-BE49-F238E27FC236}">
                <a16:creationId xmlns:a16="http://schemas.microsoft.com/office/drawing/2014/main" id="{7BDA6846-9778-CB4D-9D85-1FD107D64C1B}"/>
              </a:ext>
            </a:extLst>
          </p:cNvPr>
          <p:cNvSpPr>
            <a:spLocks noGrp="1"/>
          </p:cNvSpPr>
          <p:nvPr>
            <p:ph type="body" sz="quarter" idx="20" hasCustomPrompt="1"/>
          </p:nvPr>
        </p:nvSpPr>
        <p:spPr>
          <a:xfrm>
            <a:off x="7996238" y="5056552"/>
            <a:ext cx="3471862" cy="827087"/>
          </a:xfrm>
          <a:prstGeom prst="rect">
            <a:avLst/>
          </a:prstGeom>
        </p:spPr>
        <p:txBody>
          <a:bodyPr>
            <a:normAutofit/>
          </a:bodyPr>
          <a:lstStyle>
            <a:lvl1pPr marL="0" indent="0">
              <a:buNone/>
              <a:defRPr sz="1600"/>
            </a:lvl1pPr>
          </a:lstStyle>
          <a:p>
            <a:pPr lvl="0"/>
            <a:r>
              <a:rPr lang="en-US" sz="1800" dirty="0"/>
              <a:t>Brief caption or descriptive statement relating to picture</a:t>
            </a:r>
            <a:endParaRPr lang="en-US" dirty="0"/>
          </a:p>
        </p:txBody>
      </p:sp>
      <p:sp>
        <p:nvSpPr>
          <p:cNvPr id="9" name="Title 1">
            <a:extLst>
              <a:ext uri="{FF2B5EF4-FFF2-40B4-BE49-F238E27FC236}">
                <a16:creationId xmlns:a16="http://schemas.microsoft.com/office/drawing/2014/main" id="{DDBB3E38-26B9-BC4F-B638-1520F3CBA31E}"/>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635336389"/>
      </p:ext>
    </p:extLst>
  </p:cSld>
  <p:clrMapOvr>
    <a:masterClrMapping/>
  </p:clrMapOvr>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ictures with Cations">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732908" y="1700784"/>
            <a:ext cx="2531227" cy="2627696"/>
          </a:xfrm>
          <a:prstGeom prst="rect">
            <a:avLst/>
          </a:prstGeom>
        </p:spPr>
        <p:txBody>
          <a:bodyPr/>
          <a:lstStyle>
            <a:lvl1pPr marL="0" indent="0">
              <a:buNone/>
              <a:defRPr/>
            </a:lvl1pPr>
          </a:lstStyle>
          <a:p>
            <a:r>
              <a:rPr lang="en-US" dirty="0"/>
              <a:t>Click icon to add picture</a:t>
            </a:r>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732908"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3458277" y="1700784"/>
            <a:ext cx="2531227" cy="2627696"/>
          </a:xfrm>
          <a:prstGeom prst="rect">
            <a:avLst/>
          </a:prstGeom>
        </p:spPr>
        <p:txBody>
          <a:bodyPr/>
          <a:lstStyle>
            <a:lvl1pPr marL="0" indent="0">
              <a:buNone/>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3458276"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6192654" y="1700784"/>
            <a:ext cx="2531227" cy="2627696"/>
          </a:xfrm>
          <a:prstGeom prst="rect">
            <a:avLst/>
          </a:prstGeom>
        </p:spPr>
        <p:txBody>
          <a:bodyPr/>
          <a:lstStyle>
            <a:lvl1pPr marL="0" indent="0">
              <a:buNone/>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6192655"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8936038" y="1700784"/>
            <a:ext cx="2531227" cy="2627696"/>
          </a:xfrm>
          <a:prstGeom prst="rect">
            <a:avLst/>
          </a:prstGeom>
        </p:spPr>
        <p:txBody>
          <a:bodyPr/>
          <a:lstStyle>
            <a:lvl1pPr marL="0" indent="0">
              <a:buNone/>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8936038"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1" name="Title 1">
            <a:extLst>
              <a:ext uri="{FF2B5EF4-FFF2-40B4-BE49-F238E27FC236}">
                <a16:creationId xmlns:a16="http://schemas.microsoft.com/office/drawing/2014/main" id="{35933673-328F-E849-98D5-64D9C36BB24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2086031814"/>
      </p:ext>
    </p:extLst>
  </p:cSld>
  <p:clrMapOvr>
    <a:masterClrMapping/>
  </p:clrMapOvr>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B7B25-0372-482A-86A5-EC8B58DACC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62269966"/>
      </p:ext>
    </p:extLst>
  </p:cSld>
  <p:clrMapOvr>
    <a:masterClrMapping/>
  </p:clrMapOvr>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7383"/>
            <a:ext cx="10972801" cy="1056117"/>
          </a:xfrm>
          <a:prstGeom prst="rect">
            <a:avLst/>
          </a:prstGeom>
        </p:spPr>
        <p:txBody>
          <a:bodyPr/>
          <a:lstStyle/>
          <a:p>
            <a:r>
              <a:rPr lang="en-US" dirty="0"/>
              <a:t>Click to edit Master title style</a:t>
            </a:r>
          </a:p>
        </p:txBody>
      </p:sp>
      <p:sp>
        <p:nvSpPr>
          <p:cNvPr id="8" name="Text Placeholder 2"/>
          <p:cNvSpPr>
            <a:spLocks noGrp="1"/>
          </p:cNvSpPr>
          <p:nvPr>
            <p:ph idx="1"/>
          </p:nvPr>
        </p:nvSpPr>
        <p:spPr>
          <a:xfrm>
            <a:off x="431371" y="1508787"/>
            <a:ext cx="10972801" cy="4608512"/>
          </a:xfrm>
          <a:prstGeom prst="rect">
            <a:avLst/>
          </a:prstGeom>
        </p:spPr>
        <p:txBody>
          <a:bodyPr vert="horz" lIns="91440" tIns="45720" rIns="9144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p:cNvSpPr>
            <a:spLocks noGrp="1"/>
          </p:cNvSpPr>
          <p:nvPr>
            <p:ph type="sldNum" sz="quarter" idx="4"/>
          </p:nvPr>
        </p:nvSpPr>
        <p:spPr>
          <a:xfrm>
            <a:off x="11492971" y="6507352"/>
            <a:ext cx="636555" cy="384043"/>
          </a:xfrm>
          <a:prstGeom prst="rect">
            <a:avLst/>
          </a:prstGeom>
        </p:spPr>
        <p:txBody>
          <a:bodyPr anchor="ctr"/>
          <a:lstStyle>
            <a:lvl1pPr algn="ctr">
              <a:defRPr sz="1066">
                <a:solidFill>
                  <a:schemeClr val="bg1"/>
                </a:solidFill>
                <a:latin typeface="Corbel"/>
                <a:cs typeface="Corbe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10D5614-B734-4280-8F57-1D4947433C97}" type="slidenum">
              <a:rPr kumimoji="0" lang="en-US" sz="1066" b="0" i="0" u="none" strike="noStrike" kern="1200" cap="none" spc="0" normalizeH="0" baseline="0" noProof="0" smtClean="0">
                <a:ln>
                  <a:noFill/>
                </a:ln>
                <a:solidFill>
                  <a:srgbClr val="FFFFFF"/>
                </a:solidFill>
                <a:effectLst/>
                <a:uLnTx/>
                <a:uFillTx/>
                <a:latin typeface="Corbel"/>
                <a:ea typeface="+mn-ea"/>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66" b="0" i="0" u="none" strike="noStrike" kern="1200" cap="none" spc="0" normalizeH="0" baseline="0" noProof="0" dirty="0">
              <a:ln>
                <a:noFill/>
              </a:ln>
              <a:solidFill>
                <a:srgbClr val="FFFFFF"/>
              </a:solidFill>
              <a:effectLst/>
              <a:uLnTx/>
              <a:uFillTx/>
              <a:latin typeface="Corbel"/>
              <a:ea typeface="+mn-ea"/>
            </a:endParaRPr>
          </a:p>
        </p:txBody>
      </p:sp>
    </p:spTree>
    <p:extLst>
      <p:ext uri="{BB962C8B-B14F-4D97-AF65-F5344CB8AC3E}">
        <p14:creationId xmlns:p14="http://schemas.microsoft.com/office/powerpoint/2010/main" val="821597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10841372"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3858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subtitl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10841372"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0F084496-630B-B247-8F21-A2A5A8508BCF}"/>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286102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No Bullets">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4" name="Title 1">
            <a:extLst>
              <a:ext uri="{FF2B5EF4-FFF2-40B4-BE49-F238E27FC236}">
                <a16:creationId xmlns:a16="http://schemas.microsoft.com/office/drawing/2014/main" id="{441D3A31-960D-9646-B0DA-490E9DA721BD}"/>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4776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5" name="Title 1">
            <a:extLst>
              <a:ext uri="{FF2B5EF4-FFF2-40B4-BE49-F238E27FC236}">
                <a16:creationId xmlns:a16="http://schemas.microsoft.com/office/drawing/2014/main" id="{612597D4-1743-A446-927D-1A918D82A4B6}"/>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41986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626728" y="1700784"/>
            <a:ext cx="5181600"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1344" y="1700784"/>
            <a:ext cx="5181600"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itle 1">
            <a:extLst>
              <a:ext uri="{FF2B5EF4-FFF2-40B4-BE49-F238E27FC236}">
                <a16:creationId xmlns:a16="http://schemas.microsoft.com/office/drawing/2014/main" id="{53D92680-BEB4-DE46-B4B7-E9C06D2C2DE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42638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0.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29" name="Picture 328">
            <a:extLst>
              <a:ext uri="{FF2B5EF4-FFF2-40B4-BE49-F238E27FC236}">
                <a16:creationId xmlns:a16="http://schemas.microsoft.com/office/drawing/2014/main" id="{50FAD43F-0A0F-41F7-897E-AD9670F0CB91}"/>
              </a:ext>
            </a:extLst>
          </p:cNvPr>
          <p:cNvPicPr>
            <a:picLocks noChangeAspect="1"/>
          </p:cNvPicPr>
          <p:nvPr userDrawn="1"/>
        </p:nvPicPr>
        <p:blipFill>
          <a:blip r:embed="rId25"/>
          <a:stretch>
            <a:fillRect/>
          </a:stretch>
        </p:blipFill>
        <p:spPr>
          <a:xfrm>
            <a:off x="0" y="8902"/>
            <a:ext cx="12192000" cy="6849098"/>
          </a:xfrm>
          <a:prstGeom prst="rect">
            <a:avLst/>
          </a:prstGeom>
        </p:spPr>
      </p:pic>
      <p:sp>
        <p:nvSpPr>
          <p:cNvPr id="7" name="Rectangle 26">
            <a:extLst>
              <a:ext uri="{FF2B5EF4-FFF2-40B4-BE49-F238E27FC236}">
                <a16:creationId xmlns:a16="http://schemas.microsoft.com/office/drawing/2014/main" id="{B5346728-1A43-46F3-94F0-8646875C0BA6}"/>
              </a:ext>
            </a:extLst>
          </p:cNvPr>
          <p:cNvSpPr>
            <a:spLocks noChangeArrowheads="1"/>
          </p:cNvSpPr>
          <p:nvPr userDrawn="1"/>
        </p:nvSpPr>
        <p:spPr bwMode="black">
          <a:xfrm>
            <a:off x="11173033" y="6305884"/>
            <a:ext cx="372187" cy="276985"/>
          </a:xfrm>
          <a:prstGeom prst="rect">
            <a:avLst/>
          </a:prstGeom>
        </p:spPr>
        <p:txBody>
          <a:bodyPr/>
          <a:lstStyle/>
          <a:p>
            <a:pPr lvl="0" algn="r"/>
            <a:fld id="{5266C0E3-FCB2-4D10-9980-6DFC0D8FABCB}" type="slidenum">
              <a:rPr lang="en-US" sz="1100">
                <a:solidFill>
                  <a:schemeClr val="accent6"/>
                </a:solidFill>
              </a:rPr>
              <a:pPr lvl="0" algn="r"/>
              <a:t>‹#›</a:t>
            </a:fld>
            <a:endParaRPr lang="en-US" sz="1100" dirty="0">
              <a:solidFill>
                <a:schemeClr val="accent6"/>
              </a:solidFill>
            </a:endParaRPr>
          </a:p>
        </p:txBody>
      </p:sp>
    </p:spTree>
    <p:extLst>
      <p:ext uri="{BB962C8B-B14F-4D97-AF65-F5344CB8AC3E}">
        <p14:creationId xmlns:p14="http://schemas.microsoft.com/office/powerpoint/2010/main" val="3227409675"/>
      </p:ext>
    </p:extLst>
  </p:cSld>
  <p:clrMap bg1="lt1" tx1="dk1" bg2="lt2" tx2="dk2" accent1="accent1" accent2="accent2" accent3="accent3" accent4="accent4" accent5="accent5" accent6="accent6" hlink="hlink" folHlink="folHlink"/>
  <p:sldLayoutIdLst>
    <p:sldLayoutId id="2147483649" r:id="rId1"/>
    <p:sldLayoutId id="2147483719" r:id="rId2"/>
    <p:sldLayoutId id="2147483720" r:id="rId3"/>
    <p:sldLayoutId id="2147483721" r:id="rId4"/>
    <p:sldLayoutId id="2147483726" r:id="rId5"/>
    <p:sldLayoutId id="2147483730" r:id="rId6"/>
    <p:sldLayoutId id="2147483658" r:id="rId7"/>
    <p:sldLayoutId id="2147483727" r:id="rId8"/>
    <p:sldLayoutId id="2147483659" r:id="rId9"/>
    <p:sldLayoutId id="2147483708" r:id="rId10"/>
    <p:sldLayoutId id="2147483660" r:id="rId11"/>
    <p:sldLayoutId id="2147483705" r:id="rId12"/>
    <p:sldLayoutId id="2147483707" r:id="rId13"/>
    <p:sldLayoutId id="2147483661" r:id="rId14"/>
    <p:sldLayoutId id="2147483703" r:id="rId15"/>
    <p:sldLayoutId id="2147483732" r:id="rId16"/>
    <p:sldLayoutId id="2147483710" r:id="rId17"/>
    <p:sldLayoutId id="2147483711" r:id="rId18"/>
    <p:sldLayoutId id="2147483714" r:id="rId19"/>
    <p:sldLayoutId id="2147483716" r:id="rId20"/>
    <p:sldLayoutId id="2147483718" r:id="rId21"/>
    <p:sldLayoutId id="2147483733" r:id="rId22"/>
    <p:sldLayoutId id="2147483758"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160" userDrawn="1">
          <p15:clr>
            <a:srgbClr val="5ACBF0"/>
          </p15:clr>
        </p15:guide>
        <p15:guide id="3" pos="456" userDrawn="1">
          <p15:clr>
            <a:srgbClr val="5ACBF0"/>
          </p15:clr>
        </p15:guide>
        <p15:guide id="4" pos="7224" userDrawn="1">
          <p15:clr>
            <a:srgbClr val="5ACBF0"/>
          </p15:clr>
        </p15:guide>
        <p15:guide id="5" orient="horz" pos="840" userDrawn="1">
          <p15:clr>
            <a:srgbClr val="5ACBF0"/>
          </p15:clr>
        </p15:guide>
        <p15:guide id="6" orient="horz" pos="1864" userDrawn="1">
          <p15:clr>
            <a:srgbClr val="5ACBF0"/>
          </p15:clr>
        </p15:guide>
        <p15:guide id="7" orient="horz" pos="2886" userDrawn="1">
          <p15:clr>
            <a:srgbClr val="5ACBF0"/>
          </p15:clr>
        </p15:guide>
        <p15:guide id="8" orient="horz" pos="3893" userDrawn="1">
          <p15:clr>
            <a:srgbClr val="5ACBF0"/>
          </p15:clr>
        </p15:guide>
        <p15:guide id="9" pos="1498" userDrawn="1">
          <p15:clr>
            <a:srgbClr val="5ACBF0"/>
          </p15:clr>
        </p15:guide>
        <p15:guide id="10" pos="1600" userDrawn="1">
          <p15:clr>
            <a:srgbClr val="5ACBF0"/>
          </p15:clr>
        </p15:guide>
        <p15:guide id="11" pos="2644" userDrawn="1">
          <p15:clr>
            <a:srgbClr val="5ACBF0"/>
          </p15:clr>
        </p15:guide>
        <p15:guide id="12" pos="2747" userDrawn="1">
          <p15:clr>
            <a:srgbClr val="5ACBF0"/>
          </p15:clr>
        </p15:guide>
        <p15:guide id="13" pos="3792" userDrawn="1">
          <p15:clr>
            <a:srgbClr val="5ACBF0"/>
          </p15:clr>
        </p15:guide>
        <p15:guide id="14" pos="3888" userDrawn="1">
          <p15:clr>
            <a:srgbClr val="5ACBF0"/>
          </p15:clr>
        </p15:guide>
        <p15:guide id="15" pos="4934" userDrawn="1">
          <p15:clr>
            <a:srgbClr val="5ACBF0"/>
          </p15:clr>
        </p15:guide>
        <p15:guide id="16" pos="5034" userDrawn="1">
          <p15:clr>
            <a:srgbClr val="5ACBF0"/>
          </p15:clr>
        </p15:guide>
        <p15:guide id="17" pos="6081" userDrawn="1">
          <p15:clr>
            <a:srgbClr val="5ACBF0"/>
          </p15:clr>
        </p15:guide>
        <p15:guide id="18" pos="618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29" name="Picture 328">
            <a:extLst>
              <a:ext uri="{FF2B5EF4-FFF2-40B4-BE49-F238E27FC236}">
                <a16:creationId xmlns:a16="http://schemas.microsoft.com/office/drawing/2014/main" id="{50FAD43F-0A0F-41F7-897E-AD9670F0CB91}"/>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0" y="8902"/>
            <a:ext cx="12192000" cy="6849098"/>
          </a:xfrm>
          <a:prstGeom prst="rect">
            <a:avLst/>
          </a:prstGeom>
        </p:spPr>
      </p:pic>
      <p:sp>
        <p:nvSpPr>
          <p:cNvPr id="7" name="Rectangle 26">
            <a:extLst>
              <a:ext uri="{FF2B5EF4-FFF2-40B4-BE49-F238E27FC236}">
                <a16:creationId xmlns:a16="http://schemas.microsoft.com/office/drawing/2014/main" id="{B5346728-1A43-46F3-94F0-8646875C0BA6}"/>
              </a:ext>
            </a:extLst>
          </p:cNvPr>
          <p:cNvSpPr>
            <a:spLocks noChangeArrowheads="1"/>
          </p:cNvSpPr>
          <p:nvPr userDrawn="1"/>
        </p:nvSpPr>
        <p:spPr bwMode="black">
          <a:xfrm>
            <a:off x="11173033" y="6305884"/>
            <a:ext cx="372187" cy="27698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6C0E3-FCB2-4D10-9980-6DFC0D8FABCB}" type="slidenum">
              <a:rPr kumimoji="0" lang="en-US" sz="1100" b="0" i="0" u="none" strike="noStrike" kern="1200" cap="none" spc="0" normalizeH="0" baseline="0" noProof="0">
                <a:ln>
                  <a:noFill/>
                </a:ln>
                <a:solidFill>
                  <a:srgbClr val="DA291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DA29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539847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456">
          <p15:clr>
            <a:srgbClr val="5ACBF0"/>
          </p15:clr>
        </p15:guide>
        <p15:guide id="4" pos="7224">
          <p15:clr>
            <a:srgbClr val="5ACBF0"/>
          </p15:clr>
        </p15:guide>
        <p15:guide id="5" orient="horz" pos="840">
          <p15:clr>
            <a:srgbClr val="5ACBF0"/>
          </p15:clr>
        </p15:guide>
        <p15:guide id="6" orient="horz" pos="1864">
          <p15:clr>
            <a:srgbClr val="5ACBF0"/>
          </p15:clr>
        </p15:guide>
        <p15:guide id="7" orient="horz" pos="2886">
          <p15:clr>
            <a:srgbClr val="5ACBF0"/>
          </p15:clr>
        </p15:guide>
        <p15:guide id="8" orient="horz" pos="3893">
          <p15:clr>
            <a:srgbClr val="5ACBF0"/>
          </p15:clr>
        </p15:guide>
        <p15:guide id="9" pos="1498">
          <p15:clr>
            <a:srgbClr val="5ACBF0"/>
          </p15:clr>
        </p15:guide>
        <p15:guide id="10" pos="1600">
          <p15:clr>
            <a:srgbClr val="5ACBF0"/>
          </p15:clr>
        </p15:guide>
        <p15:guide id="11" pos="2644">
          <p15:clr>
            <a:srgbClr val="5ACBF0"/>
          </p15:clr>
        </p15:guide>
        <p15:guide id="12" pos="2747">
          <p15:clr>
            <a:srgbClr val="5ACBF0"/>
          </p15:clr>
        </p15:guide>
        <p15:guide id="13" pos="3792">
          <p15:clr>
            <a:srgbClr val="5ACBF0"/>
          </p15:clr>
        </p15:guide>
        <p15:guide id="14" pos="3888">
          <p15:clr>
            <a:srgbClr val="5ACBF0"/>
          </p15:clr>
        </p15:guide>
        <p15:guide id="15" pos="4934">
          <p15:clr>
            <a:srgbClr val="5ACBF0"/>
          </p15:clr>
        </p15:guide>
        <p15:guide id="16" pos="5034">
          <p15:clr>
            <a:srgbClr val="5ACBF0"/>
          </p15:clr>
        </p15:guide>
        <p15:guide id="17" pos="6081">
          <p15:clr>
            <a:srgbClr val="5ACBF0"/>
          </p15:clr>
        </p15:guide>
        <p15:guide id="18" pos="618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60.tiff"/><Relationship Id="rId3" Type="http://schemas.openxmlformats.org/officeDocument/2006/relationships/image" Target="../media/image50.png"/><Relationship Id="rId7" Type="http://schemas.openxmlformats.org/officeDocument/2006/relationships/image" Target="../media/image54.tiff"/><Relationship Id="rId12" Type="http://schemas.openxmlformats.org/officeDocument/2006/relationships/image" Target="../media/image59.tiff"/><Relationship Id="rId2" Type="http://schemas.openxmlformats.org/officeDocument/2006/relationships/notesSlide" Target="../notesSlides/notesSlide12.xml"/><Relationship Id="rId16" Type="http://schemas.openxmlformats.org/officeDocument/2006/relationships/image" Target="../media/image63.tiff"/><Relationship Id="rId1" Type="http://schemas.openxmlformats.org/officeDocument/2006/relationships/slideLayout" Target="../slideLayouts/slideLayout15.xml"/><Relationship Id="rId6" Type="http://schemas.openxmlformats.org/officeDocument/2006/relationships/image" Target="../media/image53.png"/><Relationship Id="rId11" Type="http://schemas.openxmlformats.org/officeDocument/2006/relationships/image" Target="../media/image58.tiff"/><Relationship Id="rId5" Type="http://schemas.openxmlformats.org/officeDocument/2006/relationships/image" Target="../media/image52.png"/><Relationship Id="rId15" Type="http://schemas.openxmlformats.org/officeDocument/2006/relationships/image" Target="../media/image62.tiff"/><Relationship Id="rId10" Type="http://schemas.openxmlformats.org/officeDocument/2006/relationships/image" Target="../media/image57.tiff"/><Relationship Id="rId4" Type="http://schemas.openxmlformats.org/officeDocument/2006/relationships/image" Target="../media/image51.png"/><Relationship Id="rId9" Type="http://schemas.openxmlformats.org/officeDocument/2006/relationships/image" Target="../media/image56.tiff"/><Relationship Id="rId14" Type="http://schemas.openxmlformats.org/officeDocument/2006/relationships/image" Target="../media/image61.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emf"/><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7.em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76.emf"/><Relationship Id="rId5" Type="http://schemas.openxmlformats.org/officeDocument/2006/relationships/image" Target="../media/image71.emf"/><Relationship Id="rId15" Type="http://schemas.openxmlformats.org/officeDocument/2006/relationships/image" Target="../media/image79.emf"/><Relationship Id="rId10"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4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docs.fortinet.com/document/fortigate/6.2.0/cookbook/392490/dynamic-policies-forticlient-em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31.emf"/><Relationship Id="rId4" Type="http://schemas.openxmlformats.org/officeDocument/2006/relationships/image" Target="../media/image95.emf"/></Relationships>
</file>

<file path=ppt/slides/_rels/slide29.xml.rels><?xml version="1.0" encoding="UTF-8" standalone="yes"?>
<Relationships xmlns="http://schemas.openxmlformats.org/package/2006/relationships"><Relationship Id="rId8" Type="http://schemas.openxmlformats.org/officeDocument/2006/relationships/image" Target="../media/image97.tiff"/><Relationship Id="rId13" Type="http://schemas.openxmlformats.org/officeDocument/2006/relationships/image" Target="../media/image101.emf"/><Relationship Id="rId18" Type="http://schemas.openxmlformats.org/officeDocument/2006/relationships/image" Target="../media/image106.png"/><Relationship Id="rId3" Type="http://schemas.openxmlformats.org/officeDocument/2006/relationships/hyperlink" Target="https://docs.fortinet.com/document/fortigate/6.2.0/cookbook/392490/dynamic-policies-forticlient-ems" TargetMode="External"/><Relationship Id="rId7" Type="http://schemas.openxmlformats.org/officeDocument/2006/relationships/image" Target="../media/image70.png"/><Relationship Id="rId12" Type="http://schemas.openxmlformats.org/officeDocument/2006/relationships/image" Target="../media/image100.emf"/><Relationship Id="rId17" Type="http://schemas.openxmlformats.org/officeDocument/2006/relationships/image" Target="../media/image105.png"/><Relationship Id="rId2" Type="http://schemas.openxmlformats.org/officeDocument/2006/relationships/notesSlide" Target="../notesSlides/notesSlide24.xml"/><Relationship Id="rId16"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image" Target="../media/image31.emf"/><Relationship Id="rId11" Type="http://schemas.openxmlformats.org/officeDocument/2006/relationships/hyperlink" Target="http://docs.fortinet.com/document/forticlient/6.2.3/administration-guide/723898/getting-started" TargetMode="External"/><Relationship Id="rId5" Type="http://schemas.openxmlformats.org/officeDocument/2006/relationships/image" Target="../media/image96.png"/><Relationship Id="rId15" Type="http://schemas.openxmlformats.org/officeDocument/2006/relationships/image" Target="../media/image103.png"/><Relationship Id="rId10" Type="http://schemas.openxmlformats.org/officeDocument/2006/relationships/image" Target="../media/image99.tiff"/><Relationship Id="rId4" Type="http://schemas.openxmlformats.org/officeDocument/2006/relationships/image" Target="../media/image95.emf"/><Relationship Id="rId9" Type="http://schemas.openxmlformats.org/officeDocument/2006/relationships/image" Target="../media/image98.tiff"/><Relationship Id="rId14" Type="http://schemas.openxmlformats.org/officeDocument/2006/relationships/image" Target="../media/image102.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9.tiff"/><Relationship Id="rId18" Type="http://schemas.openxmlformats.org/officeDocument/2006/relationships/image" Target="../media/image103.png"/><Relationship Id="rId3" Type="http://schemas.openxmlformats.org/officeDocument/2006/relationships/hyperlink" Target="https://docs.fortinet.com/document/fortigate/6.2.0/cookbook/392490/dynamic-policies-forticlient-ems" TargetMode="External"/><Relationship Id="rId7" Type="http://schemas.openxmlformats.org/officeDocument/2006/relationships/image" Target="../media/image70.png"/><Relationship Id="rId12" Type="http://schemas.openxmlformats.org/officeDocument/2006/relationships/image" Target="../media/image98.tiff"/><Relationship Id="rId17" Type="http://schemas.openxmlformats.org/officeDocument/2006/relationships/image" Target="../media/image102.emf"/><Relationship Id="rId2" Type="http://schemas.openxmlformats.org/officeDocument/2006/relationships/notesSlide" Target="../notesSlides/notesSlide25.xml"/><Relationship Id="rId16" Type="http://schemas.openxmlformats.org/officeDocument/2006/relationships/image" Target="../media/image101.emf"/><Relationship Id="rId1" Type="http://schemas.openxmlformats.org/officeDocument/2006/relationships/slideLayout" Target="../slideLayouts/slideLayout15.xml"/><Relationship Id="rId6" Type="http://schemas.openxmlformats.org/officeDocument/2006/relationships/image" Target="../media/image31.emf"/><Relationship Id="rId11" Type="http://schemas.openxmlformats.org/officeDocument/2006/relationships/image" Target="../media/image97.tiff"/><Relationship Id="rId5" Type="http://schemas.openxmlformats.org/officeDocument/2006/relationships/image" Target="../media/image96.png"/><Relationship Id="rId15" Type="http://schemas.openxmlformats.org/officeDocument/2006/relationships/image" Target="../media/image100.emf"/><Relationship Id="rId10" Type="http://schemas.openxmlformats.org/officeDocument/2006/relationships/image" Target="../media/image107.tiff"/><Relationship Id="rId19" Type="http://schemas.openxmlformats.org/officeDocument/2006/relationships/image" Target="../media/image106.png"/><Relationship Id="rId4" Type="http://schemas.openxmlformats.org/officeDocument/2006/relationships/image" Target="../media/image95.emf"/><Relationship Id="rId9" Type="http://schemas.openxmlformats.org/officeDocument/2006/relationships/image" Target="../media/image105.png"/><Relationship Id="rId14" Type="http://schemas.openxmlformats.org/officeDocument/2006/relationships/hyperlink" Target="http://docs.fortinet.com/document/forticlient/6.2.3/administration-guide/723898/getting-start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10.tiff"/><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70.png"/><Relationship Id="rId7"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11.emf"/><Relationship Id="rId5"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114.emf"/></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14.emf"/></Relationships>
</file>

<file path=ppt/slides/_rels/slide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23.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128.png"/><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43.png"/><Relationship Id="rId9"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emf"/><Relationship Id="rId5" Type="http://schemas.microsoft.com/office/2007/relationships/hdphoto" Target="../media/hdphoto2.wdp"/><Relationship Id="rId4" Type="http://schemas.openxmlformats.org/officeDocument/2006/relationships/image" Target="../media/image22.png"/><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7.em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430" y="2528653"/>
            <a:ext cx="9114146" cy="1534889"/>
          </a:xfrm>
        </p:spPr>
        <p:txBody>
          <a:bodyPr/>
          <a:lstStyle/>
          <a:p>
            <a:br>
              <a:rPr lang="en-US" sz="4800" dirty="0"/>
            </a:br>
            <a:br>
              <a:rPr lang="en-US" sz="4800" dirty="0"/>
            </a:br>
            <a:br>
              <a:rPr lang="en-US" sz="4800" dirty="0"/>
            </a:br>
            <a:br>
              <a:rPr lang="en-US" sz="4800" dirty="0"/>
            </a:br>
            <a:r>
              <a:rPr lang="en-US" sz="4800" dirty="0"/>
              <a:t>FortiADC - </a:t>
            </a:r>
            <a:r>
              <a:rPr lang="ru-RU" sz="4800" dirty="0"/>
              <a:t>Доставка приложений без ограничений</a:t>
            </a:r>
            <a:endParaRPr lang="en-US" dirty="0"/>
          </a:p>
        </p:txBody>
      </p:sp>
      <p:pic>
        <p:nvPicPr>
          <p:cNvPr id="3" name="Picture 2"/>
          <p:cNvPicPr>
            <a:picLocks noChangeAspect="1"/>
          </p:cNvPicPr>
          <p:nvPr/>
        </p:nvPicPr>
        <p:blipFill>
          <a:blip r:embed="rId3"/>
          <a:stretch>
            <a:fillRect/>
          </a:stretch>
        </p:blipFill>
        <p:spPr>
          <a:xfrm>
            <a:off x="9100040" y="618168"/>
            <a:ext cx="1382914" cy="1364719"/>
          </a:xfrm>
          <a:prstGeom prst="rect">
            <a:avLst/>
          </a:prstGeom>
        </p:spPr>
      </p:pic>
      <p:sp>
        <p:nvSpPr>
          <p:cNvPr id="4" name="Title 1"/>
          <p:cNvSpPr txBox="1">
            <a:spLocks/>
          </p:cNvSpPr>
          <p:nvPr/>
        </p:nvSpPr>
        <p:spPr>
          <a:xfrm>
            <a:off x="2423430" y="4196589"/>
            <a:ext cx="5257530" cy="825437"/>
          </a:xfrm>
          <a:prstGeom prst="rect">
            <a:avLst/>
          </a:prstGeom>
        </p:spPr>
        <p:txBody>
          <a:bodyPr anchor="b" anchorCtr="0">
            <a:noAutofit/>
          </a:bodyPr>
          <a:lstStyle>
            <a:lvl1pPr algn="l" defTabSz="914400" rtl="0" eaLnBrk="1" latinLnBrk="0" hangingPunct="1">
              <a:lnSpc>
                <a:spcPct val="90000"/>
              </a:lnSpc>
              <a:spcBef>
                <a:spcPct val="0"/>
              </a:spcBef>
              <a:buNone/>
              <a:defRPr sz="4700" b="1" kern="1200" spc="-150">
                <a:solidFill>
                  <a:schemeClr val="bg1"/>
                </a:solidFill>
                <a:latin typeface="+mj-lt"/>
                <a:ea typeface="+mj-ea"/>
                <a:cs typeface="+mj-cs"/>
              </a:defRPr>
            </a:lvl1pPr>
          </a:lstStyle>
          <a:p>
            <a:br>
              <a:rPr lang="en-US" sz="4800" dirty="0"/>
            </a:br>
            <a:br>
              <a:rPr lang="en-US" sz="4800" dirty="0"/>
            </a:br>
            <a:br>
              <a:rPr lang="en-US" sz="4800" dirty="0"/>
            </a:br>
            <a:br>
              <a:rPr lang="en-US" sz="4800" dirty="0"/>
            </a:br>
            <a:r>
              <a:rPr lang="en-US" sz="2800" dirty="0"/>
              <a:t>Fortinet SE  Yelzhan Nassipov</a:t>
            </a:r>
          </a:p>
          <a:p>
            <a:r>
              <a:rPr lang="en-US" sz="2800" dirty="0"/>
              <a:t>ynassipov@fortinet.com</a:t>
            </a:r>
          </a:p>
        </p:txBody>
      </p:sp>
    </p:spTree>
    <p:extLst>
      <p:ext uri="{BB962C8B-B14F-4D97-AF65-F5344CB8AC3E}">
        <p14:creationId xmlns:p14="http://schemas.microsoft.com/office/powerpoint/2010/main" val="302506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971BDE6-EEE8-4512-9A08-DAEB556D0391}"/>
              </a:ext>
            </a:extLst>
          </p:cNvPr>
          <p:cNvPicPr>
            <a:picLocks noChangeAspect="1"/>
          </p:cNvPicPr>
          <p:nvPr/>
        </p:nvPicPr>
        <p:blipFill>
          <a:blip r:embed="rId2"/>
          <a:stretch>
            <a:fillRect/>
          </a:stretch>
        </p:blipFill>
        <p:spPr>
          <a:xfrm>
            <a:off x="844506" y="393291"/>
            <a:ext cx="10629739" cy="5643715"/>
          </a:xfrm>
          <a:prstGeom prst="rect">
            <a:avLst/>
          </a:prstGeom>
        </p:spPr>
      </p:pic>
    </p:spTree>
    <p:extLst>
      <p:ext uri="{BB962C8B-B14F-4D97-AF65-F5344CB8AC3E}">
        <p14:creationId xmlns:p14="http://schemas.microsoft.com/office/powerpoint/2010/main" val="5427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E5E24F7-0B96-49D0-B7CA-5A7F9252B1AF}"/>
              </a:ext>
            </a:extLst>
          </p:cNvPr>
          <p:cNvPicPr>
            <a:picLocks noChangeAspect="1"/>
          </p:cNvPicPr>
          <p:nvPr/>
        </p:nvPicPr>
        <p:blipFill>
          <a:blip r:embed="rId2"/>
          <a:stretch>
            <a:fillRect/>
          </a:stretch>
        </p:blipFill>
        <p:spPr>
          <a:xfrm>
            <a:off x="905797" y="197413"/>
            <a:ext cx="10499622" cy="5434205"/>
          </a:xfrm>
          <a:prstGeom prst="rect">
            <a:avLst/>
          </a:prstGeom>
        </p:spPr>
      </p:pic>
    </p:spTree>
    <p:extLst>
      <p:ext uri="{BB962C8B-B14F-4D97-AF65-F5344CB8AC3E}">
        <p14:creationId xmlns:p14="http://schemas.microsoft.com/office/powerpoint/2010/main" val="294035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96DDBE-1448-4E4B-91E9-1E868C99203D}"/>
              </a:ext>
            </a:extLst>
          </p:cNvPr>
          <p:cNvPicPr>
            <a:picLocks noChangeAspect="1"/>
          </p:cNvPicPr>
          <p:nvPr/>
        </p:nvPicPr>
        <p:blipFill>
          <a:blip r:embed="rId2"/>
          <a:stretch>
            <a:fillRect/>
          </a:stretch>
        </p:blipFill>
        <p:spPr>
          <a:xfrm>
            <a:off x="415720" y="251029"/>
            <a:ext cx="10999532" cy="5600989"/>
          </a:xfrm>
          <a:prstGeom prst="rect">
            <a:avLst/>
          </a:prstGeom>
        </p:spPr>
      </p:pic>
    </p:spTree>
    <p:extLst>
      <p:ext uri="{BB962C8B-B14F-4D97-AF65-F5344CB8AC3E}">
        <p14:creationId xmlns:p14="http://schemas.microsoft.com/office/powerpoint/2010/main" val="83618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DE07-DAF8-A540-8DA1-54E4A02C67F8}"/>
              </a:ext>
            </a:extLst>
          </p:cNvPr>
          <p:cNvSpPr>
            <a:spLocks noGrp="1"/>
          </p:cNvSpPr>
          <p:nvPr>
            <p:ph type="title"/>
          </p:nvPr>
        </p:nvSpPr>
        <p:spPr>
          <a:xfrm>
            <a:off x="255335" y="109356"/>
            <a:ext cx="10837164" cy="864243"/>
          </a:xfrm>
        </p:spPr>
        <p:txBody>
          <a:bodyPr/>
          <a:lstStyle/>
          <a:p>
            <a:r>
              <a:rPr lang="en-US" sz="3200" dirty="0"/>
              <a:t>FortiGuard </a:t>
            </a:r>
            <a:r>
              <a:rPr lang="ru-RU" sz="3200" dirty="0"/>
              <a:t>сервисы</a:t>
            </a:r>
            <a:r>
              <a:rPr lang="en-US" sz="3200" dirty="0"/>
              <a:t> </a:t>
            </a:r>
            <a:r>
              <a:rPr lang="ru-RU" sz="3200" dirty="0"/>
              <a:t>для</a:t>
            </a:r>
            <a:r>
              <a:rPr lang="en-US" sz="3200" dirty="0"/>
              <a:t> </a:t>
            </a:r>
            <a:r>
              <a:rPr lang="en-US" sz="3200" dirty="0" err="1"/>
              <a:t>FortiADC</a:t>
            </a:r>
            <a:endParaRPr lang="en-US" sz="3200" dirty="0"/>
          </a:p>
        </p:txBody>
      </p:sp>
      <p:sp>
        <p:nvSpPr>
          <p:cNvPr id="3" name="Rectangle 2">
            <a:extLst>
              <a:ext uri="{FF2B5EF4-FFF2-40B4-BE49-F238E27FC236}">
                <a16:creationId xmlns:a16="http://schemas.microsoft.com/office/drawing/2014/main" id="{D02AF02C-51E4-C74B-8E45-C60A33B5A249}"/>
              </a:ext>
            </a:extLst>
          </p:cNvPr>
          <p:cNvSpPr/>
          <p:nvPr/>
        </p:nvSpPr>
        <p:spPr bwMode="invGray">
          <a:xfrm>
            <a:off x="524517" y="2468564"/>
            <a:ext cx="9626480" cy="3560779"/>
          </a:xfrm>
          <a:prstGeom prst="rect">
            <a:avLst/>
          </a:prstGeom>
          <a:gradFill flip="none" rotWithShape="1">
            <a:gsLst>
              <a:gs pos="0">
                <a:srgbClr val="C00000"/>
              </a:gs>
              <a:gs pos="90000">
                <a:srgbClr val="C00000">
                  <a:alpha val="0"/>
                </a:srgbClr>
              </a:gs>
            </a:gsLst>
            <a:lin ang="16200000" scaled="1"/>
            <a:tileRect/>
          </a:gra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DE321FDB-BBEE-4A4B-AB26-D91D8B9DE3B5}"/>
              </a:ext>
            </a:extLst>
          </p:cNvPr>
          <p:cNvSpPr/>
          <p:nvPr/>
        </p:nvSpPr>
        <p:spPr bwMode="invGray">
          <a:xfrm>
            <a:off x="732002" y="2355010"/>
            <a:ext cx="3776133" cy="3080868"/>
          </a:xfrm>
          <a:prstGeom prst="rect">
            <a:avLst/>
          </a:prstGeom>
          <a:gradFill flip="none" rotWithShape="1">
            <a:gsLst>
              <a:gs pos="0">
                <a:srgbClr val="0070C0"/>
              </a:gs>
              <a:gs pos="90000">
                <a:srgbClr val="0070C0">
                  <a:alpha val="0"/>
                </a:srgbClr>
              </a:gs>
            </a:gsLst>
            <a:lin ang="16200000" scaled="1"/>
            <a:tileRect/>
          </a:gra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3" descr="C:\Users\dlieberman\AppData\Local\Microsoft\Windows\Temporary Internet Files\Content.Outlook\A2HOCXD7\SecuredBy_FG.png">
            <a:extLst>
              <a:ext uri="{FF2B5EF4-FFF2-40B4-BE49-F238E27FC236}">
                <a16:creationId xmlns:a16="http://schemas.microsoft.com/office/drawing/2014/main" id="{258D242C-0639-544A-888E-C8EDE3503A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46409" y="350975"/>
            <a:ext cx="1564012" cy="467173"/>
          </a:xfrm>
          <a:prstGeom prst="rect">
            <a:avLst/>
          </a:prstGeom>
          <a:noFill/>
        </p:spPr>
      </p:pic>
      <p:grpSp>
        <p:nvGrpSpPr>
          <p:cNvPr id="6" name="Group 5">
            <a:extLst>
              <a:ext uri="{FF2B5EF4-FFF2-40B4-BE49-F238E27FC236}">
                <a16:creationId xmlns:a16="http://schemas.microsoft.com/office/drawing/2014/main" id="{14D213C9-488D-E240-98DF-17E4FF760C48}"/>
              </a:ext>
            </a:extLst>
          </p:cNvPr>
          <p:cNvGrpSpPr/>
          <p:nvPr/>
        </p:nvGrpSpPr>
        <p:grpSpPr>
          <a:xfrm>
            <a:off x="4656469" y="1476516"/>
            <a:ext cx="1558255" cy="3299998"/>
            <a:chOff x="6348945" y="2597882"/>
            <a:chExt cx="1558255" cy="3299998"/>
          </a:xfrm>
        </p:grpSpPr>
        <p:sp>
          <p:nvSpPr>
            <p:cNvPr id="7" name="Rectangle 6">
              <a:extLst>
                <a:ext uri="{FF2B5EF4-FFF2-40B4-BE49-F238E27FC236}">
                  <a16:creationId xmlns:a16="http://schemas.microsoft.com/office/drawing/2014/main" id="{C3178B09-EEAE-FE4C-9E4F-C8F6270B908F}"/>
                </a:ext>
              </a:extLst>
            </p:cNvPr>
            <p:cNvSpPr/>
            <p:nvPr/>
          </p:nvSpPr>
          <p:spPr bwMode="auto">
            <a:xfrm>
              <a:off x="6348945" y="2597882"/>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8" name="Rectangle 7">
              <a:extLst>
                <a:ext uri="{FF2B5EF4-FFF2-40B4-BE49-F238E27FC236}">
                  <a16:creationId xmlns:a16="http://schemas.microsoft.com/office/drawing/2014/main" id="{D10A5F54-033B-9746-BF5A-91B65B2FB272}"/>
                </a:ext>
              </a:extLst>
            </p:cNvPr>
            <p:cNvSpPr/>
            <p:nvPr/>
          </p:nvSpPr>
          <p:spPr bwMode="auto">
            <a:xfrm>
              <a:off x="6348949" y="3463485"/>
              <a:ext cx="1558251" cy="2434395"/>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Antivirus and IPS</a:t>
              </a:r>
            </a:p>
            <a:p>
              <a:pPr marL="113998" indent="-113998">
                <a:spcBef>
                  <a:spcPts val="583"/>
                </a:spcBef>
                <a:buClr>
                  <a:schemeClr val="accent4"/>
                </a:buClr>
                <a:buFont typeface="Arial"/>
                <a:buChar char="•"/>
              </a:pPr>
              <a:r>
                <a:rPr lang="en-US" sz="1100" dirty="0"/>
                <a:t>Scan file uploads</a:t>
              </a:r>
            </a:p>
            <a:p>
              <a:pPr marL="113998" indent="-113998">
                <a:spcBef>
                  <a:spcPts val="583"/>
                </a:spcBef>
                <a:buClr>
                  <a:schemeClr val="accent4"/>
                </a:buClr>
                <a:buFont typeface="Arial"/>
                <a:buChar char="•"/>
              </a:pPr>
              <a:r>
                <a:rPr lang="en-US" sz="1100" dirty="0"/>
                <a:t>Regular and extended AV databases</a:t>
              </a:r>
            </a:p>
            <a:p>
              <a:pPr marL="113998" indent="-113998">
                <a:spcBef>
                  <a:spcPts val="583"/>
                </a:spcBef>
                <a:buClr>
                  <a:schemeClr val="accent4"/>
                </a:buClr>
                <a:buFont typeface="Arial"/>
                <a:buChar char="•"/>
              </a:pPr>
              <a:r>
                <a:rPr lang="en-US" sz="1100" dirty="0"/>
                <a:t>Protect the network against exploitable vulnerabilities</a:t>
              </a:r>
            </a:p>
          </p:txBody>
        </p:sp>
        <p:pic>
          <p:nvPicPr>
            <p:cNvPr id="9" name="Picture 87">
              <a:extLst>
                <a:ext uri="{FF2B5EF4-FFF2-40B4-BE49-F238E27FC236}">
                  <a16:creationId xmlns:a16="http://schemas.microsoft.com/office/drawing/2014/main" id="{EFBDC547-6AAB-2745-AAAD-D875BA6BAC1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5660" y="2724326"/>
              <a:ext cx="450733"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B5DB985D-42AE-E94D-8529-675C03CDE6EA}"/>
              </a:ext>
            </a:extLst>
          </p:cNvPr>
          <p:cNvGrpSpPr/>
          <p:nvPr/>
        </p:nvGrpSpPr>
        <p:grpSpPr>
          <a:xfrm>
            <a:off x="2781939" y="1476516"/>
            <a:ext cx="1558252" cy="3299998"/>
            <a:chOff x="2656028" y="1501639"/>
            <a:chExt cx="1558252" cy="3299998"/>
          </a:xfrm>
        </p:grpSpPr>
        <p:sp>
          <p:nvSpPr>
            <p:cNvPr id="11" name="Rectangle 10">
              <a:extLst>
                <a:ext uri="{FF2B5EF4-FFF2-40B4-BE49-F238E27FC236}">
                  <a16:creationId xmlns:a16="http://schemas.microsoft.com/office/drawing/2014/main" id="{79BC4B9D-C587-8E41-BFB6-C57CB2BBA10C}"/>
                </a:ext>
              </a:extLst>
            </p:cNvPr>
            <p:cNvSpPr/>
            <p:nvPr/>
          </p:nvSpPr>
          <p:spPr bwMode="auto">
            <a:xfrm>
              <a:off x="2656028" y="1501639"/>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12" name="Rectangle 11">
              <a:extLst>
                <a:ext uri="{FF2B5EF4-FFF2-40B4-BE49-F238E27FC236}">
                  <a16:creationId xmlns:a16="http://schemas.microsoft.com/office/drawing/2014/main" id="{766B5BE7-3F3B-174F-93C4-C4AAA95E1192}"/>
                </a:ext>
              </a:extLst>
            </p:cNvPr>
            <p:cNvSpPr/>
            <p:nvPr/>
          </p:nvSpPr>
          <p:spPr bwMode="auto">
            <a:xfrm>
              <a:off x="2656029" y="2367242"/>
              <a:ext cx="1558251" cy="2434395"/>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IP </a:t>
              </a:r>
              <a:br>
                <a:rPr lang="en-US" sz="1200" b="1" dirty="0"/>
              </a:br>
              <a:r>
                <a:rPr lang="en-US" sz="1200" b="1" dirty="0"/>
                <a:t>Reputation</a:t>
              </a:r>
            </a:p>
            <a:p>
              <a:pPr marL="113998" indent="-113998">
                <a:spcBef>
                  <a:spcPts val="583"/>
                </a:spcBef>
                <a:buClr>
                  <a:schemeClr val="accent4"/>
                </a:buClr>
                <a:buFont typeface="Arial"/>
                <a:buChar char="•"/>
              </a:pPr>
              <a:r>
                <a:rPr lang="en-US" sz="1100" dirty="0"/>
                <a:t>Protection for automated attacks and malicious sources</a:t>
              </a:r>
            </a:p>
            <a:p>
              <a:pPr marL="113998" indent="-113998">
                <a:spcBef>
                  <a:spcPts val="583"/>
                </a:spcBef>
                <a:buClr>
                  <a:schemeClr val="accent4"/>
                </a:buClr>
                <a:buFont typeface="Arial"/>
                <a:buChar char="•"/>
              </a:pPr>
              <a:r>
                <a:rPr lang="en-US" sz="1100" dirty="0"/>
                <a:t>DDoS, Phishing, Botnet, Spam, Anonymous proxies and infected sources</a:t>
              </a:r>
            </a:p>
          </p:txBody>
        </p:sp>
        <p:pic>
          <p:nvPicPr>
            <p:cNvPr id="13" name="Picture 166">
              <a:extLst>
                <a:ext uri="{FF2B5EF4-FFF2-40B4-BE49-F238E27FC236}">
                  <a16:creationId xmlns:a16="http://schemas.microsoft.com/office/drawing/2014/main" id="{E2E03643-83B0-C34E-8FE2-4DE99BABC8C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9788" y="1628083"/>
              <a:ext cx="450732"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F6D003F6-5F2C-A045-A68A-8B15BC264F45}"/>
              </a:ext>
            </a:extLst>
          </p:cNvPr>
          <p:cNvGrpSpPr/>
          <p:nvPr/>
        </p:nvGrpSpPr>
        <p:grpSpPr>
          <a:xfrm>
            <a:off x="907407" y="1476517"/>
            <a:ext cx="1558255" cy="3295955"/>
            <a:chOff x="781495" y="1505682"/>
            <a:chExt cx="1558255" cy="3295955"/>
          </a:xfrm>
        </p:grpSpPr>
        <p:sp>
          <p:nvSpPr>
            <p:cNvPr id="15" name="Rectangle 14">
              <a:extLst>
                <a:ext uri="{FF2B5EF4-FFF2-40B4-BE49-F238E27FC236}">
                  <a16:creationId xmlns:a16="http://schemas.microsoft.com/office/drawing/2014/main" id="{A1561229-EF82-FF4A-94E4-5C6F8E111C80}"/>
                </a:ext>
              </a:extLst>
            </p:cNvPr>
            <p:cNvSpPr/>
            <p:nvPr/>
          </p:nvSpPr>
          <p:spPr bwMode="auto">
            <a:xfrm>
              <a:off x="781495" y="1505682"/>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16" name="Rectangle 15">
              <a:extLst>
                <a:ext uri="{FF2B5EF4-FFF2-40B4-BE49-F238E27FC236}">
                  <a16:creationId xmlns:a16="http://schemas.microsoft.com/office/drawing/2014/main" id="{C05B5C66-3335-294E-B151-86EB08C59B07}"/>
                </a:ext>
              </a:extLst>
            </p:cNvPr>
            <p:cNvSpPr/>
            <p:nvPr/>
          </p:nvSpPr>
          <p:spPr bwMode="auto">
            <a:xfrm>
              <a:off x="781499" y="2371285"/>
              <a:ext cx="1558251" cy="2430352"/>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WAF Security Service</a:t>
              </a:r>
            </a:p>
            <a:p>
              <a:pPr marL="113998" indent="-113998">
                <a:spcBef>
                  <a:spcPts val="583"/>
                </a:spcBef>
                <a:buClr>
                  <a:schemeClr val="accent4"/>
                </a:buClr>
                <a:buFont typeface="Arial"/>
                <a:buChar char="•"/>
              </a:pPr>
              <a:r>
                <a:rPr lang="en-US" sz="1100" dirty="0"/>
                <a:t>Application layer signatures</a:t>
              </a:r>
            </a:p>
            <a:p>
              <a:pPr marL="113998" indent="-113998">
                <a:spcBef>
                  <a:spcPts val="583"/>
                </a:spcBef>
                <a:buClr>
                  <a:schemeClr val="accent4"/>
                </a:buClr>
                <a:buFont typeface="Arial"/>
                <a:buChar char="•"/>
              </a:pPr>
              <a:r>
                <a:rPr lang="en-US" sz="1100" dirty="0"/>
                <a:t>Web Application signature to prevent any web attack</a:t>
              </a:r>
            </a:p>
          </p:txBody>
        </p:sp>
        <p:pic>
          <p:nvPicPr>
            <p:cNvPr id="17" name="Picture 174">
              <a:extLst>
                <a:ext uri="{FF2B5EF4-FFF2-40B4-BE49-F238E27FC236}">
                  <a16:creationId xmlns:a16="http://schemas.microsoft.com/office/drawing/2014/main" id="{23E6A082-9463-E448-80F0-5C48AF4860B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4199" y="1632126"/>
              <a:ext cx="452849" cy="577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a:extLst>
              <a:ext uri="{FF2B5EF4-FFF2-40B4-BE49-F238E27FC236}">
                <a16:creationId xmlns:a16="http://schemas.microsoft.com/office/drawing/2014/main" id="{F932E5FE-C37F-9843-93CB-B2497B7BDA08}"/>
              </a:ext>
            </a:extLst>
          </p:cNvPr>
          <p:cNvGrpSpPr/>
          <p:nvPr/>
        </p:nvGrpSpPr>
        <p:grpSpPr>
          <a:xfrm>
            <a:off x="10285561" y="1476516"/>
            <a:ext cx="1558253" cy="3299998"/>
            <a:chOff x="9064344" y="1616129"/>
            <a:chExt cx="1558253" cy="3299998"/>
          </a:xfrm>
        </p:grpSpPr>
        <p:sp>
          <p:nvSpPr>
            <p:cNvPr id="19" name="Rectangle 18">
              <a:extLst>
                <a:ext uri="{FF2B5EF4-FFF2-40B4-BE49-F238E27FC236}">
                  <a16:creationId xmlns:a16="http://schemas.microsoft.com/office/drawing/2014/main" id="{CB896D77-6C9A-DA44-8027-80C6528397C5}"/>
                </a:ext>
              </a:extLst>
            </p:cNvPr>
            <p:cNvSpPr/>
            <p:nvPr/>
          </p:nvSpPr>
          <p:spPr bwMode="auto">
            <a:xfrm>
              <a:off x="9064344" y="1616129"/>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20" name="Rectangle 19">
              <a:extLst>
                <a:ext uri="{FF2B5EF4-FFF2-40B4-BE49-F238E27FC236}">
                  <a16:creationId xmlns:a16="http://schemas.microsoft.com/office/drawing/2014/main" id="{AFDC2A81-9CB6-B443-9464-A7CCDA275B96}"/>
                </a:ext>
              </a:extLst>
            </p:cNvPr>
            <p:cNvSpPr/>
            <p:nvPr/>
          </p:nvSpPr>
          <p:spPr bwMode="auto">
            <a:xfrm>
              <a:off x="9064346" y="2481732"/>
              <a:ext cx="1558251" cy="2434395"/>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Web</a:t>
              </a:r>
              <a:br>
                <a:rPr lang="en-US" sz="1200" b="1" dirty="0"/>
              </a:br>
              <a:r>
                <a:rPr lang="en-US" sz="1200" b="1" dirty="0"/>
                <a:t>Filtering</a:t>
              </a:r>
            </a:p>
            <a:p>
              <a:pPr marL="113998" indent="-113998">
                <a:spcBef>
                  <a:spcPts val="583"/>
                </a:spcBef>
                <a:buClr>
                  <a:schemeClr val="accent4"/>
                </a:buClr>
                <a:buFont typeface="Arial"/>
                <a:buChar char="•"/>
              </a:pPr>
              <a:r>
                <a:rPr lang="en-US" sz="1100" dirty="0"/>
                <a:t>Manage SSL FP scanning exceptions</a:t>
              </a:r>
            </a:p>
            <a:p>
              <a:pPr marL="113998" indent="-113998">
                <a:spcBef>
                  <a:spcPts val="583"/>
                </a:spcBef>
                <a:buClr>
                  <a:schemeClr val="accent4"/>
                </a:buClr>
                <a:buFont typeface="Arial"/>
                <a:buChar char="•"/>
              </a:pPr>
              <a:r>
                <a:rPr lang="en-US" sz="1100" dirty="0"/>
                <a:t>Enable/disable SSL inspection by category</a:t>
              </a:r>
            </a:p>
            <a:p>
              <a:pPr marL="113998" indent="-113998">
                <a:spcBef>
                  <a:spcPts val="583"/>
                </a:spcBef>
                <a:buClr>
                  <a:schemeClr val="accent4"/>
                </a:buClr>
                <a:buFont typeface="Arial"/>
                <a:buChar char="•"/>
              </a:pPr>
              <a:r>
                <a:rPr lang="en-US" sz="1100" dirty="0"/>
                <a:t>Automatic updates</a:t>
              </a:r>
            </a:p>
          </p:txBody>
        </p:sp>
        <p:pic>
          <p:nvPicPr>
            <p:cNvPr id="21" name="Picture 20">
              <a:extLst>
                <a:ext uri="{FF2B5EF4-FFF2-40B4-BE49-F238E27FC236}">
                  <a16:creationId xmlns:a16="http://schemas.microsoft.com/office/drawing/2014/main" id="{224AEF50-00FA-1846-8E93-AAF23CB38C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27174" y="1757720"/>
              <a:ext cx="429768" cy="545437"/>
            </a:xfrm>
            <a:prstGeom prst="rect">
              <a:avLst/>
            </a:prstGeom>
          </p:spPr>
        </p:pic>
      </p:grpSp>
      <p:grpSp>
        <p:nvGrpSpPr>
          <p:cNvPr id="22" name="Group 21">
            <a:extLst>
              <a:ext uri="{FF2B5EF4-FFF2-40B4-BE49-F238E27FC236}">
                <a16:creationId xmlns:a16="http://schemas.microsoft.com/office/drawing/2014/main" id="{30DDE940-BFE7-D449-902E-7B8B120B421C}"/>
              </a:ext>
            </a:extLst>
          </p:cNvPr>
          <p:cNvGrpSpPr/>
          <p:nvPr/>
        </p:nvGrpSpPr>
        <p:grpSpPr>
          <a:xfrm>
            <a:off x="6530997" y="1476516"/>
            <a:ext cx="1558251" cy="3299998"/>
            <a:chOff x="7189820" y="1620172"/>
            <a:chExt cx="1558251" cy="3299998"/>
          </a:xfrm>
        </p:grpSpPr>
        <p:sp>
          <p:nvSpPr>
            <p:cNvPr id="23" name="Rectangle 22">
              <a:extLst>
                <a:ext uri="{FF2B5EF4-FFF2-40B4-BE49-F238E27FC236}">
                  <a16:creationId xmlns:a16="http://schemas.microsoft.com/office/drawing/2014/main" id="{B8FA6C3E-FB6A-F84C-8EFD-F9CD17959265}"/>
                </a:ext>
              </a:extLst>
            </p:cNvPr>
            <p:cNvSpPr/>
            <p:nvPr/>
          </p:nvSpPr>
          <p:spPr bwMode="auto">
            <a:xfrm>
              <a:off x="7189820" y="1620172"/>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24" name="Rectangle 23">
              <a:extLst>
                <a:ext uri="{FF2B5EF4-FFF2-40B4-BE49-F238E27FC236}">
                  <a16:creationId xmlns:a16="http://schemas.microsoft.com/office/drawing/2014/main" id="{D5700687-66F2-EA4C-A46A-32F63BAE1151}"/>
                </a:ext>
              </a:extLst>
            </p:cNvPr>
            <p:cNvSpPr/>
            <p:nvPr/>
          </p:nvSpPr>
          <p:spPr bwMode="auto">
            <a:xfrm>
              <a:off x="7189820" y="2485775"/>
              <a:ext cx="1558251" cy="2434395"/>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FortiSandbox</a:t>
              </a:r>
              <a:br>
                <a:rPr lang="en-US" sz="1200" b="1" dirty="0"/>
              </a:br>
              <a:r>
                <a:rPr lang="en-US" sz="1200" b="1" dirty="0"/>
                <a:t>Cloud</a:t>
              </a:r>
            </a:p>
            <a:p>
              <a:pPr marL="113998" indent="-113998">
                <a:spcBef>
                  <a:spcPts val="583"/>
                </a:spcBef>
                <a:buClr>
                  <a:schemeClr val="accent4"/>
                </a:buClr>
                <a:buFont typeface="Arial"/>
                <a:buChar char="•"/>
              </a:pPr>
              <a:r>
                <a:rPr lang="en-US" sz="1100" dirty="0"/>
                <a:t>FortiSandbox hosted by Fortinet</a:t>
              </a:r>
            </a:p>
            <a:p>
              <a:pPr marL="113998" indent="-113998">
                <a:spcBef>
                  <a:spcPts val="583"/>
                </a:spcBef>
                <a:buClr>
                  <a:schemeClr val="accent4"/>
                </a:buClr>
                <a:buFont typeface="Arial"/>
                <a:buChar char="•"/>
              </a:pPr>
              <a:r>
                <a:rPr lang="en-US" sz="1100" dirty="0"/>
                <a:t>Subscription-based</a:t>
              </a:r>
            </a:p>
            <a:p>
              <a:pPr marL="113998" indent="-113998">
                <a:spcBef>
                  <a:spcPts val="583"/>
                </a:spcBef>
                <a:buClr>
                  <a:schemeClr val="accent4"/>
                </a:buClr>
                <a:buFont typeface="Arial"/>
                <a:buChar char="•"/>
              </a:pPr>
              <a:r>
                <a:rPr lang="en-US" sz="1100" dirty="0"/>
                <a:t>No separate sandbox required</a:t>
              </a:r>
            </a:p>
          </p:txBody>
        </p:sp>
        <p:pic>
          <p:nvPicPr>
            <p:cNvPr id="25" name="Picture 178">
              <a:extLst>
                <a:ext uri="{FF2B5EF4-FFF2-40B4-BE49-F238E27FC236}">
                  <a16:creationId xmlns:a16="http://schemas.microsoft.com/office/drawing/2014/main" id="{8A06D0FF-E474-6A40-B0D2-68480B871A6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41462" y="1746616"/>
              <a:ext cx="454965" cy="575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48FAF024-9283-5A43-97EA-C77F43A2F48C}"/>
              </a:ext>
            </a:extLst>
          </p:cNvPr>
          <p:cNvSpPr txBox="1"/>
          <p:nvPr/>
        </p:nvSpPr>
        <p:spPr>
          <a:xfrm>
            <a:off x="1375724" y="4933781"/>
            <a:ext cx="2488695" cy="369332"/>
          </a:xfrm>
          <a:prstGeom prst="rect">
            <a:avLst/>
          </a:prstGeom>
          <a:noFill/>
        </p:spPr>
        <p:txBody>
          <a:bodyPr wrap="none" rtlCol="0">
            <a:spAutoFit/>
          </a:bodyPr>
          <a:lstStyle/>
          <a:p>
            <a:pPr algn="ctr"/>
            <a:r>
              <a:rPr lang="en-US" b="1" dirty="0">
                <a:solidFill>
                  <a:schemeClr val="bg1"/>
                </a:solidFill>
              </a:rPr>
              <a:t>STANDARD BUNDLE</a:t>
            </a:r>
          </a:p>
        </p:txBody>
      </p:sp>
      <p:sp>
        <p:nvSpPr>
          <p:cNvPr id="27" name="TextBox 26">
            <a:extLst>
              <a:ext uri="{FF2B5EF4-FFF2-40B4-BE49-F238E27FC236}">
                <a16:creationId xmlns:a16="http://schemas.microsoft.com/office/drawing/2014/main" id="{87441AB3-EA57-C14E-86E7-ECC0BB6DC46A}"/>
              </a:ext>
            </a:extLst>
          </p:cNvPr>
          <p:cNvSpPr txBox="1"/>
          <p:nvPr/>
        </p:nvSpPr>
        <p:spPr>
          <a:xfrm>
            <a:off x="3864419" y="5562323"/>
            <a:ext cx="2501519" cy="369332"/>
          </a:xfrm>
          <a:prstGeom prst="rect">
            <a:avLst/>
          </a:prstGeom>
          <a:noFill/>
        </p:spPr>
        <p:txBody>
          <a:bodyPr wrap="none" rtlCol="0">
            <a:spAutoFit/>
          </a:bodyPr>
          <a:lstStyle/>
          <a:p>
            <a:pPr algn="ctr"/>
            <a:r>
              <a:rPr lang="en-US" b="1" dirty="0">
                <a:solidFill>
                  <a:schemeClr val="bg1"/>
                </a:solidFill>
              </a:rPr>
              <a:t>ADVANCED BUNDLE</a:t>
            </a:r>
          </a:p>
        </p:txBody>
      </p:sp>
      <p:grpSp>
        <p:nvGrpSpPr>
          <p:cNvPr id="28" name="Group 27">
            <a:extLst>
              <a:ext uri="{FF2B5EF4-FFF2-40B4-BE49-F238E27FC236}">
                <a16:creationId xmlns:a16="http://schemas.microsoft.com/office/drawing/2014/main" id="{06182694-F66A-E849-96A7-1A16FBD23A3B}"/>
              </a:ext>
            </a:extLst>
          </p:cNvPr>
          <p:cNvGrpSpPr/>
          <p:nvPr/>
        </p:nvGrpSpPr>
        <p:grpSpPr>
          <a:xfrm>
            <a:off x="8466750" y="1476516"/>
            <a:ext cx="1558253" cy="3299998"/>
            <a:chOff x="9064344" y="1616129"/>
            <a:chExt cx="1558253" cy="3299998"/>
          </a:xfrm>
        </p:grpSpPr>
        <p:sp>
          <p:nvSpPr>
            <p:cNvPr id="29" name="Rectangle 28">
              <a:extLst>
                <a:ext uri="{FF2B5EF4-FFF2-40B4-BE49-F238E27FC236}">
                  <a16:creationId xmlns:a16="http://schemas.microsoft.com/office/drawing/2014/main" id="{FB30149B-541E-F946-8995-68E3B4F3D3C4}"/>
                </a:ext>
              </a:extLst>
            </p:cNvPr>
            <p:cNvSpPr/>
            <p:nvPr/>
          </p:nvSpPr>
          <p:spPr bwMode="auto">
            <a:xfrm>
              <a:off x="9064344" y="1616129"/>
              <a:ext cx="1558251" cy="865603"/>
            </a:xfrm>
            <a:prstGeom prst="rect">
              <a:avLst/>
            </a:prstGeom>
            <a:no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endParaRPr lang="en-US" sz="1100" dirty="0"/>
            </a:p>
          </p:txBody>
        </p:sp>
        <p:sp>
          <p:nvSpPr>
            <p:cNvPr id="30" name="Rectangle 29">
              <a:extLst>
                <a:ext uri="{FF2B5EF4-FFF2-40B4-BE49-F238E27FC236}">
                  <a16:creationId xmlns:a16="http://schemas.microsoft.com/office/drawing/2014/main" id="{7C73FCA5-85CB-144C-9CE1-7BBB01CE2CEF}"/>
                </a:ext>
              </a:extLst>
            </p:cNvPr>
            <p:cNvSpPr/>
            <p:nvPr/>
          </p:nvSpPr>
          <p:spPr bwMode="auto">
            <a:xfrm>
              <a:off x="9064346" y="2481732"/>
              <a:ext cx="1558251" cy="2434395"/>
            </a:xfrm>
            <a:prstGeom prst="rect">
              <a:avLst/>
            </a:prstGeom>
            <a:solidFill>
              <a:schemeClr val="bg1">
                <a:lumMod val="85000"/>
              </a:schemeClr>
            </a:solidFill>
            <a:ln>
              <a:solidFill>
                <a:schemeClr val="bg1">
                  <a:lumMod val="6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88728" tIns="88728" rIns="88728" bIns="44363" numCol="1" rtlCol="0" anchor="t" anchorCtr="0" compatLnSpc="1">
              <a:prstTxWarp prst="textNoShape">
                <a:avLst/>
              </a:prstTxWarp>
            </a:bodyPr>
            <a:lstStyle/>
            <a:p>
              <a:pPr algn="ctr">
                <a:spcBef>
                  <a:spcPts val="583"/>
                </a:spcBef>
                <a:buClr>
                  <a:schemeClr val="accent4"/>
                </a:buClr>
              </a:pPr>
              <a:r>
                <a:rPr lang="en-US" sz="1200" b="1" dirty="0"/>
                <a:t>Credential  stuffing Defense </a:t>
              </a:r>
            </a:p>
            <a:p>
              <a:pPr marL="113998" indent="-113998">
                <a:spcBef>
                  <a:spcPts val="583"/>
                </a:spcBef>
                <a:buClr>
                  <a:schemeClr val="accent4"/>
                </a:buClr>
                <a:buFont typeface="Arial"/>
                <a:buChar char="•"/>
              </a:pPr>
              <a:r>
                <a:rPr lang="en-US" sz="1100" dirty="0"/>
                <a:t>Identifies login attempts using stolen credentials from numerous sources</a:t>
              </a:r>
            </a:p>
            <a:p>
              <a:pPr marL="113998" indent="-113998">
                <a:spcBef>
                  <a:spcPts val="583"/>
                </a:spcBef>
                <a:buClr>
                  <a:schemeClr val="accent4"/>
                </a:buClr>
                <a:buFont typeface="Arial"/>
                <a:buChar char="•"/>
              </a:pPr>
              <a:r>
                <a:rPr lang="en-US" sz="1100" dirty="0"/>
                <a:t>Automatic updates</a:t>
              </a:r>
            </a:p>
            <a:p>
              <a:pPr marL="113998" indent="-113998">
                <a:spcBef>
                  <a:spcPts val="583"/>
                </a:spcBef>
                <a:buClr>
                  <a:schemeClr val="accent4"/>
                </a:buClr>
                <a:buFont typeface="Arial"/>
                <a:buChar char="•"/>
              </a:pPr>
              <a:r>
                <a:rPr lang="en-US" sz="1100" dirty="0"/>
                <a:t>Prevents unwanted access and defends against data breaches</a:t>
              </a:r>
            </a:p>
          </p:txBody>
        </p:sp>
        <p:pic>
          <p:nvPicPr>
            <p:cNvPr id="31" name="Picture 30">
              <a:extLst>
                <a:ext uri="{FF2B5EF4-FFF2-40B4-BE49-F238E27FC236}">
                  <a16:creationId xmlns:a16="http://schemas.microsoft.com/office/drawing/2014/main" id="{FCB78E2C-C656-674F-B0F5-10DE4CD789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27174" y="1757720"/>
              <a:ext cx="429768" cy="545437"/>
            </a:xfrm>
            <a:prstGeom prst="rect">
              <a:avLst/>
            </a:prstGeom>
          </p:spPr>
        </p:pic>
      </p:grpSp>
    </p:spTree>
    <p:extLst>
      <p:ext uri="{BB962C8B-B14F-4D97-AF65-F5344CB8AC3E}">
        <p14:creationId xmlns:p14="http://schemas.microsoft.com/office/powerpoint/2010/main" val="49685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389" y="62070"/>
            <a:ext cx="10837164" cy="760637"/>
          </a:xfrm>
        </p:spPr>
        <p:txBody>
          <a:bodyPr/>
          <a:lstStyle/>
          <a:p>
            <a:r>
              <a:rPr lang="ru-RU" dirty="0"/>
              <a:t>Шагая в </a:t>
            </a:r>
            <a:r>
              <a:rPr lang="en-US" dirty="0"/>
              <a:t>“Security Fabric”</a:t>
            </a:r>
          </a:p>
        </p:txBody>
      </p:sp>
      <p:sp>
        <p:nvSpPr>
          <p:cNvPr id="26" name="Shape 268">
            <a:extLst>
              <a:ext uri="{FF2B5EF4-FFF2-40B4-BE49-F238E27FC236}">
                <a16:creationId xmlns:a16="http://schemas.microsoft.com/office/drawing/2014/main" id="{A02958A0-E23C-B14D-94C5-67F3DE81C5D1}"/>
              </a:ext>
            </a:extLst>
          </p:cNvPr>
          <p:cNvSpPr txBox="1">
            <a:spLocks/>
          </p:cNvSpPr>
          <p:nvPr/>
        </p:nvSpPr>
        <p:spPr>
          <a:xfrm>
            <a:off x="391046" y="604447"/>
            <a:ext cx="5808604" cy="875401"/>
          </a:xfrm>
          <a:prstGeom prst="rect">
            <a:avLst/>
          </a:prstGeom>
          <a:ln w="12700">
            <a:miter lim="400000"/>
          </a:ln>
          <a:extLst>
            <a:ext uri="{C572A759-6A51-4108-AA02-DFA0A04FC94B}">
              <ma14:wrappingTextBoxFlag xmlns="" xmlns:ma14="http://schemas.microsoft.com/office/mac/drawingml/2011/main" val="1"/>
            </a:ext>
          </a:extLst>
        </p:spPr>
        <p:txBody>
          <a:bodyPr lIns="60946" tIns="60946" rIns="60946" bIns="60946" anchor="t">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defTabSz="260004">
              <a:lnSpc>
                <a:spcPts val="2400"/>
              </a:lnSpc>
              <a:spcBef>
                <a:spcPts val="300"/>
              </a:spcBef>
              <a:spcAft>
                <a:spcPts val="300"/>
              </a:spcAft>
              <a:buNone/>
              <a:tabLst>
                <a:tab pos="1343025" algn="l"/>
              </a:tabLst>
              <a:defRPr sz="4956"/>
            </a:pPr>
            <a:r>
              <a:rPr lang="en-US" sz="1800" i="1" dirty="0" err="1">
                <a:solidFill>
                  <a:schemeClr val="tx1"/>
                </a:solidFill>
                <a:ea typeface="MS PGothic" pitchFamily="34" charset="-128"/>
                <a:cs typeface="Arial" pitchFamily="34" charset="0"/>
              </a:rPr>
              <a:t>FortiADC</a:t>
            </a:r>
            <a:r>
              <a:rPr lang="en-US" sz="1800" i="1" dirty="0">
                <a:solidFill>
                  <a:schemeClr val="tx1"/>
                </a:solidFill>
                <a:ea typeface="MS PGothic" pitchFamily="34" charset="-128"/>
                <a:cs typeface="Arial" pitchFamily="34" charset="0"/>
              </a:rPr>
              <a:t>/FortiGate Security Fabric</a:t>
            </a:r>
          </a:p>
        </p:txBody>
      </p:sp>
      <p:sp>
        <p:nvSpPr>
          <p:cNvPr id="30" name="Text Placeholder 2">
            <a:extLst>
              <a:ext uri="{FF2B5EF4-FFF2-40B4-BE49-F238E27FC236}">
                <a16:creationId xmlns:a16="http://schemas.microsoft.com/office/drawing/2014/main" id="{FF148161-0943-7E45-A598-C56605F8C722}"/>
              </a:ext>
            </a:extLst>
          </p:cNvPr>
          <p:cNvSpPr txBox="1">
            <a:spLocks/>
          </p:cNvSpPr>
          <p:nvPr/>
        </p:nvSpPr>
        <p:spPr>
          <a:xfrm>
            <a:off x="165976" y="1631008"/>
            <a:ext cx="6314164" cy="3306463"/>
          </a:xfrm>
          <a:prstGeom prst="rect">
            <a:avLst/>
          </a:prstGeom>
        </p:spPr>
        <p:txBody>
          <a:bodyPr vert="horz" lIns="91440" tIns="45720" rIns="91440" bIns="45720" rtlCol="0">
            <a:normAutofit lnSpcReduction="10000"/>
          </a:bodyPr>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400"/>
              </a:spcAft>
              <a:buClr>
                <a:schemeClr val="accent6"/>
              </a:buClr>
              <a:buNone/>
            </a:pPr>
            <a:r>
              <a:rPr lang="en-GB" sz="2000" b="1" kern="700" cap="all" spc="-20" dirty="0">
                <a:solidFill>
                  <a:schemeClr val="accent6"/>
                </a:solidFill>
              </a:rPr>
              <a:t>Benefits:</a:t>
            </a:r>
          </a:p>
          <a:p>
            <a:pPr marL="0" indent="0">
              <a:spcBef>
                <a:spcPts val="0"/>
              </a:spcBef>
              <a:spcAft>
                <a:spcPts val="400"/>
              </a:spcAft>
              <a:buClr>
                <a:schemeClr val="accent6"/>
              </a:buClr>
              <a:buNone/>
            </a:pPr>
            <a:endParaRPr lang="en-GB" sz="1100" b="1" u="sng" kern="700" cap="all" spc="-20" dirty="0"/>
          </a:p>
          <a:p>
            <a:pPr>
              <a:lnSpc>
                <a:spcPct val="120000"/>
              </a:lnSpc>
              <a:spcBef>
                <a:spcPts val="0"/>
              </a:spcBef>
              <a:spcAft>
                <a:spcPts val="400"/>
              </a:spcAft>
              <a:buClrTx/>
              <a:buSzPct val="100000"/>
            </a:pPr>
            <a:r>
              <a:rPr lang="ru-RU" sz="2000" spc="-50" dirty="0"/>
              <a:t>Поддерживается в FortiGate версии 6.2</a:t>
            </a:r>
            <a:endParaRPr lang="en-US" sz="2000" spc="-50" dirty="0"/>
          </a:p>
          <a:p>
            <a:pPr>
              <a:lnSpc>
                <a:spcPct val="120000"/>
              </a:lnSpc>
              <a:spcBef>
                <a:spcPts val="0"/>
              </a:spcBef>
              <a:spcAft>
                <a:spcPts val="400"/>
              </a:spcAft>
              <a:buClrTx/>
              <a:buSzPct val="100000"/>
            </a:pPr>
            <a:r>
              <a:rPr lang="ru-RU" sz="2000" spc="-50" dirty="0"/>
              <a:t>Информация о приложении на Dashboard FortiGate</a:t>
            </a:r>
            <a:endParaRPr lang="en-US" sz="2000" spc="-50" dirty="0"/>
          </a:p>
          <a:p>
            <a:pPr>
              <a:lnSpc>
                <a:spcPct val="120000"/>
              </a:lnSpc>
              <a:spcBef>
                <a:spcPts val="0"/>
              </a:spcBef>
              <a:spcAft>
                <a:spcPts val="400"/>
              </a:spcAft>
              <a:buClrTx/>
            </a:pPr>
            <a:r>
              <a:rPr lang="ru-RU" sz="2000" spc="-50" dirty="0"/>
              <a:t>Полная видимость </a:t>
            </a:r>
            <a:r>
              <a:rPr lang="en-US" sz="2000" spc="-50" dirty="0"/>
              <a:t>ADC</a:t>
            </a:r>
            <a:r>
              <a:rPr lang="ru-RU" sz="2000" spc="-50" dirty="0"/>
              <a:t> и доступности серверов</a:t>
            </a:r>
          </a:p>
          <a:p>
            <a:pPr>
              <a:lnSpc>
                <a:spcPct val="120000"/>
              </a:lnSpc>
              <a:spcBef>
                <a:spcPts val="0"/>
              </a:spcBef>
              <a:spcAft>
                <a:spcPts val="400"/>
              </a:spcAft>
              <a:buClrTx/>
            </a:pPr>
            <a:r>
              <a:rPr lang="en-US" sz="2000" spc="-50" dirty="0"/>
              <a:t> </a:t>
            </a:r>
            <a:r>
              <a:rPr lang="ru-RU" sz="1900" spc="-50" dirty="0"/>
              <a:t>Состояние виртуального сервера</a:t>
            </a:r>
            <a:endParaRPr lang="en-US" sz="1900" spc="-50" dirty="0"/>
          </a:p>
          <a:p>
            <a:pPr marL="380933" lvl="1" indent="-108000">
              <a:lnSpc>
                <a:spcPct val="120000"/>
              </a:lnSpc>
              <a:spcBef>
                <a:spcPts val="0"/>
              </a:spcBef>
              <a:spcAft>
                <a:spcPts val="400"/>
              </a:spcAft>
              <a:buClrTx/>
            </a:pPr>
            <a:r>
              <a:rPr lang="en-US" sz="1900" spc="-50" dirty="0"/>
              <a:t> </a:t>
            </a:r>
            <a:r>
              <a:rPr lang="ru-RU" sz="1900" spc="-50" dirty="0"/>
              <a:t>Состояние работоспособности сервера</a:t>
            </a:r>
            <a:endParaRPr lang="en-US" sz="1900" spc="-50" dirty="0"/>
          </a:p>
          <a:p>
            <a:pPr marL="380933" lvl="1" indent="-108000">
              <a:lnSpc>
                <a:spcPct val="120000"/>
              </a:lnSpc>
              <a:spcBef>
                <a:spcPts val="0"/>
              </a:spcBef>
              <a:spcAft>
                <a:spcPts val="400"/>
              </a:spcAft>
              <a:buClrTx/>
            </a:pPr>
            <a:r>
              <a:rPr lang="en-US" sz="1900" spc="-50" dirty="0"/>
              <a:t> </a:t>
            </a:r>
            <a:r>
              <a:rPr lang="ru-RU" sz="1900" spc="-50" dirty="0"/>
              <a:t>Пропускная способность сервера / соединение</a:t>
            </a:r>
            <a:endParaRPr lang="en-US" sz="1900" spc="-50" dirty="0"/>
          </a:p>
          <a:p>
            <a:pPr marL="380933" lvl="1" indent="-108000">
              <a:lnSpc>
                <a:spcPct val="120000"/>
              </a:lnSpc>
              <a:spcBef>
                <a:spcPts val="0"/>
              </a:spcBef>
              <a:spcAft>
                <a:spcPts val="400"/>
              </a:spcAft>
              <a:buClrTx/>
            </a:pPr>
            <a:r>
              <a:rPr lang="en-US" sz="1900" spc="-50" dirty="0"/>
              <a:t> </a:t>
            </a:r>
            <a:r>
              <a:rPr lang="ru-RU" sz="1900" spc="-50" dirty="0"/>
              <a:t>Топология сети</a:t>
            </a:r>
            <a:endParaRPr lang="en-US" sz="1400" spc="-50" dirty="0"/>
          </a:p>
        </p:txBody>
      </p:sp>
      <p:grpSp>
        <p:nvGrpSpPr>
          <p:cNvPr id="25" name="Group 24">
            <a:extLst>
              <a:ext uri="{FF2B5EF4-FFF2-40B4-BE49-F238E27FC236}">
                <a16:creationId xmlns:a16="http://schemas.microsoft.com/office/drawing/2014/main" id="{1DD9C960-2083-0044-9796-00F0E7D698AF}"/>
              </a:ext>
            </a:extLst>
          </p:cNvPr>
          <p:cNvGrpSpPr/>
          <p:nvPr/>
        </p:nvGrpSpPr>
        <p:grpSpPr>
          <a:xfrm>
            <a:off x="6616007" y="1359197"/>
            <a:ext cx="5159750" cy="3583216"/>
            <a:chOff x="7184998" y="1511241"/>
            <a:chExt cx="4216714" cy="3048870"/>
          </a:xfrm>
        </p:grpSpPr>
        <p:cxnSp>
          <p:nvCxnSpPr>
            <p:cNvPr id="7" name="Straight Connector 6"/>
            <p:cNvCxnSpPr/>
            <p:nvPr/>
          </p:nvCxnSpPr>
          <p:spPr>
            <a:xfrm flipV="1">
              <a:off x="7770207" y="2203226"/>
              <a:ext cx="2807537" cy="1818414"/>
            </a:xfrm>
            <a:prstGeom prst="line">
              <a:avLst/>
            </a:prstGeom>
            <a:ln w="38100">
              <a:solidFill>
                <a:srgbClr val="0093C4"/>
              </a:solidFill>
            </a:ln>
            <a:effectLst/>
          </p:spPr>
          <p:style>
            <a:lnRef idx="2">
              <a:schemeClr val="accent1"/>
            </a:lnRef>
            <a:fillRef idx="0">
              <a:schemeClr val="accent1"/>
            </a:fillRef>
            <a:effectRef idx="1">
              <a:schemeClr val="accent1"/>
            </a:effectRef>
            <a:fontRef idx="minor">
              <a:schemeClr val="tx1"/>
            </a:fontRef>
          </p:style>
        </p:cxnSp>
        <p:sp>
          <p:nvSpPr>
            <p:cNvPr id="8" name="TextBox 47"/>
            <p:cNvSpPr txBox="1"/>
            <p:nvPr/>
          </p:nvSpPr>
          <p:spPr>
            <a:xfrm>
              <a:off x="10402721" y="2808882"/>
              <a:ext cx="998991" cy="261610"/>
            </a:xfrm>
            <a:prstGeom prst="rect">
              <a:avLst/>
            </a:prstGeom>
            <a:noFill/>
          </p:spPr>
          <p:txBody>
            <a:bodyPr wrap="none" rtlCol="0">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1100"/>
                <a:t>Web Servers</a:t>
              </a:r>
            </a:p>
          </p:txBody>
        </p:sp>
        <p:pic>
          <p:nvPicPr>
            <p:cNvPr id="10" name="Picture 9"/>
            <p:cNvPicPr>
              <a:picLocks noChangeAspect="1"/>
            </p:cNvPicPr>
            <p:nvPr/>
          </p:nvPicPr>
          <p:blipFill>
            <a:blip r:embed="rId3"/>
            <a:stretch>
              <a:fillRect/>
            </a:stretch>
          </p:blipFill>
          <p:spPr>
            <a:xfrm>
              <a:off x="7184998" y="3557868"/>
              <a:ext cx="1007659" cy="10022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9786" y="3101004"/>
              <a:ext cx="892939" cy="723921"/>
            </a:xfrm>
            <a:prstGeom prst="rect">
              <a:avLst/>
            </a:prstGeom>
            <a:effectLst>
              <a:glow rad="228600">
                <a:schemeClr val="accent3">
                  <a:lumMod val="50000"/>
                  <a:alpha val="30000"/>
                </a:schemeClr>
              </a:glow>
            </a:effectLst>
          </p:spPr>
        </p:pic>
        <p:sp>
          <p:nvSpPr>
            <p:cNvPr id="12" name="TextBox 32"/>
            <p:cNvSpPr txBox="1"/>
            <p:nvPr/>
          </p:nvSpPr>
          <p:spPr>
            <a:xfrm>
              <a:off x="7366567" y="2891886"/>
              <a:ext cx="1040670" cy="338554"/>
            </a:xfrm>
            <a:prstGeom prst="rect">
              <a:avLst/>
            </a:prstGeom>
            <a:noFill/>
          </p:spPr>
          <p:txBody>
            <a:bodyPr wrap="none" rtlCol="0">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1600" dirty="0"/>
                <a:t>FortiGate</a:t>
              </a:r>
            </a:p>
          </p:txBody>
        </p:sp>
        <p:cxnSp>
          <p:nvCxnSpPr>
            <p:cNvPr id="14" name="Straight Connector 13"/>
            <p:cNvCxnSpPr/>
            <p:nvPr/>
          </p:nvCxnSpPr>
          <p:spPr>
            <a:xfrm flipV="1">
              <a:off x="10240046" y="2560868"/>
              <a:ext cx="313848" cy="203275"/>
            </a:xfrm>
            <a:prstGeom prst="line">
              <a:avLst/>
            </a:prstGeom>
            <a:ln w="38100">
              <a:solidFill>
                <a:srgbClr val="0093C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9731873" y="2237812"/>
              <a:ext cx="313848" cy="203275"/>
            </a:xfrm>
            <a:prstGeom prst="line">
              <a:avLst/>
            </a:prstGeom>
            <a:ln w="38100">
              <a:solidFill>
                <a:srgbClr val="0093C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9728322" y="2429694"/>
              <a:ext cx="518812" cy="336028"/>
            </a:xfrm>
            <a:prstGeom prst="line">
              <a:avLst/>
            </a:prstGeom>
            <a:ln w="38100">
              <a:solidFill>
                <a:srgbClr val="0093C4"/>
              </a:soli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9827411" y="1511241"/>
              <a:ext cx="972582" cy="1204461"/>
              <a:chOff x="7719173" y="1569371"/>
              <a:chExt cx="1629747" cy="1803746"/>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19173" y="1569371"/>
                <a:ext cx="811574" cy="1290849"/>
              </a:xfrm>
              <a:prstGeom prst="rect">
                <a:avLst/>
              </a:prstGeom>
              <a:effectLst>
                <a:glow rad="228600">
                  <a:schemeClr val="bg1">
                    <a:alpha val="40000"/>
                  </a:schemeClr>
                </a:glo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4960" y="1818039"/>
                <a:ext cx="811574" cy="1290849"/>
              </a:xfrm>
              <a:prstGeom prst="rect">
                <a:avLst/>
              </a:prstGeom>
              <a:effectLst>
                <a:glow rad="228600">
                  <a:schemeClr val="bg1">
                    <a:alpha val="40000"/>
                  </a:schemeClr>
                </a:glo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37346" y="2082268"/>
                <a:ext cx="811574" cy="1290849"/>
              </a:xfrm>
              <a:prstGeom prst="rect">
                <a:avLst/>
              </a:prstGeom>
              <a:effectLst>
                <a:glow rad="228600">
                  <a:schemeClr val="bg1">
                    <a:alpha val="40000"/>
                  </a:schemeClr>
                </a:glow>
              </a:effectLst>
            </p:spPr>
          </p:pic>
        </p:grpSp>
        <p:pic>
          <p:nvPicPr>
            <p:cNvPr id="35" name="Picture 34">
              <a:extLst>
                <a:ext uri="{FF2B5EF4-FFF2-40B4-BE49-F238E27FC236}">
                  <a16:creationId xmlns:a16="http://schemas.microsoft.com/office/drawing/2014/main" id="{3ABDBCAF-69CC-8249-821D-DCCD03981FB3}"/>
                </a:ext>
              </a:extLst>
            </p:cNvPr>
            <p:cNvPicPr>
              <a:picLocks noChangeAspect="1"/>
            </p:cNvPicPr>
            <p:nvPr/>
          </p:nvPicPr>
          <p:blipFill>
            <a:blip r:embed="rId6" cstate="print">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tretch>
              <a:fillRect/>
            </a:stretch>
          </p:blipFill>
          <p:spPr>
            <a:xfrm>
              <a:off x="9094368" y="2526506"/>
              <a:ext cx="951353" cy="662863"/>
            </a:xfrm>
            <a:prstGeom prst="rect">
              <a:avLst/>
            </a:prstGeom>
            <a:effectLst>
              <a:glow rad="228600">
                <a:schemeClr val="accent3">
                  <a:lumMod val="50000"/>
                  <a:alpha val="30000"/>
                </a:schemeClr>
              </a:glow>
            </a:effectLst>
          </p:spPr>
        </p:pic>
        <p:sp>
          <p:nvSpPr>
            <p:cNvPr id="36" name="TextBox 32">
              <a:extLst>
                <a:ext uri="{FF2B5EF4-FFF2-40B4-BE49-F238E27FC236}">
                  <a16:creationId xmlns:a16="http://schemas.microsoft.com/office/drawing/2014/main" id="{FEA3BFDC-38F5-4A44-A74D-DD68DF131D43}"/>
                </a:ext>
              </a:extLst>
            </p:cNvPr>
            <p:cNvSpPr txBox="1"/>
            <p:nvPr/>
          </p:nvSpPr>
          <p:spPr>
            <a:xfrm>
              <a:off x="8386922" y="2271810"/>
              <a:ext cx="1026243" cy="338554"/>
            </a:xfrm>
            <a:prstGeom prst="rect">
              <a:avLst/>
            </a:prstGeom>
            <a:noFill/>
          </p:spPr>
          <p:txBody>
            <a:bodyPr wrap="none" rtlCol="0">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1600" dirty="0"/>
                <a:t>FortiADC</a:t>
              </a:r>
            </a:p>
          </p:txBody>
        </p:sp>
      </p:grpSp>
      <p:grpSp>
        <p:nvGrpSpPr>
          <p:cNvPr id="53" name="Group 52">
            <a:extLst>
              <a:ext uri="{FF2B5EF4-FFF2-40B4-BE49-F238E27FC236}">
                <a16:creationId xmlns:a16="http://schemas.microsoft.com/office/drawing/2014/main" id="{D28DF79E-1D81-8348-8585-36102E736BF2}"/>
              </a:ext>
            </a:extLst>
          </p:cNvPr>
          <p:cNvGrpSpPr/>
          <p:nvPr/>
        </p:nvGrpSpPr>
        <p:grpSpPr>
          <a:xfrm>
            <a:off x="6616007" y="865093"/>
            <a:ext cx="5357804" cy="2603898"/>
            <a:chOff x="2427048" y="315100"/>
            <a:chExt cx="5357804" cy="2603898"/>
          </a:xfrm>
        </p:grpSpPr>
        <p:pic>
          <p:nvPicPr>
            <p:cNvPr id="5" name="Picture 4">
              <a:extLst>
                <a:ext uri="{FF2B5EF4-FFF2-40B4-BE49-F238E27FC236}">
                  <a16:creationId xmlns:a16="http://schemas.microsoft.com/office/drawing/2014/main" id="{B4A600A9-E940-1C4A-A523-1B6F31E41691}"/>
                </a:ext>
              </a:extLst>
            </p:cNvPr>
            <p:cNvPicPr>
              <a:picLocks noChangeAspect="1"/>
            </p:cNvPicPr>
            <p:nvPr/>
          </p:nvPicPr>
          <p:blipFill>
            <a:blip r:embed="rId7"/>
            <a:stretch>
              <a:fillRect/>
            </a:stretch>
          </p:blipFill>
          <p:spPr>
            <a:xfrm>
              <a:off x="2427048" y="315100"/>
              <a:ext cx="5262265" cy="2603898"/>
            </a:xfrm>
            <a:prstGeom prst="rect">
              <a:avLst/>
            </a:prstGeom>
            <a:ln>
              <a:solidFill>
                <a:schemeClr val="accent2"/>
              </a:solidFill>
            </a:ln>
          </p:spPr>
        </p:pic>
        <p:sp>
          <p:nvSpPr>
            <p:cNvPr id="37" name="Rounded Rectangle 36">
              <a:extLst>
                <a:ext uri="{FF2B5EF4-FFF2-40B4-BE49-F238E27FC236}">
                  <a16:creationId xmlns:a16="http://schemas.microsoft.com/office/drawing/2014/main" id="{70A685D1-4FA2-9941-A1D6-0F934E0350B5}"/>
                </a:ext>
              </a:extLst>
            </p:cNvPr>
            <p:cNvSpPr/>
            <p:nvPr/>
          </p:nvSpPr>
          <p:spPr bwMode="invGray">
            <a:xfrm>
              <a:off x="6091630" y="1486657"/>
              <a:ext cx="1693222" cy="454025"/>
            </a:xfrm>
            <a:prstGeom prst="roundRect">
              <a:avLst/>
            </a:prstGeom>
            <a:solidFill>
              <a:schemeClr val="accent2"/>
            </a:solid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i="1" dirty="0">
                  <a:solidFill>
                    <a:schemeClr val="bg1"/>
                  </a:solidFill>
                </a:rPr>
                <a:t>ADC Topology</a:t>
              </a:r>
            </a:p>
          </p:txBody>
        </p:sp>
        <p:cxnSp>
          <p:nvCxnSpPr>
            <p:cNvPr id="41" name="Straight Arrow Connector 40">
              <a:extLst>
                <a:ext uri="{FF2B5EF4-FFF2-40B4-BE49-F238E27FC236}">
                  <a16:creationId xmlns:a16="http://schemas.microsoft.com/office/drawing/2014/main" id="{7F7BCF04-5210-2F4E-B2FF-D6049FB445DA}"/>
                </a:ext>
              </a:extLst>
            </p:cNvPr>
            <p:cNvCxnSpPr>
              <a:cxnSpLocks/>
            </p:cNvCxnSpPr>
            <p:nvPr/>
          </p:nvCxnSpPr>
          <p:spPr>
            <a:xfrm flipH="1" flipV="1">
              <a:off x="6329770" y="1012198"/>
              <a:ext cx="615661" cy="429555"/>
            </a:xfrm>
            <a:prstGeom prst="straightConnector1">
              <a:avLst/>
            </a:prstGeom>
            <a:ln w="1270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7693A5E6-474E-2E49-AD8D-47581A9103C5}"/>
              </a:ext>
            </a:extLst>
          </p:cNvPr>
          <p:cNvGrpSpPr/>
          <p:nvPr/>
        </p:nvGrpSpPr>
        <p:grpSpPr>
          <a:xfrm>
            <a:off x="5752462" y="3587572"/>
            <a:ext cx="5287007" cy="2579946"/>
            <a:chOff x="3807361" y="3912685"/>
            <a:chExt cx="5287007" cy="2579946"/>
          </a:xfrm>
        </p:grpSpPr>
        <p:pic>
          <p:nvPicPr>
            <p:cNvPr id="18" name="Picture 17">
              <a:extLst>
                <a:ext uri="{FF2B5EF4-FFF2-40B4-BE49-F238E27FC236}">
                  <a16:creationId xmlns:a16="http://schemas.microsoft.com/office/drawing/2014/main" id="{E6E71316-9C68-E947-B65A-AEAB29AC6D6F}"/>
                </a:ext>
              </a:extLst>
            </p:cNvPr>
            <p:cNvPicPr>
              <a:picLocks noChangeAspect="1"/>
            </p:cNvPicPr>
            <p:nvPr/>
          </p:nvPicPr>
          <p:blipFill>
            <a:blip r:embed="rId8"/>
            <a:stretch>
              <a:fillRect/>
            </a:stretch>
          </p:blipFill>
          <p:spPr>
            <a:xfrm>
              <a:off x="3807361" y="3912685"/>
              <a:ext cx="5287007" cy="2579946"/>
            </a:xfrm>
            <a:prstGeom prst="rect">
              <a:avLst/>
            </a:prstGeom>
            <a:ln>
              <a:solidFill>
                <a:schemeClr val="accent2"/>
              </a:solidFill>
            </a:ln>
          </p:spPr>
        </p:pic>
        <p:sp>
          <p:nvSpPr>
            <p:cNvPr id="44" name="Rounded Rectangle 43">
              <a:extLst>
                <a:ext uri="{FF2B5EF4-FFF2-40B4-BE49-F238E27FC236}">
                  <a16:creationId xmlns:a16="http://schemas.microsoft.com/office/drawing/2014/main" id="{934BB3F6-4585-1C43-A2F4-EBDBCDD13D28}"/>
                </a:ext>
              </a:extLst>
            </p:cNvPr>
            <p:cNvSpPr/>
            <p:nvPr/>
          </p:nvSpPr>
          <p:spPr bwMode="invGray">
            <a:xfrm>
              <a:off x="4244522" y="5870953"/>
              <a:ext cx="1693222" cy="454025"/>
            </a:xfrm>
            <a:prstGeom prst="roundRect">
              <a:avLst/>
            </a:prstGeom>
            <a:solidFill>
              <a:schemeClr val="accent2"/>
            </a:solid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i="1" dirty="0">
                  <a:solidFill>
                    <a:schemeClr val="bg1"/>
                  </a:solidFill>
                </a:rPr>
                <a:t>ADC Visibility</a:t>
              </a:r>
            </a:p>
          </p:txBody>
        </p:sp>
        <p:cxnSp>
          <p:nvCxnSpPr>
            <p:cNvPr id="45" name="Straight Arrow Connector 44">
              <a:extLst>
                <a:ext uri="{FF2B5EF4-FFF2-40B4-BE49-F238E27FC236}">
                  <a16:creationId xmlns:a16="http://schemas.microsoft.com/office/drawing/2014/main" id="{D2281AD7-4336-8040-8C47-F3AD26A12FAD}"/>
                </a:ext>
              </a:extLst>
            </p:cNvPr>
            <p:cNvCxnSpPr>
              <a:cxnSpLocks/>
            </p:cNvCxnSpPr>
            <p:nvPr/>
          </p:nvCxnSpPr>
          <p:spPr>
            <a:xfrm flipV="1">
              <a:off x="4935037" y="5441091"/>
              <a:ext cx="520334" cy="353797"/>
            </a:xfrm>
            <a:prstGeom prst="straightConnector1">
              <a:avLst/>
            </a:prstGeom>
            <a:ln w="1270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A951E4A-DFE1-2546-B60A-C6F5613DA17F}"/>
                </a:ext>
              </a:extLst>
            </p:cNvPr>
            <p:cNvCxnSpPr>
              <a:cxnSpLocks/>
            </p:cNvCxnSpPr>
            <p:nvPr/>
          </p:nvCxnSpPr>
          <p:spPr>
            <a:xfrm flipV="1">
              <a:off x="6105226" y="6097964"/>
              <a:ext cx="599941" cy="1"/>
            </a:xfrm>
            <a:prstGeom prst="straightConnector1">
              <a:avLst/>
            </a:prstGeom>
            <a:ln w="1270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3FBF71A-F1C2-184C-B601-CD686200B576}"/>
                </a:ext>
              </a:extLst>
            </p:cNvPr>
            <p:cNvCxnSpPr>
              <a:cxnSpLocks/>
            </p:cNvCxnSpPr>
            <p:nvPr/>
          </p:nvCxnSpPr>
          <p:spPr>
            <a:xfrm flipV="1">
              <a:off x="6024093" y="5538900"/>
              <a:ext cx="621097" cy="271092"/>
            </a:xfrm>
            <a:prstGeom prst="straightConnector1">
              <a:avLst/>
            </a:prstGeom>
            <a:ln w="1270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836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in)">
                                      <p:cBhvr>
                                        <p:cTn id="7" dur="1000"/>
                                        <p:tgtEl>
                                          <p:spTgt spid="53"/>
                                        </p:tgtEl>
                                      </p:cBhvr>
                                    </p:animEffect>
                                  </p:childTnLst>
                                </p:cTn>
                              </p:par>
                              <p:par>
                                <p:cTn id="8" presetID="6" presetClass="entr" presetSubtype="16"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circle(in)">
                                      <p:cBhvr>
                                        <p:cTn id="10" dur="1000"/>
                                        <p:tgtEl>
                                          <p:spTgt spid="54"/>
                                        </p:tgtEl>
                                      </p:cBhvr>
                                    </p:animEffec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
          <p:cNvSpPr>
            <a:spLocks noGrp="1"/>
          </p:cNvSpPr>
          <p:nvPr>
            <p:ph sz="half" idx="4294967295"/>
          </p:nvPr>
        </p:nvSpPr>
        <p:spPr>
          <a:xfrm>
            <a:off x="153256" y="1450649"/>
            <a:ext cx="6504627" cy="5044074"/>
          </a:xfrm>
          <a:prstGeom prst="rect">
            <a:avLst/>
          </a:prstGeom>
        </p:spPr>
        <p:txBody>
          <a:bodyPr lIns="121899" tIns="60949" rIns="121899" bIns="60949">
            <a:noAutofit/>
          </a:bodyPr>
          <a:lstStyle/>
          <a:p>
            <a:r>
              <a:rPr lang="ru-RU" sz="2200" dirty="0"/>
              <a:t>Централизованная видимость для всех </a:t>
            </a:r>
            <a:r>
              <a:rPr lang="en-US" sz="2200" dirty="0"/>
              <a:t>ADC</a:t>
            </a:r>
            <a:r>
              <a:rPr lang="ru-RU" sz="2200" dirty="0"/>
              <a:t>, включая все виды статистики, журналов, мониторинга</a:t>
            </a:r>
          </a:p>
          <a:p>
            <a:r>
              <a:rPr lang="ru-RU" sz="2200" dirty="0"/>
              <a:t>Глобальное хранилище конфигурации, применяется ко всем </a:t>
            </a:r>
            <a:r>
              <a:rPr lang="en-US" sz="2200" dirty="0"/>
              <a:t>ADC</a:t>
            </a:r>
            <a:r>
              <a:rPr lang="ru-RU" sz="2200" dirty="0"/>
              <a:t> в пакетном режиме</a:t>
            </a:r>
            <a:endParaRPr lang="en-US" sz="2200" dirty="0"/>
          </a:p>
          <a:p>
            <a:r>
              <a:rPr lang="ru-RU" sz="2200" dirty="0"/>
              <a:t>Глобальное обслуживание всех </a:t>
            </a:r>
            <a:r>
              <a:rPr lang="en-US" sz="2200" dirty="0"/>
              <a:t>ADC</a:t>
            </a:r>
            <a:r>
              <a:rPr lang="ru-RU" sz="2200" dirty="0"/>
              <a:t>, включая диагностику, обновление прошивки и</a:t>
            </a:r>
            <a:r>
              <a:rPr lang="en-US" sz="2200" dirty="0"/>
              <a:t>.</a:t>
            </a:r>
            <a:r>
              <a:rPr lang="ru-RU" sz="2200" dirty="0"/>
              <a:t>т.д</a:t>
            </a:r>
            <a:r>
              <a:rPr lang="en-US" sz="2200" dirty="0"/>
              <a:t>.</a:t>
            </a:r>
          </a:p>
          <a:p>
            <a:r>
              <a:rPr lang="ru-RU" sz="2200" dirty="0"/>
              <a:t>Restful API для сторонних приложений</a:t>
            </a:r>
            <a:endParaRPr lang="en-US" sz="2200" dirty="0"/>
          </a:p>
          <a:p>
            <a:r>
              <a:rPr lang="ru-RU" sz="2200" dirty="0"/>
              <a:t>Лицензия на централизованное управление</a:t>
            </a:r>
            <a:r>
              <a:rPr lang="en-US" sz="2200" dirty="0"/>
              <a:t>:</a:t>
            </a:r>
          </a:p>
          <a:p>
            <a:pPr lvl="1"/>
            <a:r>
              <a:rPr lang="ru-RU" sz="1800" dirty="0"/>
              <a:t>До 10 </a:t>
            </a:r>
            <a:r>
              <a:rPr lang="en-US" sz="1800" dirty="0"/>
              <a:t>ADC </a:t>
            </a:r>
            <a:r>
              <a:rPr lang="ru-RU" sz="1800" dirty="0"/>
              <a:t>(базовая лицензия)</a:t>
            </a:r>
            <a:endParaRPr lang="en-US" sz="1800" dirty="0"/>
          </a:p>
          <a:p>
            <a:pPr lvl="1"/>
            <a:r>
              <a:rPr lang="ru-RU" sz="1800" dirty="0"/>
              <a:t>Неограниченная лицензия</a:t>
            </a:r>
            <a:endParaRPr lang="en-US" sz="2000" b="1" u="sng" dirty="0"/>
          </a:p>
        </p:txBody>
      </p:sp>
      <p:pic>
        <p:nvPicPr>
          <p:cNvPr id="6" name="Picture 5">
            <a:extLst>
              <a:ext uri="{FF2B5EF4-FFF2-40B4-BE49-F238E27FC236}">
                <a16:creationId xmlns:a16="http://schemas.microsoft.com/office/drawing/2014/main" id="{8D5C9CEA-E29F-CE42-8400-D6CDC1BDC824}"/>
              </a:ext>
            </a:extLst>
          </p:cNvPr>
          <p:cNvPicPr>
            <a:picLocks noChangeAspect="1"/>
          </p:cNvPicPr>
          <p:nvPr/>
        </p:nvPicPr>
        <p:blipFill>
          <a:blip r:embed="rId3"/>
          <a:stretch>
            <a:fillRect/>
          </a:stretch>
        </p:blipFill>
        <p:spPr>
          <a:xfrm>
            <a:off x="6871631" y="3368596"/>
            <a:ext cx="5014911" cy="2713288"/>
          </a:xfrm>
          <a:prstGeom prst="rect">
            <a:avLst/>
          </a:prstGeom>
          <a:ln>
            <a:solidFill>
              <a:schemeClr val="bg1">
                <a:lumMod val="75000"/>
              </a:schemeClr>
            </a:solidFill>
          </a:ln>
        </p:spPr>
      </p:pic>
      <p:sp>
        <p:nvSpPr>
          <p:cNvPr id="8" name="Title 1">
            <a:extLst>
              <a:ext uri="{FF2B5EF4-FFF2-40B4-BE49-F238E27FC236}">
                <a16:creationId xmlns:a16="http://schemas.microsoft.com/office/drawing/2014/main" id="{4E2E14F1-033F-2F45-BC62-C95DD4B1BC7A}"/>
              </a:ext>
            </a:extLst>
          </p:cNvPr>
          <p:cNvSpPr>
            <a:spLocks noGrp="1"/>
          </p:cNvSpPr>
          <p:nvPr>
            <p:ph type="title"/>
          </p:nvPr>
        </p:nvSpPr>
        <p:spPr>
          <a:xfrm>
            <a:off x="350838" y="200025"/>
            <a:ext cx="10966450" cy="660400"/>
          </a:xfrm>
        </p:spPr>
        <p:txBody>
          <a:bodyPr/>
          <a:lstStyle/>
          <a:p>
            <a:pPr defTabSz="914240" rtl="1">
              <a:lnSpc>
                <a:spcPct val="94000"/>
              </a:lnSpc>
            </a:pPr>
            <a:r>
              <a:rPr lang="en-US" sz="3400" b="1" dirty="0"/>
              <a:t>FortiADC CM</a:t>
            </a:r>
          </a:p>
        </p:txBody>
      </p:sp>
      <p:sp>
        <p:nvSpPr>
          <p:cNvPr id="2" name="Rectangle 1">
            <a:extLst>
              <a:ext uri="{FF2B5EF4-FFF2-40B4-BE49-F238E27FC236}">
                <a16:creationId xmlns:a16="http://schemas.microsoft.com/office/drawing/2014/main" id="{6BDFA116-D7D9-684F-B311-E909A7947234}"/>
              </a:ext>
            </a:extLst>
          </p:cNvPr>
          <p:cNvSpPr/>
          <p:nvPr/>
        </p:nvSpPr>
        <p:spPr>
          <a:xfrm>
            <a:off x="153255" y="1025463"/>
            <a:ext cx="4714752" cy="400110"/>
          </a:xfrm>
          <a:prstGeom prst="rect">
            <a:avLst/>
          </a:prstGeom>
        </p:spPr>
        <p:txBody>
          <a:bodyPr wrap="none">
            <a:spAutoFit/>
          </a:bodyPr>
          <a:lstStyle/>
          <a:p>
            <a:pPr>
              <a:spcAft>
                <a:spcPts val="1200"/>
              </a:spcAft>
            </a:pPr>
            <a:r>
              <a:rPr lang="en-US" sz="2000" b="1" u="sng" dirty="0">
                <a:solidFill>
                  <a:srgbClr val="C00000"/>
                </a:solidFill>
              </a:rPr>
              <a:t>Centralized Management – VM Based</a:t>
            </a:r>
          </a:p>
        </p:txBody>
      </p:sp>
      <p:pic>
        <p:nvPicPr>
          <p:cNvPr id="11" name="Picture 10">
            <a:extLst>
              <a:ext uri="{FF2B5EF4-FFF2-40B4-BE49-F238E27FC236}">
                <a16:creationId xmlns:a16="http://schemas.microsoft.com/office/drawing/2014/main" id="{A6D2C069-85B5-B846-B595-91A00EE50C78}"/>
              </a:ext>
            </a:extLst>
          </p:cNvPr>
          <p:cNvPicPr>
            <a:picLocks noChangeAspect="1"/>
          </p:cNvPicPr>
          <p:nvPr/>
        </p:nvPicPr>
        <p:blipFill>
          <a:blip r:embed="rId4"/>
          <a:stretch>
            <a:fillRect/>
          </a:stretch>
        </p:blipFill>
        <p:spPr>
          <a:xfrm>
            <a:off x="6850887" y="530225"/>
            <a:ext cx="5056396" cy="2611414"/>
          </a:xfrm>
          <a:prstGeom prst="rect">
            <a:avLst/>
          </a:prstGeom>
          <a:ln>
            <a:solidFill>
              <a:schemeClr val="bg1">
                <a:lumMod val="75000"/>
              </a:schemeClr>
            </a:solidFill>
          </a:ln>
        </p:spPr>
      </p:pic>
    </p:spTree>
    <p:extLst>
      <p:ext uri="{BB962C8B-B14F-4D97-AF65-F5344CB8AC3E}">
        <p14:creationId xmlns:p14="http://schemas.microsoft.com/office/powerpoint/2010/main" val="1168419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8F35-E286-114B-A26D-81D3737C21ED}"/>
              </a:ext>
            </a:extLst>
          </p:cNvPr>
          <p:cNvSpPr>
            <a:spLocks noGrp="1"/>
          </p:cNvSpPr>
          <p:nvPr>
            <p:ph type="title"/>
          </p:nvPr>
        </p:nvSpPr>
        <p:spPr>
          <a:xfrm>
            <a:off x="630936" y="9816"/>
            <a:ext cx="10837164" cy="958003"/>
          </a:xfrm>
        </p:spPr>
        <p:txBody>
          <a:bodyPr/>
          <a:lstStyle/>
          <a:p>
            <a:r>
              <a:rPr lang="ru-RU" dirty="0"/>
              <a:t>Приложения, SDN и интеграция с облаками</a:t>
            </a:r>
            <a:endParaRPr lang="en-US" dirty="0"/>
          </a:p>
        </p:txBody>
      </p:sp>
      <p:sp>
        <p:nvSpPr>
          <p:cNvPr id="3" name="TextBox 2">
            <a:extLst>
              <a:ext uri="{FF2B5EF4-FFF2-40B4-BE49-F238E27FC236}">
                <a16:creationId xmlns:a16="http://schemas.microsoft.com/office/drawing/2014/main" id="{4BDFC41E-3488-F640-B862-353F80D106E9}"/>
              </a:ext>
            </a:extLst>
          </p:cNvPr>
          <p:cNvSpPr txBox="1"/>
          <p:nvPr/>
        </p:nvSpPr>
        <p:spPr>
          <a:xfrm>
            <a:off x="636805" y="656968"/>
            <a:ext cx="4265527" cy="369332"/>
          </a:xfrm>
          <a:prstGeom prst="rect">
            <a:avLst/>
          </a:prstGeom>
          <a:noFill/>
        </p:spPr>
        <p:txBody>
          <a:bodyPr wrap="none" rtlCol="0">
            <a:spAutoFit/>
          </a:bodyPr>
          <a:lstStyle/>
          <a:p>
            <a:r>
              <a:rPr lang="ru-RU" i="1" dirty="0"/>
              <a:t>Гибкость вариантов </a:t>
            </a:r>
            <a:r>
              <a:rPr lang="ru-RU" i="1" dirty="0" err="1"/>
              <a:t>развертывания</a:t>
            </a:r>
            <a:endParaRPr lang="en-US" i="1" dirty="0"/>
          </a:p>
        </p:txBody>
      </p:sp>
      <p:pic>
        <p:nvPicPr>
          <p:cNvPr id="8" name="Picture 7">
            <a:extLst>
              <a:ext uri="{FF2B5EF4-FFF2-40B4-BE49-F238E27FC236}">
                <a16:creationId xmlns:a16="http://schemas.microsoft.com/office/drawing/2014/main" id="{02EB0EA2-76DC-4D44-8FC5-34CFF513CB79}"/>
              </a:ext>
            </a:extLst>
          </p:cNvPr>
          <p:cNvPicPr>
            <a:picLocks noChangeAspect="1"/>
          </p:cNvPicPr>
          <p:nvPr/>
        </p:nvPicPr>
        <p:blipFill>
          <a:blip r:embed="rId3"/>
          <a:stretch>
            <a:fillRect/>
          </a:stretch>
        </p:blipFill>
        <p:spPr>
          <a:xfrm>
            <a:off x="679323" y="1750478"/>
            <a:ext cx="1790700" cy="1003300"/>
          </a:xfrm>
          <a:prstGeom prst="rect">
            <a:avLst/>
          </a:prstGeom>
        </p:spPr>
      </p:pic>
      <p:pic>
        <p:nvPicPr>
          <p:cNvPr id="10" name="Picture 9">
            <a:extLst>
              <a:ext uri="{FF2B5EF4-FFF2-40B4-BE49-F238E27FC236}">
                <a16:creationId xmlns:a16="http://schemas.microsoft.com/office/drawing/2014/main" id="{39AD6DC0-7844-254C-8468-C1EDF529833E}"/>
              </a:ext>
            </a:extLst>
          </p:cNvPr>
          <p:cNvPicPr>
            <a:picLocks noChangeAspect="1"/>
          </p:cNvPicPr>
          <p:nvPr/>
        </p:nvPicPr>
        <p:blipFill>
          <a:blip r:embed="rId4"/>
          <a:stretch>
            <a:fillRect/>
          </a:stretch>
        </p:blipFill>
        <p:spPr>
          <a:xfrm>
            <a:off x="2861041" y="1802144"/>
            <a:ext cx="1790700" cy="977900"/>
          </a:xfrm>
          <a:prstGeom prst="rect">
            <a:avLst/>
          </a:prstGeom>
        </p:spPr>
      </p:pic>
      <p:pic>
        <p:nvPicPr>
          <p:cNvPr id="12" name="Picture 11">
            <a:extLst>
              <a:ext uri="{FF2B5EF4-FFF2-40B4-BE49-F238E27FC236}">
                <a16:creationId xmlns:a16="http://schemas.microsoft.com/office/drawing/2014/main" id="{D877419C-CE00-0448-9D37-3811A86C6157}"/>
              </a:ext>
            </a:extLst>
          </p:cNvPr>
          <p:cNvPicPr>
            <a:picLocks noChangeAspect="1"/>
          </p:cNvPicPr>
          <p:nvPr/>
        </p:nvPicPr>
        <p:blipFill>
          <a:blip r:embed="rId5"/>
          <a:stretch>
            <a:fillRect/>
          </a:stretch>
        </p:blipFill>
        <p:spPr>
          <a:xfrm>
            <a:off x="5031022" y="1750323"/>
            <a:ext cx="1854200" cy="1155700"/>
          </a:xfrm>
          <a:prstGeom prst="rect">
            <a:avLst/>
          </a:prstGeom>
        </p:spPr>
      </p:pic>
      <p:pic>
        <p:nvPicPr>
          <p:cNvPr id="14" name="Picture 13">
            <a:extLst>
              <a:ext uri="{FF2B5EF4-FFF2-40B4-BE49-F238E27FC236}">
                <a16:creationId xmlns:a16="http://schemas.microsoft.com/office/drawing/2014/main" id="{3CB75089-1A1C-974E-ADAF-886445ECE14E}"/>
              </a:ext>
            </a:extLst>
          </p:cNvPr>
          <p:cNvPicPr>
            <a:picLocks noChangeAspect="1"/>
          </p:cNvPicPr>
          <p:nvPr/>
        </p:nvPicPr>
        <p:blipFill>
          <a:blip r:embed="rId6"/>
          <a:stretch>
            <a:fillRect/>
          </a:stretch>
        </p:blipFill>
        <p:spPr>
          <a:xfrm>
            <a:off x="9552057" y="1745439"/>
            <a:ext cx="1651126" cy="1043511"/>
          </a:xfrm>
          <a:prstGeom prst="rect">
            <a:avLst/>
          </a:prstGeom>
        </p:spPr>
      </p:pic>
      <p:pic>
        <p:nvPicPr>
          <p:cNvPr id="15" name="Picture 14">
            <a:extLst>
              <a:ext uri="{FF2B5EF4-FFF2-40B4-BE49-F238E27FC236}">
                <a16:creationId xmlns:a16="http://schemas.microsoft.com/office/drawing/2014/main" id="{6F695D83-A3BA-244D-9D89-2493DF483AD5}"/>
              </a:ext>
            </a:extLst>
          </p:cNvPr>
          <p:cNvPicPr>
            <a:picLocks noChangeAspect="1"/>
          </p:cNvPicPr>
          <p:nvPr/>
        </p:nvPicPr>
        <p:blipFill>
          <a:blip r:embed="rId7"/>
          <a:stretch>
            <a:fillRect/>
          </a:stretch>
        </p:blipFill>
        <p:spPr>
          <a:xfrm>
            <a:off x="7244507" y="1774766"/>
            <a:ext cx="1711234" cy="899778"/>
          </a:xfrm>
          <a:prstGeom prst="rect">
            <a:avLst/>
          </a:prstGeom>
        </p:spPr>
      </p:pic>
      <p:pic>
        <p:nvPicPr>
          <p:cNvPr id="19" name="Picture 18">
            <a:extLst>
              <a:ext uri="{FF2B5EF4-FFF2-40B4-BE49-F238E27FC236}">
                <a16:creationId xmlns:a16="http://schemas.microsoft.com/office/drawing/2014/main" id="{BCC49DC1-C19C-9C4C-84AC-DF04A03FF662}"/>
              </a:ext>
            </a:extLst>
          </p:cNvPr>
          <p:cNvPicPr>
            <a:picLocks noChangeAspect="1"/>
          </p:cNvPicPr>
          <p:nvPr/>
        </p:nvPicPr>
        <p:blipFill>
          <a:blip r:embed="rId8"/>
          <a:stretch>
            <a:fillRect/>
          </a:stretch>
        </p:blipFill>
        <p:spPr>
          <a:xfrm>
            <a:off x="815499" y="3626570"/>
            <a:ext cx="1524124" cy="762062"/>
          </a:xfrm>
          <a:prstGeom prst="rect">
            <a:avLst/>
          </a:prstGeom>
        </p:spPr>
      </p:pic>
      <p:pic>
        <p:nvPicPr>
          <p:cNvPr id="20" name="Picture 19">
            <a:extLst>
              <a:ext uri="{FF2B5EF4-FFF2-40B4-BE49-F238E27FC236}">
                <a16:creationId xmlns:a16="http://schemas.microsoft.com/office/drawing/2014/main" id="{E719F934-A14A-7642-8EF5-A8E5AC87E68C}"/>
              </a:ext>
            </a:extLst>
          </p:cNvPr>
          <p:cNvPicPr>
            <a:picLocks noChangeAspect="1"/>
          </p:cNvPicPr>
          <p:nvPr/>
        </p:nvPicPr>
        <p:blipFill>
          <a:blip r:embed="rId9"/>
          <a:stretch>
            <a:fillRect/>
          </a:stretch>
        </p:blipFill>
        <p:spPr>
          <a:xfrm>
            <a:off x="3133205" y="3724835"/>
            <a:ext cx="1249418" cy="634625"/>
          </a:xfrm>
          <a:prstGeom prst="rect">
            <a:avLst/>
          </a:prstGeom>
        </p:spPr>
      </p:pic>
      <p:pic>
        <p:nvPicPr>
          <p:cNvPr id="22" name="Picture 21">
            <a:extLst>
              <a:ext uri="{FF2B5EF4-FFF2-40B4-BE49-F238E27FC236}">
                <a16:creationId xmlns:a16="http://schemas.microsoft.com/office/drawing/2014/main" id="{7C735812-4F18-D841-BEDF-9F86C2B04063}"/>
              </a:ext>
            </a:extLst>
          </p:cNvPr>
          <p:cNvPicPr>
            <a:picLocks noChangeAspect="1"/>
          </p:cNvPicPr>
          <p:nvPr/>
        </p:nvPicPr>
        <p:blipFill>
          <a:blip r:embed="rId10"/>
          <a:stretch>
            <a:fillRect/>
          </a:stretch>
        </p:blipFill>
        <p:spPr>
          <a:xfrm>
            <a:off x="7294769" y="3177192"/>
            <a:ext cx="1701313" cy="1701313"/>
          </a:xfrm>
          <a:prstGeom prst="rect">
            <a:avLst/>
          </a:prstGeom>
        </p:spPr>
      </p:pic>
      <p:pic>
        <p:nvPicPr>
          <p:cNvPr id="25" name="Picture 24">
            <a:extLst>
              <a:ext uri="{FF2B5EF4-FFF2-40B4-BE49-F238E27FC236}">
                <a16:creationId xmlns:a16="http://schemas.microsoft.com/office/drawing/2014/main" id="{8EB6483C-C3B6-A04C-9964-509223CF153B}"/>
              </a:ext>
            </a:extLst>
          </p:cNvPr>
          <p:cNvPicPr>
            <a:picLocks noChangeAspect="1"/>
          </p:cNvPicPr>
          <p:nvPr/>
        </p:nvPicPr>
        <p:blipFill>
          <a:blip r:embed="rId11"/>
          <a:stretch>
            <a:fillRect/>
          </a:stretch>
        </p:blipFill>
        <p:spPr>
          <a:xfrm>
            <a:off x="5189193" y="3264271"/>
            <a:ext cx="1457177" cy="1457177"/>
          </a:xfrm>
          <a:prstGeom prst="rect">
            <a:avLst/>
          </a:prstGeom>
        </p:spPr>
      </p:pic>
      <p:pic>
        <p:nvPicPr>
          <p:cNvPr id="26" name="Picture 25">
            <a:extLst>
              <a:ext uri="{FF2B5EF4-FFF2-40B4-BE49-F238E27FC236}">
                <a16:creationId xmlns:a16="http://schemas.microsoft.com/office/drawing/2014/main" id="{55F51EE9-48C9-E14E-8C55-A48056AE9B48}"/>
              </a:ext>
            </a:extLst>
          </p:cNvPr>
          <p:cNvPicPr>
            <a:picLocks noChangeAspect="1"/>
          </p:cNvPicPr>
          <p:nvPr/>
        </p:nvPicPr>
        <p:blipFill>
          <a:blip r:embed="rId12"/>
          <a:stretch>
            <a:fillRect/>
          </a:stretch>
        </p:blipFill>
        <p:spPr>
          <a:xfrm>
            <a:off x="1571967" y="5329044"/>
            <a:ext cx="1427735" cy="753142"/>
          </a:xfrm>
          <a:prstGeom prst="rect">
            <a:avLst/>
          </a:prstGeom>
        </p:spPr>
      </p:pic>
      <p:pic>
        <p:nvPicPr>
          <p:cNvPr id="27" name="Picture 26">
            <a:extLst>
              <a:ext uri="{FF2B5EF4-FFF2-40B4-BE49-F238E27FC236}">
                <a16:creationId xmlns:a16="http://schemas.microsoft.com/office/drawing/2014/main" id="{9E78697D-6622-8642-BF14-EC27E8F7D111}"/>
              </a:ext>
            </a:extLst>
          </p:cNvPr>
          <p:cNvPicPr>
            <a:picLocks noChangeAspect="1"/>
          </p:cNvPicPr>
          <p:nvPr/>
        </p:nvPicPr>
        <p:blipFill>
          <a:blip r:embed="rId13"/>
          <a:stretch>
            <a:fillRect/>
          </a:stretch>
        </p:blipFill>
        <p:spPr>
          <a:xfrm>
            <a:off x="3917897" y="5267518"/>
            <a:ext cx="1481829" cy="1058449"/>
          </a:xfrm>
          <a:prstGeom prst="rect">
            <a:avLst/>
          </a:prstGeom>
        </p:spPr>
      </p:pic>
      <p:pic>
        <p:nvPicPr>
          <p:cNvPr id="28" name="Picture 27">
            <a:extLst>
              <a:ext uri="{FF2B5EF4-FFF2-40B4-BE49-F238E27FC236}">
                <a16:creationId xmlns:a16="http://schemas.microsoft.com/office/drawing/2014/main" id="{65FC8154-72A1-3147-8785-00BB1D7CC2E4}"/>
              </a:ext>
            </a:extLst>
          </p:cNvPr>
          <p:cNvPicPr>
            <a:picLocks noChangeAspect="1"/>
          </p:cNvPicPr>
          <p:nvPr/>
        </p:nvPicPr>
        <p:blipFill>
          <a:blip r:embed="rId14"/>
          <a:stretch>
            <a:fillRect/>
          </a:stretch>
        </p:blipFill>
        <p:spPr>
          <a:xfrm>
            <a:off x="6317921" y="5365238"/>
            <a:ext cx="1786869" cy="863008"/>
          </a:xfrm>
          <a:prstGeom prst="rect">
            <a:avLst/>
          </a:prstGeom>
        </p:spPr>
      </p:pic>
      <p:pic>
        <p:nvPicPr>
          <p:cNvPr id="29" name="Picture 28">
            <a:extLst>
              <a:ext uri="{FF2B5EF4-FFF2-40B4-BE49-F238E27FC236}">
                <a16:creationId xmlns:a16="http://schemas.microsoft.com/office/drawing/2014/main" id="{D1B66A07-ABA0-FE4E-B4B9-0F03CE89E55A}"/>
              </a:ext>
            </a:extLst>
          </p:cNvPr>
          <p:cNvPicPr>
            <a:picLocks noChangeAspect="1"/>
          </p:cNvPicPr>
          <p:nvPr/>
        </p:nvPicPr>
        <p:blipFill>
          <a:blip r:embed="rId15"/>
          <a:stretch>
            <a:fillRect/>
          </a:stretch>
        </p:blipFill>
        <p:spPr>
          <a:xfrm>
            <a:off x="9549728" y="3303671"/>
            <a:ext cx="1471565" cy="1471565"/>
          </a:xfrm>
          <a:prstGeom prst="rect">
            <a:avLst/>
          </a:prstGeom>
        </p:spPr>
      </p:pic>
      <p:pic>
        <p:nvPicPr>
          <p:cNvPr id="30" name="Picture 29">
            <a:extLst>
              <a:ext uri="{FF2B5EF4-FFF2-40B4-BE49-F238E27FC236}">
                <a16:creationId xmlns:a16="http://schemas.microsoft.com/office/drawing/2014/main" id="{0D5A2E73-3F48-584E-90C4-4CC53A839B44}"/>
              </a:ext>
            </a:extLst>
          </p:cNvPr>
          <p:cNvPicPr>
            <a:picLocks noChangeAspect="1"/>
          </p:cNvPicPr>
          <p:nvPr/>
        </p:nvPicPr>
        <p:blipFill>
          <a:blip r:embed="rId16"/>
          <a:stretch>
            <a:fillRect/>
          </a:stretch>
        </p:blipFill>
        <p:spPr>
          <a:xfrm>
            <a:off x="9191193" y="5126727"/>
            <a:ext cx="1458797" cy="1157775"/>
          </a:xfrm>
          <a:prstGeom prst="rect">
            <a:avLst/>
          </a:prstGeom>
        </p:spPr>
      </p:pic>
      <p:cxnSp>
        <p:nvCxnSpPr>
          <p:cNvPr id="32" name="Straight Connector 31">
            <a:extLst>
              <a:ext uri="{FF2B5EF4-FFF2-40B4-BE49-F238E27FC236}">
                <a16:creationId xmlns:a16="http://schemas.microsoft.com/office/drawing/2014/main" id="{5C352650-D0B1-5F4D-AEAE-E58C877D95F3}"/>
              </a:ext>
            </a:extLst>
          </p:cNvPr>
          <p:cNvCxnSpPr>
            <a:cxnSpLocks/>
          </p:cNvCxnSpPr>
          <p:nvPr/>
        </p:nvCxnSpPr>
        <p:spPr>
          <a:xfrm>
            <a:off x="804176" y="4972222"/>
            <a:ext cx="3885243" cy="12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E67A06-B24E-234C-90F2-208CE867EC32}"/>
              </a:ext>
            </a:extLst>
          </p:cNvPr>
          <p:cNvCxnSpPr>
            <a:cxnSpLocks/>
          </p:cNvCxnSpPr>
          <p:nvPr/>
        </p:nvCxnSpPr>
        <p:spPr>
          <a:xfrm>
            <a:off x="7223673" y="4984275"/>
            <a:ext cx="3958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2F45F3-0DE9-7E4E-B231-74CF0E92C987}"/>
              </a:ext>
            </a:extLst>
          </p:cNvPr>
          <p:cNvCxnSpPr>
            <a:cxnSpLocks/>
          </p:cNvCxnSpPr>
          <p:nvPr/>
        </p:nvCxnSpPr>
        <p:spPr>
          <a:xfrm>
            <a:off x="7477574" y="3330950"/>
            <a:ext cx="36946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66F56B-1A1A-0541-B9B0-6B0CB47081C8}"/>
              </a:ext>
            </a:extLst>
          </p:cNvPr>
          <p:cNvCxnSpPr/>
          <p:nvPr/>
        </p:nvCxnSpPr>
        <p:spPr>
          <a:xfrm>
            <a:off x="761711" y="1517347"/>
            <a:ext cx="39277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B1B9E8B-9D8B-B243-AC2D-8772358CF495}"/>
              </a:ext>
            </a:extLst>
          </p:cNvPr>
          <p:cNvCxnSpPr>
            <a:cxnSpLocks/>
            <a:stCxn id="38" idx="3"/>
          </p:cNvCxnSpPr>
          <p:nvPr/>
        </p:nvCxnSpPr>
        <p:spPr>
          <a:xfrm flipV="1">
            <a:off x="7092641" y="1489626"/>
            <a:ext cx="4002247" cy="174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E9EEC4B-C455-DB4A-BFC0-852A0051238B}"/>
              </a:ext>
            </a:extLst>
          </p:cNvPr>
          <p:cNvSpPr/>
          <p:nvPr/>
        </p:nvSpPr>
        <p:spPr>
          <a:xfrm>
            <a:off x="4689419" y="1322420"/>
            <a:ext cx="2403222" cy="369332"/>
          </a:xfrm>
          <a:prstGeom prst="rect">
            <a:avLst/>
          </a:prstGeom>
        </p:spPr>
        <p:txBody>
          <a:bodyPr wrap="none">
            <a:spAutoFit/>
          </a:bodyPr>
          <a:lstStyle/>
          <a:p>
            <a:r>
              <a:rPr lang="en-US" b="1" i="1" dirty="0"/>
              <a:t>Cloud Infrastructure</a:t>
            </a:r>
            <a:endParaRPr lang="en-US" b="1" dirty="0"/>
          </a:p>
        </p:txBody>
      </p:sp>
      <p:cxnSp>
        <p:nvCxnSpPr>
          <p:cNvPr id="40" name="Straight Connector 39">
            <a:extLst>
              <a:ext uri="{FF2B5EF4-FFF2-40B4-BE49-F238E27FC236}">
                <a16:creationId xmlns:a16="http://schemas.microsoft.com/office/drawing/2014/main" id="{CEFE0063-C018-B04C-B5A6-497C50EBC0BE}"/>
              </a:ext>
            </a:extLst>
          </p:cNvPr>
          <p:cNvCxnSpPr/>
          <p:nvPr/>
        </p:nvCxnSpPr>
        <p:spPr>
          <a:xfrm>
            <a:off x="761711" y="3313896"/>
            <a:ext cx="39277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EB87A6E-E22A-094A-8E86-562E05147493}"/>
              </a:ext>
            </a:extLst>
          </p:cNvPr>
          <p:cNvSpPr/>
          <p:nvPr/>
        </p:nvSpPr>
        <p:spPr>
          <a:xfrm>
            <a:off x="4781025" y="3113910"/>
            <a:ext cx="2698175" cy="369332"/>
          </a:xfrm>
          <a:prstGeom prst="rect">
            <a:avLst/>
          </a:prstGeom>
        </p:spPr>
        <p:txBody>
          <a:bodyPr wrap="none">
            <a:spAutoFit/>
          </a:bodyPr>
          <a:lstStyle/>
          <a:p>
            <a:r>
              <a:rPr lang="en-US" b="1" i="1" dirty="0"/>
              <a:t>Application Integration</a:t>
            </a:r>
            <a:endParaRPr lang="en-US" b="1" dirty="0"/>
          </a:p>
        </p:txBody>
      </p:sp>
      <p:sp>
        <p:nvSpPr>
          <p:cNvPr id="43" name="Rectangle 42">
            <a:extLst>
              <a:ext uri="{FF2B5EF4-FFF2-40B4-BE49-F238E27FC236}">
                <a16:creationId xmlns:a16="http://schemas.microsoft.com/office/drawing/2014/main" id="{FCC7A22A-D56B-1647-B617-7B32B69573EA}"/>
              </a:ext>
            </a:extLst>
          </p:cNvPr>
          <p:cNvSpPr/>
          <p:nvPr/>
        </p:nvSpPr>
        <p:spPr>
          <a:xfrm>
            <a:off x="4789989" y="4787556"/>
            <a:ext cx="2454518" cy="369332"/>
          </a:xfrm>
          <a:prstGeom prst="rect">
            <a:avLst/>
          </a:prstGeom>
        </p:spPr>
        <p:txBody>
          <a:bodyPr wrap="none">
            <a:spAutoFit/>
          </a:bodyPr>
          <a:lstStyle/>
          <a:p>
            <a:r>
              <a:rPr lang="en-US" b="1" i="1" dirty="0"/>
              <a:t>SDN &amp; Private Cloud</a:t>
            </a:r>
            <a:endParaRPr lang="en-US" b="1" dirty="0"/>
          </a:p>
        </p:txBody>
      </p:sp>
    </p:spTree>
    <p:extLst>
      <p:ext uri="{BB962C8B-B14F-4D97-AF65-F5344CB8AC3E}">
        <p14:creationId xmlns:p14="http://schemas.microsoft.com/office/powerpoint/2010/main" val="109431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057400"/>
            <a:ext cx="12192000" cy="1534889"/>
          </a:xfrm>
        </p:spPr>
        <p:txBody>
          <a:bodyPr/>
          <a:lstStyle/>
          <a:p>
            <a:pPr algn="ctr"/>
            <a:r>
              <a:rPr lang="ru-RU" sz="4800" dirty="0"/>
              <a:t>Самый безопасный </a:t>
            </a:r>
            <a:r>
              <a:rPr lang="en-US" sz="4800" dirty="0"/>
              <a:t>ADC</a:t>
            </a:r>
            <a:r>
              <a:rPr lang="ru-RU" sz="4800" dirty="0"/>
              <a:t> на рынке</a:t>
            </a:r>
            <a:endParaRPr lang="en-US" dirty="0"/>
          </a:p>
        </p:txBody>
      </p:sp>
    </p:spTree>
    <p:extLst>
      <p:ext uri="{BB962C8B-B14F-4D97-AF65-F5344CB8AC3E}">
        <p14:creationId xmlns:p14="http://schemas.microsoft.com/office/powerpoint/2010/main" val="128668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7DED-755C-1C42-B80D-DE7933A789F8}"/>
              </a:ext>
            </a:extLst>
          </p:cNvPr>
          <p:cNvSpPr>
            <a:spLocks noGrp="1"/>
          </p:cNvSpPr>
          <p:nvPr>
            <p:ph type="title"/>
          </p:nvPr>
        </p:nvSpPr>
        <p:spPr>
          <a:xfrm>
            <a:off x="570923" y="108199"/>
            <a:ext cx="10837164" cy="666791"/>
          </a:xfrm>
        </p:spPr>
        <p:txBody>
          <a:bodyPr/>
          <a:lstStyle/>
          <a:p>
            <a:r>
              <a:rPr lang="en-US" dirty="0"/>
              <a:t>FortiADC </a:t>
            </a:r>
            <a:r>
              <a:rPr lang="ru-RU" dirty="0"/>
              <a:t>Функции безопасности</a:t>
            </a:r>
            <a:endParaRPr lang="en-US" dirty="0"/>
          </a:p>
        </p:txBody>
      </p:sp>
      <p:grpSp>
        <p:nvGrpSpPr>
          <p:cNvPr id="3" name="Group 2">
            <a:extLst>
              <a:ext uri="{FF2B5EF4-FFF2-40B4-BE49-F238E27FC236}">
                <a16:creationId xmlns:a16="http://schemas.microsoft.com/office/drawing/2014/main" id="{1E29EBE5-A7D1-3D48-97BE-8DCDB91F7454}"/>
              </a:ext>
            </a:extLst>
          </p:cNvPr>
          <p:cNvGrpSpPr/>
          <p:nvPr/>
        </p:nvGrpSpPr>
        <p:grpSpPr>
          <a:xfrm>
            <a:off x="3162472" y="1974043"/>
            <a:ext cx="2057034" cy="1765726"/>
            <a:chOff x="1746213" y="1408033"/>
            <a:chExt cx="2057034" cy="1765726"/>
          </a:xfrm>
          <a:solidFill>
            <a:schemeClr val="tx1">
              <a:lumMod val="60000"/>
              <a:lumOff val="40000"/>
            </a:schemeClr>
          </a:solidFill>
        </p:grpSpPr>
        <p:sp>
          <p:nvSpPr>
            <p:cNvPr id="4" name="Hexagon 3">
              <a:extLst>
                <a:ext uri="{FF2B5EF4-FFF2-40B4-BE49-F238E27FC236}">
                  <a16:creationId xmlns:a16="http://schemas.microsoft.com/office/drawing/2014/main" id="{510783FA-D85E-0C4B-A009-67816BEB4B7C}"/>
                </a:ext>
              </a:extLst>
            </p:cNvPr>
            <p:cNvSpPr/>
            <p:nvPr/>
          </p:nvSpPr>
          <p:spPr>
            <a:xfrm>
              <a:off x="1746213"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Hexagon 4">
              <a:extLst>
                <a:ext uri="{FF2B5EF4-FFF2-40B4-BE49-F238E27FC236}">
                  <a16:creationId xmlns:a16="http://schemas.microsoft.com/office/drawing/2014/main" id="{BC405260-5B7A-9448-B620-38788FA282EF}"/>
                </a:ext>
              </a:extLst>
            </p:cNvPr>
            <p:cNvSpPr txBox="1"/>
            <p:nvPr/>
          </p:nvSpPr>
          <p:spPr>
            <a:xfrm>
              <a:off x="2064776"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endParaRPr lang="en-US" sz="4100" kern="1200" dirty="0"/>
            </a:p>
          </p:txBody>
        </p:sp>
      </p:grpSp>
      <p:grpSp>
        <p:nvGrpSpPr>
          <p:cNvPr id="6" name="Group 5">
            <a:extLst>
              <a:ext uri="{FF2B5EF4-FFF2-40B4-BE49-F238E27FC236}">
                <a16:creationId xmlns:a16="http://schemas.microsoft.com/office/drawing/2014/main" id="{874E0167-C145-6F41-BB2A-7A7562506468}"/>
              </a:ext>
            </a:extLst>
          </p:cNvPr>
          <p:cNvGrpSpPr/>
          <p:nvPr/>
        </p:nvGrpSpPr>
        <p:grpSpPr>
          <a:xfrm>
            <a:off x="4884805" y="2938812"/>
            <a:ext cx="2057034" cy="1765726"/>
            <a:chOff x="1746213" y="1408033"/>
            <a:chExt cx="2057034" cy="1765726"/>
          </a:xfrm>
          <a:solidFill>
            <a:schemeClr val="tx1">
              <a:lumMod val="60000"/>
              <a:lumOff val="40000"/>
            </a:schemeClr>
          </a:solidFill>
        </p:grpSpPr>
        <p:sp>
          <p:nvSpPr>
            <p:cNvPr id="7" name="Hexagon 6">
              <a:extLst>
                <a:ext uri="{FF2B5EF4-FFF2-40B4-BE49-F238E27FC236}">
                  <a16:creationId xmlns:a16="http://schemas.microsoft.com/office/drawing/2014/main" id="{8F0C21D3-B97A-C04B-897D-53BEAF453A57}"/>
                </a:ext>
              </a:extLst>
            </p:cNvPr>
            <p:cNvSpPr/>
            <p:nvPr/>
          </p:nvSpPr>
          <p:spPr>
            <a:xfrm>
              <a:off x="1746213"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Hexagon 4">
              <a:extLst>
                <a:ext uri="{FF2B5EF4-FFF2-40B4-BE49-F238E27FC236}">
                  <a16:creationId xmlns:a16="http://schemas.microsoft.com/office/drawing/2014/main" id="{D0BE115A-BFA6-A948-ABBF-C5EC25075409}"/>
                </a:ext>
              </a:extLst>
            </p:cNvPr>
            <p:cNvSpPr txBox="1"/>
            <p:nvPr/>
          </p:nvSpPr>
          <p:spPr>
            <a:xfrm>
              <a:off x="2064568" y="1664317"/>
              <a:ext cx="1436474" cy="1209098"/>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4000" dirty="0"/>
                <a:t>IPS</a:t>
              </a:r>
              <a:endParaRPr lang="en-US" sz="4000" kern="1200" dirty="0"/>
            </a:p>
          </p:txBody>
        </p:sp>
      </p:grpSp>
      <p:grpSp>
        <p:nvGrpSpPr>
          <p:cNvPr id="9" name="Group 8">
            <a:extLst>
              <a:ext uri="{FF2B5EF4-FFF2-40B4-BE49-F238E27FC236}">
                <a16:creationId xmlns:a16="http://schemas.microsoft.com/office/drawing/2014/main" id="{01A512C4-77CB-8540-AA4A-76E3A367C14C}"/>
              </a:ext>
            </a:extLst>
          </p:cNvPr>
          <p:cNvGrpSpPr/>
          <p:nvPr/>
        </p:nvGrpSpPr>
        <p:grpSpPr>
          <a:xfrm>
            <a:off x="3155250" y="3820859"/>
            <a:ext cx="2057034" cy="1765726"/>
            <a:chOff x="1773107" y="1367692"/>
            <a:chExt cx="2057034" cy="1765726"/>
          </a:xfrm>
          <a:solidFill>
            <a:schemeClr val="tx1">
              <a:lumMod val="60000"/>
              <a:lumOff val="40000"/>
            </a:schemeClr>
          </a:solidFill>
        </p:grpSpPr>
        <p:sp>
          <p:nvSpPr>
            <p:cNvPr id="10" name="Hexagon 9">
              <a:extLst>
                <a:ext uri="{FF2B5EF4-FFF2-40B4-BE49-F238E27FC236}">
                  <a16:creationId xmlns:a16="http://schemas.microsoft.com/office/drawing/2014/main" id="{EAC62606-5BE3-9047-828F-7E61EA5EB957}"/>
                </a:ext>
              </a:extLst>
            </p:cNvPr>
            <p:cNvSpPr/>
            <p:nvPr/>
          </p:nvSpPr>
          <p:spPr>
            <a:xfrm>
              <a:off x="1773107" y="1367692"/>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5CBF0C11-E2DE-FF41-BD7E-64B0E4D813F3}"/>
                </a:ext>
              </a:extLst>
            </p:cNvPr>
            <p:cNvSpPr txBox="1"/>
            <p:nvPr/>
          </p:nvSpPr>
          <p:spPr>
            <a:xfrm>
              <a:off x="2091670" y="1627695"/>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800" kern="1200" dirty="0"/>
                <a:t>Antivirus</a:t>
              </a:r>
            </a:p>
          </p:txBody>
        </p:sp>
      </p:grpSp>
      <p:grpSp>
        <p:nvGrpSpPr>
          <p:cNvPr id="12" name="Group 11">
            <a:extLst>
              <a:ext uri="{FF2B5EF4-FFF2-40B4-BE49-F238E27FC236}">
                <a16:creationId xmlns:a16="http://schemas.microsoft.com/office/drawing/2014/main" id="{B52CD543-7DAE-A94B-86BA-CB74F384989E}"/>
              </a:ext>
            </a:extLst>
          </p:cNvPr>
          <p:cNvGrpSpPr/>
          <p:nvPr/>
        </p:nvGrpSpPr>
        <p:grpSpPr>
          <a:xfrm>
            <a:off x="6589341" y="2028239"/>
            <a:ext cx="2057034" cy="1765726"/>
            <a:chOff x="1746213" y="1408033"/>
            <a:chExt cx="2057034" cy="1765726"/>
          </a:xfrm>
          <a:solidFill>
            <a:schemeClr val="tx1">
              <a:lumMod val="60000"/>
              <a:lumOff val="40000"/>
            </a:schemeClr>
          </a:solidFill>
        </p:grpSpPr>
        <p:sp>
          <p:nvSpPr>
            <p:cNvPr id="13" name="Hexagon 12">
              <a:extLst>
                <a:ext uri="{FF2B5EF4-FFF2-40B4-BE49-F238E27FC236}">
                  <a16:creationId xmlns:a16="http://schemas.microsoft.com/office/drawing/2014/main" id="{0A2D5771-6DC6-AA47-A8A0-76C2CF4F9F39}"/>
                </a:ext>
              </a:extLst>
            </p:cNvPr>
            <p:cNvSpPr/>
            <p:nvPr/>
          </p:nvSpPr>
          <p:spPr>
            <a:xfrm>
              <a:off x="1746213"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Hexagon 4">
              <a:extLst>
                <a:ext uri="{FF2B5EF4-FFF2-40B4-BE49-F238E27FC236}">
                  <a16:creationId xmlns:a16="http://schemas.microsoft.com/office/drawing/2014/main" id="{E39EA467-D66D-5246-8E66-ED69C6EA7A8E}"/>
                </a:ext>
              </a:extLst>
            </p:cNvPr>
            <p:cNvSpPr txBox="1"/>
            <p:nvPr/>
          </p:nvSpPr>
          <p:spPr>
            <a:xfrm>
              <a:off x="2051329"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3000" dirty="0"/>
                <a:t>App. Security</a:t>
              </a:r>
              <a:endParaRPr lang="en-US" sz="3000" kern="1200" dirty="0"/>
            </a:p>
          </p:txBody>
        </p:sp>
      </p:grpSp>
      <p:grpSp>
        <p:nvGrpSpPr>
          <p:cNvPr id="15" name="Group 14">
            <a:extLst>
              <a:ext uri="{FF2B5EF4-FFF2-40B4-BE49-F238E27FC236}">
                <a16:creationId xmlns:a16="http://schemas.microsoft.com/office/drawing/2014/main" id="{9530C811-575F-A741-9A3D-994687428A4B}"/>
              </a:ext>
            </a:extLst>
          </p:cNvPr>
          <p:cNvGrpSpPr/>
          <p:nvPr/>
        </p:nvGrpSpPr>
        <p:grpSpPr>
          <a:xfrm>
            <a:off x="1452997" y="2907383"/>
            <a:ext cx="2057034" cy="1765726"/>
            <a:chOff x="1772699" y="1408033"/>
            <a:chExt cx="2057034" cy="1765726"/>
          </a:xfrm>
          <a:solidFill>
            <a:schemeClr val="tx1">
              <a:lumMod val="60000"/>
              <a:lumOff val="40000"/>
            </a:schemeClr>
          </a:solidFill>
        </p:grpSpPr>
        <p:sp>
          <p:nvSpPr>
            <p:cNvPr id="16" name="Hexagon 15">
              <a:extLst>
                <a:ext uri="{FF2B5EF4-FFF2-40B4-BE49-F238E27FC236}">
                  <a16:creationId xmlns:a16="http://schemas.microsoft.com/office/drawing/2014/main" id="{DDFD28D0-9232-5846-8BF4-30A7DEA635E0}"/>
                </a:ext>
              </a:extLst>
            </p:cNvPr>
            <p:cNvSpPr/>
            <p:nvPr/>
          </p:nvSpPr>
          <p:spPr>
            <a:xfrm>
              <a:off x="1772699"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Hexagon 4">
              <a:extLst>
                <a:ext uri="{FF2B5EF4-FFF2-40B4-BE49-F238E27FC236}">
                  <a16:creationId xmlns:a16="http://schemas.microsoft.com/office/drawing/2014/main" id="{8A67E605-E76C-4E4B-A501-C92C2A7ABFF2}"/>
                </a:ext>
              </a:extLst>
            </p:cNvPr>
            <p:cNvSpPr txBox="1"/>
            <p:nvPr/>
          </p:nvSpPr>
          <p:spPr>
            <a:xfrm>
              <a:off x="2105117"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4000" kern="1200" dirty="0"/>
                <a:t>WAF</a:t>
              </a:r>
            </a:p>
          </p:txBody>
        </p:sp>
      </p:grpSp>
      <p:grpSp>
        <p:nvGrpSpPr>
          <p:cNvPr id="24" name="Group 23">
            <a:extLst>
              <a:ext uri="{FF2B5EF4-FFF2-40B4-BE49-F238E27FC236}">
                <a16:creationId xmlns:a16="http://schemas.microsoft.com/office/drawing/2014/main" id="{2283701C-B3FA-5E4D-AD65-EF89B2AB852F}"/>
              </a:ext>
            </a:extLst>
          </p:cNvPr>
          <p:cNvGrpSpPr/>
          <p:nvPr/>
        </p:nvGrpSpPr>
        <p:grpSpPr>
          <a:xfrm>
            <a:off x="6562980" y="3874932"/>
            <a:ext cx="2057034" cy="1765726"/>
            <a:chOff x="1773923" y="1408033"/>
            <a:chExt cx="2057034" cy="1765726"/>
          </a:xfrm>
          <a:solidFill>
            <a:schemeClr val="tx1">
              <a:lumMod val="60000"/>
              <a:lumOff val="40000"/>
            </a:schemeClr>
          </a:solidFill>
        </p:grpSpPr>
        <p:sp>
          <p:nvSpPr>
            <p:cNvPr id="25" name="Hexagon 24">
              <a:extLst>
                <a:ext uri="{FF2B5EF4-FFF2-40B4-BE49-F238E27FC236}">
                  <a16:creationId xmlns:a16="http://schemas.microsoft.com/office/drawing/2014/main" id="{1BA0167B-A953-5147-BB30-8FC9DC4FD949}"/>
                </a:ext>
              </a:extLst>
            </p:cNvPr>
            <p:cNvSpPr/>
            <p:nvPr/>
          </p:nvSpPr>
          <p:spPr>
            <a:xfrm>
              <a:off x="1773923"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Hexagon 4">
              <a:extLst>
                <a:ext uri="{FF2B5EF4-FFF2-40B4-BE49-F238E27FC236}">
                  <a16:creationId xmlns:a16="http://schemas.microsoft.com/office/drawing/2014/main" id="{A1AAE04F-44E5-7449-B4A2-ADB872F8C8EF}"/>
                </a:ext>
              </a:extLst>
            </p:cNvPr>
            <p:cNvSpPr txBox="1"/>
            <p:nvPr/>
          </p:nvSpPr>
          <p:spPr>
            <a:xfrm>
              <a:off x="2092894" y="1668444"/>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200" dirty="0"/>
                <a:t>IP Reputation</a:t>
              </a:r>
              <a:endParaRPr lang="en-US" sz="2200" kern="1200" dirty="0"/>
            </a:p>
          </p:txBody>
        </p:sp>
      </p:grpSp>
      <p:grpSp>
        <p:nvGrpSpPr>
          <p:cNvPr id="27" name="Group 26">
            <a:extLst>
              <a:ext uri="{FF2B5EF4-FFF2-40B4-BE49-F238E27FC236}">
                <a16:creationId xmlns:a16="http://schemas.microsoft.com/office/drawing/2014/main" id="{D6E3B936-0C9B-234A-A5DC-6D44AAE68C6D}"/>
              </a:ext>
            </a:extLst>
          </p:cNvPr>
          <p:cNvGrpSpPr/>
          <p:nvPr/>
        </p:nvGrpSpPr>
        <p:grpSpPr>
          <a:xfrm>
            <a:off x="8292124" y="1105250"/>
            <a:ext cx="2057034" cy="1765726"/>
            <a:chOff x="1746213" y="1408033"/>
            <a:chExt cx="2057034" cy="1765726"/>
          </a:xfrm>
          <a:solidFill>
            <a:schemeClr val="tx1">
              <a:lumMod val="60000"/>
              <a:lumOff val="40000"/>
            </a:schemeClr>
          </a:solidFill>
        </p:grpSpPr>
        <p:sp>
          <p:nvSpPr>
            <p:cNvPr id="28" name="Hexagon 27">
              <a:extLst>
                <a:ext uri="{FF2B5EF4-FFF2-40B4-BE49-F238E27FC236}">
                  <a16:creationId xmlns:a16="http://schemas.microsoft.com/office/drawing/2014/main" id="{8FCA8841-9D30-0145-86D7-A84D1356FDF0}"/>
                </a:ext>
              </a:extLst>
            </p:cNvPr>
            <p:cNvSpPr/>
            <p:nvPr/>
          </p:nvSpPr>
          <p:spPr>
            <a:xfrm>
              <a:off x="1746213"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Hexagon 4">
              <a:extLst>
                <a:ext uri="{FF2B5EF4-FFF2-40B4-BE49-F238E27FC236}">
                  <a16:creationId xmlns:a16="http://schemas.microsoft.com/office/drawing/2014/main" id="{9609DFD7-4726-6F41-B066-ECB854241F14}"/>
                </a:ext>
              </a:extLst>
            </p:cNvPr>
            <p:cNvSpPr txBox="1"/>
            <p:nvPr/>
          </p:nvSpPr>
          <p:spPr>
            <a:xfrm>
              <a:off x="2051329"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400" dirty="0"/>
                <a:t>Geo-IP Protection</a:t>
              </a:r>
              <a:endParaRPr lang="en-US" sz="2400" kern="1200" dirty="0"/>
            </a:p>
          </p:txBody>
        </p:sp>
      </p:grpSp>
      <p:sp>
        <p:nvSpPr>
          <p:cNvPr id="40" name="Hexagon 4">
            <a:extLst>
              <a:ext uri="{FF2B5EF4-FFF2-40B4-BE49-F238E27FC236}">
                <a16:creationId xmlns:a16="http://schemas.microsoft.com/office/drawing/2014/main" id="{00D918BC-313A-484A-BA87-6B473F31B696}"/>
              </a:ext>
            </a:extLst>
          </p:cNvPr>
          <p:cNvSpPr txBox="1"/>
          <p:nvPr/>
        </p:nvSpPr>
        <p:spPr>
          <a:xfrm>
            <a:off x="3482995" y="2258273"/>
            <a:ext cx="1436474" cy="1209098"/>
          </a:xfrm>
          <a:prstGeom prst="rect">
            <a:avLst/>
          </a:prstGeom>
          <a:solidFill>
            <a:schemeClr val="tx1">
              <a:lumMod val="60000"/>
              <a:lumOff val="40000"/>
            </a:schemeClr>
          </a:solid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500" dirty="0"/>
              <a:t>DDoS Protection</a:t>
            </a:r>
            <a:endParaRPr lang="en-US" sz="2500" kern="1200" dirty="0"/>
          </a:p>
        </p:txBody>
      </p:sp>
      <p:grpSp>
        <p:nvGrpSpPr>
          <p:cNvPr id="41" name="Group 40">
            <a:extLst>
              <a:ext uri="{FF2B5EF4-FFF2-40B4-BE49-F238E27FC236}">
                <a16:creationId xmlns:a16="http://schemas.microsoft.com/office/drawing/2014/main" id="{5C9EDF52-B00E-504D-BBA5-58D2F5EEC402}"/>
              </a:ext>
            </a:extLst>
          </p:cNvPr>
          <p:cNvGrpSpPr/>
          <p:nvPr/>
        </p:nvGrpSpPr>
        <p:grpSpPr>
          <a:xfrm>
            <a:off x="4892575" y="1068755"/>
            <a:ext cx="2057034" cy="1765726"/>
            <a:chOff x="1746213" y="1394178"/>
            <a:chExt cx="2057034" cy="1765726"/>
          </a:xfrm>
          <a:solidFill>
            <a:schemeClr val="tx1">
              <a:lumMod val="60000"/>
              <a:lumOff val="40000"/>
            </a:schemeClr>
          </a:solidFill>
        </p:grpSpPr>
        <p:sp>
          <p:nvSpPr>
            <p:cNvPr id="42" name="Hexagon 41">
              <a:extLst>
                <a:ext uri="{FF2B5EF4-FFF2-40B4-BE49-F238E27FC236}">
                  <a16:creationId xmlns:a16="http://schemas.microsoft.com/office/drawing/2014/main" id="{AFF4C95D-5FCD-BA48-B5A0-2CA6B0F5EE91}"/>
                </a:ext>
              </a:extLst>
            </p:cNvPr>
            <p:cNvSpPr/>
            <p:nvPr/>
          </p:nvSpPr>
          <p:spPr>
            <a:xfrm>
              <a:off x="1746213" y="1394178"/>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Hexagon 4">
              <a:extLst>
                <a:ext uri="{FF2B5EF4-FFF2-40B4-BE49-F238E27FC236}">
                  <a16:creationId xmlns:a16="http://schemas.microsoft.com/office/drawing/2014/main" id="{48419AC0-20F4-C04E-9D57-B769904D947C}"/>
                </a:ext>
              </a:extLst>
            </p:cNvPr>
            <p:cNvSpPr txBox="1"/>
            <p:nvPr/>
          </p:nvSpPr>
          <p:spPr>
            <a:xfrm>
              <a:off x="2051329"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400" dirty="0"/>
                <a:t>L4 Firewall</a:t>
              </a:r>
              <a:endParaRPr lang="en-US" sz="2400" kern="1200" dirty="0"/>
            </a:p>
          </p:txBody>
        </p:sp>
      </p:grpSp>
      <p:grpSp>
        <p:nvGrpSpPr>
          <p:cNvPr id="35" name="Group 34">
            <a:extLst>
              <a:ext uri="{FF2B5EF4-FFF2-40B4-BE49-F238E27FC236}">
                <a16:creationId xmlns:a16="http://schemas.microsoft.com/office/drawing/2014/main" id="{4A425153-D202-7E4E-80EC-75B2D721DBDF}"/>
              </a:ext>
            </a:extLst>
          </p:cNvPr>
          <p:cNvGrpSpPr/>
          <p:nvPr/>
        </p:nvGrpSpPr>
        <p:grpSpPr>
          <a:xfrm>
            <a:off x="8278677" y="2975833"/>
            <a:ext cx="2057034" cy="1765726"/>
            <a:chOff x="1786554" y="1408033"/>
            <a:chExt cx="2057034" cy="1765726"/>
          </a:xfrm>
          <a:solidFill>
            <a:schemeClr val="tx1">
              <a:lumMod val="60000"/>
              <a:lumOff val="40000"/>
            </a:schemeClr>
          </a:solidFill>
        </p:grpSpPr>
        <p:sp>
          <p:nvSpPr>
            <p:cNvPr id="44" name="Hexagon 43">
              <a:extLst>
                <a:ext uri="{FF2B5EF4-FFF2-40B4-BE49-F238E27FC236}">
                  <a16:creationId xmlns:a16="http://schemas.microsoft.com/office/drawing/2014/main" id="{76E58B93-AEDB-9742-85C6-2C4A87944AC6}"/>
                </a:ext>
              </a:extLst>
            </p:cNvPr>
            <p:cNvSpPr/>
            <p:nvPr/>
          </p:nvSpPr>
          <p:spPr>
            <a:xfrm>
              <a:off x="1786554" y="1408033"/>
              <a:ext cx="2057034" cy="1765726"/>
            </a:xfrm>
            <a:prstGeom prst="hexagon">
              <a:avLst>
                <a:gd name="adj" fmla="val 25000"/>
                <a:gd name="vf" fmla="val 115470"/>
              </a:avLst>
            </a:prstGeom>
            <a:grp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Hexagon 4">
              <a:extLst>
                <a:ext uri="{FF2B5EF4-FFF2-40B4-BE49-F238E27FC236}">
                  <a16:creationId xmlns:a16="http://schemas.microsoft.com/office/drawing/2014/main" id="{D08B77F8-097C-B543-A7EB-4A64902A1482}"/>
                </a:ext>
              </a:extLst>
            </p:cNvPr>
            <p:cNvSpPr txBox="1"/>
            <p:nvPr/>
          </p:nvSpPr>
          <p:spPr>
            <a:xfrm>
              <a:off x="2105117" y="1681483"/>
              <a:ext cx="1419908" cy="1218826"/>
            </a:xfrm>
            <a:prstGeom prst="rect">
              <a:avLst/>
            </a:prstGeom>
            <a:grpFill/>
            <a:ln>
              <a:solidFill>
                <a:schemeClr val="tx1">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marL="0" lvl="0" indent="0" algn="ctr" defTabSz="1822450" rtl="0">
                <a:lnSpc>
                  <a:spcPct val="90000"/>
                </a:lnSpc>
                <a:spcBef>
                  <a:spcPct val="0"/>
                </a:spcBef>
                <a:spcAft>
                  <a:spcPct val="35000"/>
                </a:spcAft>
                <a:buNone/>
              </a:pPr>
              <a:r>
                <a:rPr lang="en-US" sz="2200" kern="1200" dirty="0"/>
                <a:t>SANDBOX</a:t>
              </a:r>
            </a:p>
          </p:txBody>
        </p:sp>
      </p:grpSp>
    </p:spTree>
    <p:extLst>
      <p:ext uri="{BB962C8B-B14F-4D97-AF65-F5344CB8AC3E}">
        <p14:creationId xmlns:p14="http://schemas.microsoft.com/office/powerpoint/2010/main" val="188273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89" y="252100"/>
            <a:ext cx="10837164" cy="676069"/>
          </a:xfrm>
        </p:spPr>
        <p:txBody>
          <a:bodyPr/>
          <a:lstStyle/>
          <a:p>
            <a:r>
              <a:rPr lang="ru-RU" dirty="0">
                <a:solidFill>
                  <a:schemeClr val="tx1">
                    <a:lumMod val="50000"/>
                  </a:schemeClr>
                </a:solidFill>
              </a:rPr>
              <a:t>Сканирование файлов на наличие угроз</a:t>
            </a:r>
            <a:endParaRPr lang="en-US" dirty="0">
              <a:solidFill>
                <a:schemeClr val="tx1">
                  <a:lumMod val="50000"/>
                </a:schemeClr>
              </a:solidFill>
            </a:endParaRPr>
          </a:p>
        </p:txBody>
      </p:sp>
      <p:sp>
        <p:nvSpPr>
          <p:cNvPr id="19" name="Content Placeholder 1"/>
          <p:cNvSpPr txBox="1">
            <a:spLocks/>
          </p:cNvSpPr>
          <p:nvPr/>
        </p:nvSpPr>
        <p:spPr>
          <a:xfrm>
            <a:off x="441660" y="1747151"/>
            <a:ext cx="6725547" cy="3448287"/>
          </a:xfrm>
          <a:prstGeom prst="rect">
            <a:avLst/>
          </a:prstGeom>
        </p:spPr>
        <p:txBody>
          <a:bodyPr vert="horz" lIns="91440" tIns="45720" rIns="91440" bIns="45720" rtlCol="0">
            <a:noAutofit/>
          </a:bodyPr>
          <a:lstStyle>
            <a:lvl1pPr marL="176213" indent="-176213" algn="l" defTabSz="685800" rtl="0" eaLnBrk="1" latinLnBrk="0" hangingPunct="1">
              <a:lnSpc>
                <a:spcPct val="100000"/>
              </a:lnSpc>
              <a:spcBef>
                <a:spcPts val="675"/>
              </a:spcBef>
              <a:buClr>
                <a:srgbClr val="FF0000"/>
              </a:buClr>
              <a:buFont typeface="Wingdings" panose="05000000000000000000" pitchFamily="2" charset="2"/>
              <a:buChar char="§"/>
              <a:defRPr sz="1600" kern="1200">
                <a:solidFill>
                  <a:schemeClr val="tx1"/>
                </a:solidFill>
                <a:latin typeface="+mn-lt"/>
                <a:ea typeface="+mn-ea"/>
                <a:cs typeface="+mn-cs"/>
              </a:defRPr>
            </a:lvl1pPr>
            <a:lvl2pPr marL="461963" indent="-192088" algn="l" defTabSz="685800" rtl="0" eaLnBrk="1" latinLnBrk="0" hangingPunct="1">
              <a:lnSpc>
                <a:spcPct val="100000"/>
              </a:lnSpc>
              <a:spcBef>
                <a:spcPts val="300"/>
              </a:spcBef>
              <a:buClr>
                <a:srgbClr val="FF0000"/>
              </a:buClr>
              <a:buFont typeface="Arial" panose="020B0604020202020204" pitchFamily="34" charset="0"/>
              <a:buChar char="»"/>
              <a:defRPr sz="1400" kern="1200">
                <a:solidFill>
                  <a:schemeClr val="tx1"/>
                </a:solidFill>
                <a:latin typeface="+mn-lt"/>
                <a:ea typeface="+mn-ea"/>
                <a:cs typeface="+mn-cs"/>
              </a:defRPr>
            </a:lvl2pPr>
            <a:lvl3pPr marL="738188" indent="-180975" algn="l" defTabSz="685800" rtl="0" eaLnBrk="1" latinLnBrk="0" hangingPunct="1">
              <a:lnSpc>
                <a:spcPct val="100000"/>
              </a:lnSpc>
              <a:spcBef>
                <a:spcPts val="300"/>
              </a:spcBef>
              <a:buClr>
                <a:srgbClr val="FF0000"/>
              </a:buClr>
              <a:buFont typeface="Wingdings" panose="05000000000000000000" pitchFamily="2" charset="2"/>
              <a:buChar char="§"/>
              <a:defRPr sz="1200" kern="1200">
                <a:solidFill>
                  <a:schemeClr val="tx1"/>
                </a:solidFill>
                <a:latin typeface="+mn-lt"/>
                <a:ea typeface="+mn-ea"/>
                <a:cs typeface="+mn-cs"/>
              </a:defRPr>
            </a:lvl3pPr>
            <a:lvl4pPr marL="1025525" indent="-192088" algn="l" defTabSz="685800" rtl="0" eaLnBrk="1" latinLnBrk="0" hangingPunct="1">
              <a:lnSpc>
                <a:spcPct val="100000"/>
              </a:lnSpc>
              <a:spcBef>
                <a:spcPts val="300"/>
              </a:spcBef>
              <a:buClr>
                <a:srgbClr val="FF0000"/>
              </a:buClr>
              <a:buFont typeface="Arial" panose="020B0604020202020204" pitchFamily="34" charset="0"/>
              <a:buChar char="»"/>
              <a:defRPr sz="1100" kern="1200">
                <a:solidFill>
                  <a:schemeClr val="tx1"/>
                </a:solidFill>
                <a:latin typeface="+mn-lt"/>
                <a:ea typeface="+mn-ea"/>
                <a:cs typeface="+mn-cs"/>
              </a:defRPr>
            </a:lvl4pPr>
            <a:lvl5pPr marL="1255713" indent="-182563" algn="l" defTabSz="685800" rtl="0" eaLnBrk="1" latinLnBrk="0" hangingPunct="1">
              <a:lnSpc>
                <a:spcPct val="100000"/>
              </a:lnSpc>
              <a:spcBef>
                <a:spcPts val="300"/>
              </a:spcBef>
              <a:buClr>
                <a:srgbClr val="FF0000"/>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a:lstStyle>
          <a:p>
            <a:pPr>
              <a:defRPr/>
            </a:pPr>
            <a:r>
              <a:rPr lang="ru-RU" sz="2000" b="1" i="1" dirty="0">
                <a:solidFill>
                  <a:schemeClr val="tx1">
                    <a:lumMod val="50000"/>
                  </a:schemeClr>
                </a:solidFill>
                <a:latin typeface="Arial" charset="0"/>
                <a:ea typeface="Arial" charset="0"/>
                <a:cs typeface="Arial" charset="0"/>
              </a:rPr>
              <a:t>Первое на рынке решение ADC с сервисом Sandbox</a:t>
            </a:r>
            <a:endParaRPr lang="en-US" sz="2000" dirty="0">
              <a:solidFill>
                <a:srgbClr val="000000"/>
              </a:solidFill>
              <a:latin typeface="Arial"/>
              <a:ea typeface=""/>
              <a:cs typeface=""/>
            </a:endParaRPr>
          </a:p>
          <a:p>
            <a:pPr>
              <a:spcAft>
                <a:spcPts val="300"/>
              </a:spcAft>
              <a:defRPr/>
            </a:pPr>
            <a:r>
              <a:rPr lang="ru-RU" sz="2000" dirty="0">
                <a:solidFill>
                  <a:srgbClr val="000000"/>
                </a:solidFill>
                <a:ea typeface=""/>
                <a:cs typeface=""/>
              </a:rPr>
              <a:t>Прямая интеграция для расширенного обнаружения угроз</a:t>
            </a:r>
          </a:p>
          <a:p>
            <a:pPr>
              <a:spcAft>
                <a:spcPts val="300"/>
              </a:spcAft>
              <a:defRPr/>
            </a:pPr>
            <a:r>
              <a:rPr lang="ru-RU" sz="2000" dirty="0">
                <a:solidFill>
                  <a:srgbClr val="000000"/>
                </a:solidFill>
                <a:ea typeface=""/>
                <a:cs typeface=""/>
              </a:rPr>
              <a:t>Загруженные файлы веб-приложения, очищенные антивирусным сканером FortiADC, отправляются в FortiSandbox для анализа.</a:t>
            </a:r>
          </a:p>
          <a:p>
            <a:pPr>
              <a:spcAft>
                <a:spcPts val="300"/>
              </a:spcAft>
              <a:defRPr/>
            </a:pPr>
            <a:r>
              <a:rPr lang="ru-RU" sz="2000" dirty="0">
                <a:solidFill>
                  <a:srgbClr val="000000"/>
                </a:solidFill>
                <a:ea typeface=""/>
                <a:cs typeface=""/>
              </a:rPr>
              <a:t>FortiADC уведомляется, если обнаружена угроза</a:t>
            </a:r>
          </a:p>
          <a:p>
            <a:pPr>
              <a:spcAft>
                <a:spcPts val="300"/>
              </a:spcAft>
              <a:defRPr/>
            </a:pPr>
            <a:r>
              <a:rPr lang="ru-RU" sz="2000" dirty="0">
                <a:solidFill>
                  <a:srgbClr val="000000"/>
                </a:solidFill>
                <a:ea typeface=""/>
                <a:cs typeface=""/>
              </a:rPr>
              <a:t>Если определено, что угроза, FortiADC блокирует соединение</a:t>
            </a:r>
            <a:endParaRPr lang="en-US" sz="2000" dirty="0">
              <a:solidFill>
                <a:srgbClr val="000000"/>
              </a:solidFill>
              <a:latin typeface="Arial"/>
              <a:ea typeface=""/>
              <a:cs typeface=""/>
            </a:endParaRPr>
          </a:p>
        </p:txBody>
      </p:sp>
      <p:sp>
        <p:nvSpPr>
          <p:cNvPr id="20" name="TextBox 19"/>
          <p:cNvSpPr txBox="1"/>
          <p:nvPr/>
        </p:nvSpPr>
        <p:spPr>
          <a:xfrm>
            <a:off x="10300962" y="1418035"/>
            <a:ext cx="1163876" cy="307777"/>
          </a:xfrm>
          <a:prstGeom prst="rect">
            <a:avLst/>
          </a:prstGeom>
          <a:noFill/>
        </p:spPr>
        <p:txBody>
          <a:bodyPr wrap="square" rtlCol="0">
            <a:spAutoFit/>
          </a:bodyPr>
          <a:lstStyle/>
          <a:p>
            <a:pPr defTabSz="685800">
              <a:defRPr/>
            </a:pPr>
            <a:r>
              <a:rPr lang="en-US" sz="1400" b="1" kern="0" dirty="0">
                <a:solidFill>
                  <a:srgbClr val="0A0A0A"/>
                </a:solidFill>
              </a:rPr>
              <a:t>FortiADC</a:t>
            </a: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6105" y="3833706"/>
            <a:ext cx="1242556" cy="90085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2656" y="1578048"/>
            <a:ext cx="731552" cy="731552"/>
          </a:xfrm>
          <a:prstGeom prst="rect">
            <a:avLst/>
          </a:prstGeom>
        </p:spPr>
      </p:pic>
      <p:cxnSp>
        <p:nvCxnSpPr>
          <p:cNvPr id="25" name="Straight Arrow Connector 24"/>
          <p:cNvCxnSpPr/>
          <p:nvPr/>
        </p:nvCxnSpPr>
        <p:spPr>
          <a:xfrm>
            <a:off x="8747176" y="2028473"/>
            <a:ext cx="695962" cy="0"/>
          </a:xfrm>
          <a:prstGeom prst="straightConnector1">
            <a:avLst/>
          </a:prstGeom>
          <a:noFill/>
          <a:ln w="57150" cap="flat" cmpd="sng" algn="ctr">
            <a:solidFill>
              <a:schemeClr val="accent6"/>
            </a:solidFill>
            <a:prstDash val="solid"/>
            <a:tailEnd type="triangle"/>
          </a:ln>
          <a:effectLst/>
        </p:spPr>
      </p:cxnSp>
      <p:cxnSp>
        <p:nvCxnSpPr>
          <p:cNvPr id="26" name="Straight Arrow Connector 25"/>
          <p:cNvCxnSpPr/>
          <p:nvPr/>
        </p:nvCxnSpPr>
        <p:spPr>
          <a:xfrm flipV="1">
            <a:off x="10453880" y="2572422"/>
            <a:ext cx="0" cy="1196244"/>
          </a:xfrm>
          <a:prstGeom prst="straightConnector1">
            <a:avLst/>
          </a:prstGeom>
          <a:noFill/>
          <a:ln w="57150" cap="flat" cmpd="sng" algn="ctr">
            <a:solidFill>
              <a:schemeClr val="accent6"/>
            </a:solidFill>
            <a:prstDash val="solid"/>
            <a:tailEnd type="triangle"/>
          </a:ln>
          <a:effectLst/>
        </p:spPr>
      </p:cxnSp>
      <p:cxnSp>
        <p:nvCxnSpPr>
          <p:cNvPr id="27" name="Straight Arrow Connector 26"/>
          <p:cNvCxnSpPr/>
          <p:nvPr/>
        </p:nvCxnSpPr>
        <p:spPr>
          <a:xfrm>
            <a:off x="9799677" y="2572422"/>
            <a:ext cx="5360" cy="1186964"/>
          </a:xfrm>
          <a:prstGeom prst="straightConnector1">
            <a:avLst/>
          </a:prstGeom>
          <a:noFill/>
          <a:ln w="57150" cap="flat" cmpd="sng" algn="ctr">
            <a:solidFill>
              <a:schemeClr val="accent6"/>
            </a:solidFill>
            <a:prstDash val="solid"/>
            <a:tailEnd type="triangle"/>
          </a:ln>
          <a:effectLst/>
        </p:spPr>
      </p:cxnSp>
      <p:sp>
        <p:nvSpPr>
          <p:cNvPr id="28" name="TextBox 27"/>
          <p:cNvSpPr txBox="1"/>
          <p:nvPr/>
        </p:nvSpPr>
        <p:spPr>
          <a:xfrm>
            <a:off x="7622226" y="2312401"/>
            <a:ext cx="1332416" cy="230832"/>
          </a:xfrm>
          <a:prstGeom prst="rect">
            <a:avLst/>
          </a:prstGeom>
          <a:noFill/>
        </p:spPr>
        <p:txBody>
          <a:bodyPr wrap="none" rtlCol="0">
            <a:spAutoFit/>
          </a:bodyPr>
          <a:lstStyle/>
          <a:p>
            <a:pPr algn="ctr" defTabSz="685800">
              <a:defRPr/>
            </a:pPr>
            <a:r>
              <a:rPr lang="en-US" sz="900" kern="0" dirty="0">
                <a:solidFill>
                  <a:srgbClr val="000000"/>
                </a:solidFill>
              </a:rPr>
              <a:t>Web server file upload</a:t>
            </a:r>
          </a:p>
        </p:txBody>
      </p:sp>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52097" y="2875115"/>
            <a:ext cx="528544" cy="528545"/>
          </a:xfrm>
          <a:prstGeom prst="rect">
            <a:avLst/>
          </a:prstGeom>
        </p:spPr>
      </p:pic>
      <p:sp>
        <p:nvSpPr>
          <p:cNvPr id="30" name="TextBox 29"/>
          <p:cNvSpPr txBox="1"/>
          <p:nvPr/>
        </p:nvSpPr>
        <p:spPr>
          <a:xfrm>
            <a:off x="8206283" y="2931371"/>
            <a:ext cx="954106" cy="369333"/>
          </a:xfrm>
          <a:prstGeom prst="rect">
            <a:avLst/>
          </a:prstGeom>
          <a:noFill/>
        </p:spPr>
        <p:txBody>
          <a:bodyPr wrap="none" rtlCol="0">
            <a:spAutoFit/>
          </a:bodyPr>
          <a:lstStyle/>
          <a:p>
            <a:pPr algn="r" defTabSz="685800">
              <a:defRPr/>
            </a:pPr>
            <a:r>
              <a:rPr lang="en-US" sz="900" kern="0" dirty="0">
                <a:solidFill>
                  <a:srgbClr val="000000"/>
                </a:solidFill>
              </a:rPr>
              <a:t> (1) File sent to</a:t>
            </a:r>
            <a:br>
              <a:rPr lang="en-US" sz="900" kern="0" dirty="0">
                <a:solidFill>
                  <a:srgbClr val="000000"/>
                </a:solidFill>
              </a:rPr>
            </a:br>
            <a:r>
              <a:rPr lang="en-US" sz="900" kern="0" dirty="0">
                <a:solidFill>
                  <a:srgbClr val="000000"/>
                </a:solidFill>
              </a:rPr>
              <a:t>FortiSandbox</a:t>
            </a:r>
          </a:p>
        </p:txBody>
      </p:sp>
      <p:sp>
        <p:nvSpPr>
          <p:cNvPr id="31" name="TextBox 30"/>
          <p:cNvSpPr txBox="1"/>
          <p:nvPr/>
        </p:nvSpPr>
        <p:spPr>
          <a:xfrm>
            <a:off x="8454789" y="4500545"/>
            <a:ext cx="1306769" cy="369333"/>
          </a:xfrm>
          <a:prstGeom prst="rect">
            <a:avLst/>
          </a:prstGeom>
          <a:noFill/>
        </p:spPr>
        <p:txBody>
          <a:bodyPr wrap="none" rtlCol="0">
            <a:spAutoFit/>
          </a:bodyPr>
          <a:lstStyle/>
          <a:p>
            <a:pPr algn="r" defTabSz="685800">
              <a:defRPr/>
            </a:pPr>
            <a:r>
              <a:rPr lang="en-US" sz="900" kern="0" dirty="0">
                <a:solidFill>
                  <a:srgbClr val="000000"/>
                </a:solidFill>
              </a:rPr>
              <a:t>(2) File analyzed in</a:t>
            </a:r>
            <a:br>
              <a:rPr lang="en-US" sz="900" kern="0" dirty="0">
                <a:solidFill>
                  <a:srgbClr val="000000"/>
                </a:solidFill>
              </a:rPr>
            </a:br>
            <a:r>
              <a:rPr lang="en-US" sz="900" kern="0" dirty="0">
                <a:solidFill>
                  <a:srgbClr val="000000"/>
                </a:solidFill>
              </a:rPr>
              <a:t>Sandbox environment</a:t>
            </a:r>
          </a:p>
        </p:txBody>
      </p:sp>
      <p:sp>
        <p:nvSpPr>
          <p:cNvPr id="32" name="TextBox 31"/>
          <p:cNvSpPr txBox="1"/>
          <p:nvPr/>
        </p:nvSpPr>
        <p:spPr>
          <a:xfrm>
            <a:off x="10650487" y="2639700"/>
            <a:ext cx="1063112" cy="646331"/>
          </a:xfrm>
          <a:prstGeom prst="rect">
            <a:avLst/>
          </a:prstGeom>
          <a:noFill/>
        </p:spPr>
        <p:txBody>
          <a:bodyPr wrap="none" rtlCol="0">
            <a:spAutoFit/>
          </a:bodyPr>
          <a:lstStyle/>
          <a:p>
            <a:pPr defTabSz="685800">
              <a:defRPr/>
            </a:pPr>
            <a:r>
              <a:rPr lang="en-US" sz="900" kern="0" dirty="0">
                <a:solidFill>
                  <a:srgbClr val="000000"/>
                </a:solidFill>
              </a:rPr>
              <a:t>(3) If malicious,</a:t>
            </a:r>
            <a:br>
              <a:rPr lang="en-US" sz="900" kern="0" dirty="0">
                <a:solidFill>
                  <a:srgbClr val="000000"/>
                </a:solidFill>
              </a:rPr>
            </a:br>
            <a:r>
              <a:rPr lang="en-US" sz="900" kern="0" dirty="0">
                <a:solidFill>
                  <a:srgbClr val="000000"/>
                </a:solidFill>
              </a:rPr>
              <a:t>FortiADC notified</a:t>
            </a:r>
            <a:br>
              <a:rPr lang="en-US" sz="900" kern="0" dirty="0">
                <a:solidFill>
                  <a:srgbClr val="000000"/>
                </a:solidFill>
              </a:rPr>
            </a:br>
            <a:r>
              <a:rPr lang="en-US" sz="900" kern="0" dirty="0">
                <a:solidFill>
                  <a:srgbClr val="000000"/>
                </a:solidFill>
              </a:rPr>
              <a:t>to block in </a:t>
            </a:r>
            <a:br>
              <a:rPr lang="en-US" sz="900" kern="0" dirty="0">
                <a:solidFill>
                  <a:srgbClr val="000000"/>
                </a:solidFill>
              </a:rPr>
            </a:br>
            <a:r>
              <a:rPr lang="en-US" sz="900" kern="0" dirty="0">
                <a:solidFill>
                  <a:srgbClr val="000000"/>
                </a:solidFill>
              </a:rPr>
              <a:t>future</a:t>
            </a:r>
          </a:p>
        </p:txBody>
      </p:sp>
      <p:pic>
        <p:nvPicPr>
          <p:cNvPr id="33" name="Picture 3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66952" y="3366124"/>
            <a:ext cx="486613" cy="486613"/>
          </a:xfrm>
          <a:prstGeom prst="rect">
            <a:avLst/>
          </a:prstGeom>
        </p:spPr>
      </p:pic>
      <p:sp>
        <p:nvSpPr>
          <p:cNvPr id="34" name="TextBox 33"/>
          <p:cNvSpPr txBox="1"/>
          <p:nvPr/>
        </p:nvSpPr>
        <p:spPr>
          <a:xfrm>
            <a:off x="8026249" y="4026139"/>
            <a:ext cx="1337225" cy="307777"/>
          </a:xfrm>
          <a:prstGeom prst="rect">
            <a:avLst/>
          </a:prstGeom>
          <a:noFill/>
        </p:spPr>
        <p:txBody>
          <a:bodyPr wrap="none" rtlCol="0">
            <a:spAutoFit/>
          </a:bodyPr>
          <a:lstStyle/>
          <a:p>
            <a:pPr defTabSz="685800">
              <a:defRPr/>
            </a:pPr>
            <a:r>
              <a:rPr lang="en-US" sz="1400" b="1" kern="0" dirty="0">
                <a:solidFill>
                  <a:srgbClr val="0A0A0A"/>
                </a:solidFill>
              </a:rPr>
              <a:t>FortiSandbox</a:t>
            </a:r>
          </a:p>
        </p:txBody>
      </p:sp>
      <p:pic>
        <p:nvPicPr>
          <p:cNvPr id="35" name="Picture 8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63474" y="1328063"/>
            <a:ext cx="362967" cy="463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16849" y="1604442"/>
            <a:ext cx="1243584" cy="866478"/>
          </a:xfrm>
          <a:prstGeom prst="rect">
            <a:avLst/>
          </a:prstGeom>
        </p:spPr>
      </p:pic>
      <p:pic>
        <p:nvPicPr>
          <p:cNvPr id="37" name="Picture 36" descr="Fortinet-Security-Fabric-hor.em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496273" y="5269773"/>
            <a:ext cx="1412637" cy="65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B589BD4-F6A6-1947-BAF9-7844824681A9}"/>
              </a:ext>
            </a:extLst>
          </p:cNvPr>
          <p:cNvSpPr/>
          <p:nvPr/>
        </p:nvSpPr>
        <p:spPr>
          <a:xfrm>
            <a:off x="388889" y="764893"/>
            <a:ext cx="5036379" cy="369332"/>
          </a:xfrm>
          <a:prstGeom prst="rect">
            <a:avLst/>
          </a:prstGeom>
        </p:spPr>
        <p:txBody>
          <a:bodyPr wrap="none">
            <a:spAutoFit/>
          </a:bodyPr>
          <a:lstStyle/>
          <a:p>
            <a:pPr>
              <a:defRPr/>
            </a:pPr>
            <a:r>
              <a:rPr lang="en-US" i="1" dirty="0">
                <a:solidFill>
                  <a:schemeClr val="tx1">
                    <a:lumMod val="50000"/>
                  </a:schemeClr>
                </a:solidFill>
                <a:latin typeface="Arial" charset="0"/>
                <a:ea typeface="Arial" charset="0"/>
                <a:cs typeface="Arial" charset="0"/>
              </a:rPr>
              <a:t>FortiGuard Antivirus &amp; FortiSandbox Integration</a:t>
            </a:r>
          </a:p>
        </p:txBody>
      </p:sp>
    </p:spTree>
    <p:extLst>
      <p:ext uri="{BB962C8B-B14F-4D97-AF65-F5344CB8AC3E}">
        <p14:creationId xmlns:p14="http://schemas.microsoft.com/office/powerpoint/2010/main" val="17162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invGray">
          <a:xfrm>
            <a:off x="611030" y="1880700"/>
            <a:ext cx="3278747" cy="2892900"/>
          </a:xfrm>
          <a:prstGeom prst="rect">
            <a:avLst/>
          </a:prstGeom>
          <a:solidFill>
            <a:srgbClr val="E32425"/>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1" dirty="0">
              <a:solidFill>
                <a:schemeClr val="bg1"/>
              </a:solidFill>
            </a:endParaRPr>
          </a:p>
        </p:txBody>
      </p:sp>
      <p:pic>
        <p:nvPicPr>
          <p:cNvPr id="42" name="Picture 4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20257" y="3371188"/>
            <a:ext cx="513080" cy="513080"/>
          </a:xfrm>
          <a:prstGeom prst="rect">
            <a:avLst/>
          </a:prstGeom>
        </p:spPr>
      </p:pic>
      <p:sp>
        <p:nvSpPr>
          <p:cNvPr id="10" name="Rectangle 9"/>
          <p:cNvSpPr/>
          <p:nvPr/>
        </p:nvSpPr>
        <p:spPr bwMode="invGray">
          <a:xfrm>
            <a:off x="4456628" y="1880700"/>
            <a:ext cx="3278747" cy="2892900"/>
          </a:xfrm>
          <a:prstGeom prst="rect">
            <a:avLst/>
          </a:prstGeom>
          <a:solidFill>
            <a:srgbClr val="0070C0"/>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Picture 3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733014" y="3302343"/>
            <a:ext cx="514639" cy="514639"/>
          </a:xfrm>
          <a:prstGeom prst="rect">
            <a:avLst/>
          </a:prstGeom>
        </p:spPr>
      </p:pic>
      <p:sp>
        <p:nvSpPr>
          <p:cNvPr id="11" name="Rectangle 10"/>
          <p:cNvSpPr/>
          <p:nvPr/>
        </p:nvSpPr>
        <p:spPr bwMode="invGray">
          <a:xfrm>
            <a:off x="8302226" y="1880700"/>
            <a:ext cx="3278747" cy="2892900"/>
          </a:xfrm>
          <a:prstGeom prst="rect">
            <a:avLst/>
          </a:prstGeom>
          <a:solidFill>
            <a:srgbClr val="00B050"/>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Picture 36"/>
          <p:cNvPicPr>
            <a:picLocks noChangeAspect="1"/>
          </p:cNvPicPr>
          <p:nvPr/>
        </p:nvPicPr>
        <p:blipFill rotWithShape="1">
          <a:blip r:embed="rId7" cstate="print">
            <a:extLst>
              <a:ext uri="{28A0092B-C50C-407E-A947-70E740481C1C}">
                <a14:useLocalDpi xmlns:a14="http://schemas.microsoft.com/office/drawing/2010/main"/>
              </a:ext>
            </a:extLst>
          </a:blip>
          <a:srcRect l="27562" r="28782"/>
          <a:stretch/>
        </p:blipFill>
        <p:spPr>
          <a:xfrm>
            <a:off x="8615617" y="3256474"/>
            <a:ext cx="506729" cy="606375"/>
          </a:xfrm>
          <a:prstGeom prst="rect">
            <a:avLst/>
          </a:prstGeom>
        </p:spPr>
      </p:pic>
      <p:sp>
        <p:nvSpPr>
          <p:cNvPr id="5" name="Title 4"/>
          <p:cNvSpPr>
            <a:spLocks noGrp="1"/>
          </p:cNvSpPr>
          <p:nvPr>
            <p:ph type="title"/>
          </p:nvPr>
        </p:nvSpPr>
        <p:spPr/>
        <p:txBody>
          <a:bodyPr/>
          <a:lstStyle/>
          <a:p>
            <a:r>
              <a:rPr lang="ru-RU" dirty="0"/>
              <a:t>Веб-приложения универсальны и расширяются</a:t>
            </a:r>
            <a:endParaRPr lang="en-US" dirty="0"/>
          </a:p>
        </p:txBody>
      </p:sp>
      <p:sp>
        <p:nvSpPr>
          <p:cNvPr id="34" name="Text Placeholder 1"/>
          <p:cNvSpPr txBox="1">
            <a:spLocks/>
          </p:cNvSpPr>
          <p:nvPr/>
        </p:nvSpPr>
        <p:spPr>
          <a:xfrm>
            <a:off x="611030" y="5178307"/>
            <a:ext cx="11275011" cy="1037697"/>
          </a:xfrm>
          <a:prstGeom prst="rect">
            <a:avLst/>
          </a:prstGeom>
        </p:spPr>
        <p:txBody>
          <a:bodyPr vert="horz" lIns="121888" tIns="60944" rIns="121888" bIns="60944" rtlCol="0" anchor="b">
            <a:normAutofit/>
          </a:bodyPr>
          <a:lstStyle>
            <a:lvl1pPr marL="129779" marR="0" indent="-129779" algn="l" defTabSz="685800" rtl="0" eaLnBrk="1" fontAlgn="base" latinLnBrk="0" hangingPunct="1">
              <a:lnSpc>
                <a:spcPct val="100000"/>
              </a:lnSpc>
              <a:spcBef>
                <a:spcPct val="20000"/>
              </a:spcBef>
              <a:spcAft>
                <a:spcPct val="0"/>
              </a:spcAft>
              <a:buClr>
                <a:schemeClr val="accent1"/>
              </a:buClr>
              <a:buSzPct val="100000"/>
              <a:buFont typeface="Arial"/>
              <a:buChar char="•"/>
              <a:tabLst/>
              <a:defRPr sz="2200" b="0" i="0">
                <a:solidFill>
                  <a:srgbClr val="1B232A"/>
                </a:solidFill>
                <a:latin typeface="+mn-lt"/>
                <a:ea typeface="+mn-ea"/>
                <a:cs typeface="Arial"/>
              </a:defRPr>
            </a:lvl1pPr>
            <a:lvl2pPr marL="347663" marR="0" indent="-132160" algn="l" defTabSz="685800" rtl="0" eaLnBrk="1" fontAlgn="base" latinLnBrk="0" hangingPunct="1">
              <a:lnSpc>
                <a:spcPct val="110000"/>
              </a:lnSpc>
              <a:spcBef>
                <a:spcPct val="20000"/>
              </a:spcBef>
              <a:spcAft>
                <a:spcPct val="0"/>
              </a:spcAft>
              <a:buClr>
                <a:schemeClr val="accent1"/>
              </a:buClr>
              <a:buSzPct val="75000"/>
              <a:buFont typeface="Courier New" panose="02070309020205020404" pitchFamily="49" charset="0"/>
              <a:buChar char="o"/>
              <a:tabLst/>
              <a:defRPr sz="1800" b="0" i="0">
                <a:solidFill>
                  <a:srgbClr val="1B232A"/>
                </a:solidFill>
                <a:latin typeface="+mn-lt"/>
                <a:ea typeface="+mn-ea"/>
                <a:cs typeface="Arial"/>
              </a:defRPr>
            </a:lvl2pPr>
            <a:lvl3pPr marL="560785" marR="0" indent="-127397" algn="l" defTabSz="685800" rtl="0" eaLnBrk="1" fontAlgn="base" latinLnBrk="0" hangingPunct="1">
              <a:lnSpc>
                <a:spcPct val="110000"/>
              </a:lnSpc>
              <a:spcBef>
                <a:spcPct val="20000"/>
              </a:spcBef>
              <a:spcAft>
                <a:spcPct val="0"/>
              </a:spcAft>
              <a:buClr>
                <a:schemeClr val="accent1"/>
              </a:buClr>
              <a:buSzTx/>
              <a:buFont typeface="Arial"/>
              <a:buChar char="•"/>
              <a:tabLst/>
              <a:defRPr sz="1600" b="0" i="0">
                <a:solidFill>
                  <a:srgbClr val="1B232A"/>
                </a:solidFill>
                <a:latin typeface="+mn-lt"/>
                <a:ea typeface="+mn-ea"/>
                <a:cs typeface="Arial"/>
              </a:defRPr>
            </a:lvl3pPr>
            <a:lvl4pPr marL="814388" marR="0" indent="0" algn="l" defTabSz="685800" rtl="0" eaLnBrk="1" fontAlgn="base" latinLnBrk="0" hangingPunct="1">
              <a:lnSpc>
                <a:spcPct val="110000"/>
              </a:lnSpc>
              <a:spcBef>
                <a:spcPct val="20000"/>
              </a:spcBef>
              <a:spcAft>
                <a:spcPct val="0"/>
              </a:spcAft>
              <a:buClr>
                <a:schemeClr val="accent1"/>
              </a:buClr>
              <a:buSzTx/>
              <a:buFont typeface="Lucida Grande"/>
              <a:buNone/>
              <a:tabLst/>
              <a:defRPr sz="1400" b="0" i="0">
                <a:solidFill>
                  <a:srgbClr val="1B232A"/>
                </a:solidFill>
                <a:latin typeface="Courier New" panose="02070309020205020404" pitchFamily="49" charset="0"/>
                <a:ea typeface="+mn-ea"/>
                <a:cs typeface="Courier New" panose="02070309020205020404" pitchFamily="49" charset="0"/>
              </a:defRPr>
            </a:lvl4pPr>
            <a:lvl5pPr marL="814388" marR="0" indent="0" algn="l" defTabSz="685800" rtl="0" eaLnBrk="1" fontAlgn="base" latinLnBrk="0" hangingPunct="1">
              <a:lnSpc>
                <a:spcPct val="110000"/>
              </a:lnSpc>
              <a:spcBef>
                <a:spcPct val="20000"/>
              </a:spcBef>
              <a:spcAft>
                <a:spcPct val="0"/>
              </a:spcAft>
              <a:buClr>
                <a:schemeClr val="accent1"/>
              </a:buClr>
              <a:buSzTx/>
              <a:buFont typeface="Arial"/>
              <a:buNone/>
              <a:tabLst/>
              <a:defRPr sz="1200" b="0" i="1">
                <a:solidFill>
                  <a:schemeClr val="bg1">
                    <a:lumMod val="50000"/>
                  </a:schemeClr>
                </a:solidFill>
                <a:latin typeface="+mn-lt"/>
                <a:ea typeface="+mn-ea"/>
                <a:cs typeface="Arial"/>
              </a:defRPr>
            </a:lvl5pPr>
            <a:lvl6pPr marL="14728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6pPr>
            <a:lvl7pPr marL="18157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7pPr>
            <a:lvl8pPr marL="21586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8pPr>
            <a:lvl9pPr marL="25015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9pPr>
          </a:lstStyle>
          <a:p>
            <a:pPr marL="0" indent="0">
              <a:buNone/>
            </a:pPr>
            <a:r>
              <a:rPr lang="en-US" sz="1066" b="1" kern="0" dirty="0"/>
              <a:t>Notes/Sources:</a:t>
            </a:r>
            <a:endParaRPr lang="en-US" sz="1066" kern="0" dirty="0"/>
          </a:p>
          <a:p>
            <a:pPr marL="304724" indent="-304724">
              <a:buClr>
                <a:schemeClr val="tx1"/>
              </a:buClr>
              <a:buFont typeface="+mj-lt"/>
              <a:buAutoNum type="arabicPeriod"/>
            </a:pPr>
            <a:r>
              <a:rPr lang="en-US" sz="1066" kern="0" dirty="0">
                <a:solidFill>
                  <a:schemeClr val="tx1"/>
                </a:solidFill>
              </a:rPr>
              <a:t>Gemalto - Introducing 5G networks 2019. </a:t>
            </a:r>
          </a:p>
          <a:p>
            <a:pPr marL="304724" indent="-304724">
              <a:buClr>
                <a:schemeClr val="tx1"/>
              </a:buClr>
              <a:buFont typeface="+mj-lt"/>
              <a:buAutoNum type="arabicPeriod"/>
            </a:pPr>
            <a:r>
              <a:rPr lang="en-US" sz="1066" kern="0" dirty="0">
                <a:solidFill>
                  <a:schemeClr val="tx1"/>
                </a:solidFill>
              </a:rPr>
              <a:t>Symantec - cloud-generation 2019.</a:t>
            </a:r>
          </a:p>
          <a:p>
            <a:pPr marL="304724" indent="-304724">
              <a:buClr>
                <a:schemeClr val="tx1"/>
              </a:buClr>
              <a:buFont typeface="+mj-lt"/>
              <a:buAutoNum type="arabicPeriod"/>
            </a:pPr>
            <a:r>
              <a:rPr lang="en-US" sz="1066" kern="0" dirty="0"/>
              <a:t>Gartner Predicts 2017: Network and Gateway Security</a:t>
            </a:r>
            <a:r>
              <a:rPr lang="en-US" sz="1066" kern="0" dirty="0">
                <a:solidFill>
                  <a:schemeClr val="tx1"/>
                </a:solidFill>
              </a:rPr>
              <a:t>.</a:t>
            </a:r>
          </a:p>
        </p:txBody>
      </p:sp>
      <p:sp>
        <p:nvSpPr>
          <p:cNvPr id="22" name="Rectangle 21"/>
          <p:cNvSpPr/>
          <p:nvPr/>
        </p:nvSpPr>
        <p:spPr>
          <a:xfrm>
            <a:off x="5500569" y="3162151"/>
            <a:ext cx="2134515" cy="932563"/>
          </a:xfrm>
          <a:prstGeom prst="rect">
            <a:avLst/>
          </a:prstGeom>
        </p:spPr>
        <p:txBody>
          <a:bodyPr wrap="square">
            <a:spAutoFit/>
          </a:bodyPr>
          <a:lstStyle/>
          <a:p>
            <a:r>
              <a:rPr lang="en-US" sz="2800" b="1" dirty="0">
                <a:solidFill>
                  <a:schemeClr val="bg1"/>
                </a:solidFill>
              </a:rPr>
              <a:t>928</a:t>
            </a:r>
          </a:p>
          <a:p>
            <a:r>
              <a:rPr lang="en-US" sz="1330" dirty="0">
                <a:solidFill>
                  <a:schemeClr val="bg1"/>
                </a:solidFill>
              </a:rPr>
              <a:t>cloud apps on average per enterprise</a:t>
            </a:r>
            <a:r>
              <a:rPr lang="en-US" sz="1330" baseline="30000" dirty="0">
                <a:solidFill>
                  <a:schemeClr val="bg1"/>
                </a:solidFill>
              </a:rPr>
              <a:t>2</a:t>
            </a:r>
          </a:p>
        </p:txBody>
      </p:sp>
      <p:sp>
        <p:nvSpPr>
          <p:cNvPr id="35" name="Rectangle 34"/>
          <p:cNvSpPr/>
          <p:nvPr/>
        </p:nvSpPr>
        <p:spPr>
          <a:xfrm>
            <a:off x="9348857" y="3105869"/>
            <a:ext cx="2134515" cy="1138581"/>
          </a:xfrm>
          <a:prstGeom prst="rect">
            <a:avLst/>
          </a:prstGeom>
        </p:spPr>
        <p:txBody>
          <a:bodyPr wrap="square">
            <a:spAutoFit/>
          </a:bodyPr>
          <a:lstStyle/>
          <a:p>
            <a:r>
              <a:rPr lang="en-US" sz="2800" b="1" dirty="0">
                <a:solidFill>
                  <a:schemeClr val="bg1"/>
                </a:solidFill>
              </a:rPr>
              <a:t>80% </a:t>
            </a:r>
          </a:p>
          <a:p>
            <a:r>
              <a:rPr lang="en-US" sz="1333" dirty="0">
                <a:solidFill>
                  <a:schemeClr val="bg1"/>
                </a:solidFill>
              </a:rPr>
              <a:t>Of all enterprise Internet traffic will be encrypted by 2019</a:t>
            </a:r>
            <a:r>
              <a:rPr lang="en-US" sz="1333" baseline="30000" dirty="0">
                <a:solidFill>
                  <a:schemeClr val="bg1"/>
                </a:solidFill>
              </a:rPr>
              <a:t>3</a:t>
            </a:r>
          </a:p>
        </p:txBody>
      </p:sp>
      <p:sp>
        <p:nvSpPr>
          <p:cNvPr id="41" name="Rectangle 40"/>
          <p:cNvSpPr/>
          <p:nvPr/>
        </p:nvSpPr>
        <p:spPr>
          <a:xfrm>
            <a:off x="1329117" y="3122709"/>
            <a:ext cx="2561831" cy="1138581"/>
          </a:xfrm>
          <a:prstGeom prst="rect">
            <a:avLst/>
          </a:prstGeom>
        </p:spPr>
        <p:txBody>
          <a:bodyPr wrap="square">
            <a:spAutoFit/>
          </a:bodyPr>
          <a:lstStyle/>
          <a:p>
            <a:r>
              <a:rPr lang="en-US" sz="2800" b="1" dirty="0">
                <a:solidFill>
                  <a:schemeClr val="bg1"/>
                </a:solidFill>
              </a:rPr>
              <a:t>Killer App</a:t>
            </a:r>
          </a:p>
          <a:p>
            <a:r>
              <a:rPr lang="en-US" sz="1333" dirty="0">
                <a:solidFill>
                  <a:schemeClr val="bg1"/>
                </a:solidFill>
              </a:rPr>
              <a:t>5G will reach 40% population coverage with 1.5 billion subscribers by 2024</a:t>
            </a:r>
            <a:r>
              <a:rPr lang="en-US" sz="1333" baseline="30000" dirty="0">
                <a:solidFill>
                  <a:schemeClr val="bg1"/>
                </a:solidFill>
              </a:rPr>
              <a:t>1</a:t>
            </a:r>
          </a:p>
        </p:txBody>
      </p:sp>
      <p:sp>
        <p:nvSpPr>
          <p:cNvPr id="16" name="Rectangle 15">
            <a:extLst>
              <a:ext uri="{FF2B5EF4-FFF2-40B4-BE49-F238E27FC236}">
                <a16:creationId xmlns:a16="http://schemas.microsoft.com/office/drawing/2014/main" id="{435D7C9D-CCFE-C34F-87F0-C5CF014084CA}"/>
              </a:ext>
            </a:extLst>
          </p:cNvPr>
          <p:cNvSpPr/>
          <p:nvPr/>
        </p:nvSpPr>
        <p:spPr>
          <a:xfrm>
            <a:off x="755374" y="2153494"/>
            <a:ext cx="2990057" cy="461665"/>
          </a:xfrm>
          <a:prstGeom prst="rect">
            <a:avLst/>
          </a:prstGeom>
        </p:spPr>
        <p:txBody>
          <a:bodyPr wrap="square">
            <a:spAutoFit/>
          </a:bodyPr>
          <a:lstStyle/>
          <a:p>
            <a:r>
              <a:rPr lang="en-US" sz="3600" b="1" baseline="30000" dirty="0">
                <a:solidFill>
                  <a:schemeClr val="bg1"/>
                </a:solidFill>
              </a:rPr>
              <a:t>5G Transformation</a:t>
            </a:r>
            <a:endParaRPr lang="en-US" sz="3600" baseline="30000" dirty="0">
              <a:solidFill>
                <a:schemeClr val="bg1"/>
              </a:solidFill>
            </a:endParaRPr>
          </a:p>
        </p:txBody>
      </p:sp>
      <p:sp>
        <p:nvSpPr>
          <p:cNvPr id="18" name="Rectangle 17">
            <a:extLst>
              <a:ext uri="{FF2B5EF4-FFF2-40B4-BE49-F238E27FC236}">
                <a16:creationId xmlns:a16="http://schemas.microsoft.com/office/drawing/2014/main" id="{4C849054-AD49-A74D-ABA4-54D1BE609D86}"/>
              </a:ext>
            </a:extLst>
          </p:cNvPr>
          <p:cNvSpPr/>
          <p:nvPr/>
        </p:nvSpPr>
        <p:spPr>
          <a:xfrm>
            <a:off x="8510030" y="2131830"/>
            <a:ext cx="2863138" cy="461665"/>
          </a:xfrm>
          <a:prstGeom prst="rect">
            <a:avLst/>
          </a:prstGeom>
        </p:spPr>
        <p:txBody>
          <a:bodyPr wrap="square">
            <a:spAutoFit/>
          </a:bodyPr>
          <a:lstStyle/>
          <a:p>
            <a:r>
              <a:rPr lang="en-US" sz="3600" b="1" baseline="30000" dirty="0">
                <a:solidFill>
                  <a:schemeClr val="bg1"/>
                </a:solidFill>
              </a:rPr>
              <a:t>SSL Attack Rising</a:t>
            </a:r>
            <a:endParaRPr lang="en-US" sz="3600" baseline="30000" dirty="0">
              <a:solidFill>
                <a:schemeClr val="bg1"/>
              </a:solidFill>
            </a:endParaRPr>
          </a:p>
        </p:txBody>
      </p:sp>
      <p:sp>
        <p:nvSpPr>
          <p:cNvPr id="19" name="Rectangle 18">
            <a:extLst>
              <a:ext uri="{FF2B5EF4-FFF2-40B4-BE49-F238E27FC236}">
                <a16:creationId xmlns:a16="http://schemas.microsoft.com/office/drawing/2014/main" id="{E59A65AF-77FD-6A4A-A46D-F0D38E6DE319}"/>
              </a:ext>
            </a:extLst>
          </p:cNvPr>
          <p:cNvSpPr/>
          <p:nvPr/>
        </p:nvSpPr>
        <p:spPr>
          <a:xfrm>
            <a:off x="4541173" y="2153494"/>
            <a:ext cx="3114706" cy="461665"/>
          </a:xfrm>
          <a:prstGeom prst="rect">
            <a:avLst/>
          </a:prstGeom>
        </p:spPr>
        <p:txBody>
          <a:bodyPr wrap="square">
            <a:spAutoFit/>
          </a:bodyPr>
          <a:lstStyle/>
          <a:p>
            <a:r>
              <a:rPr lang="en-US" sz="3600" b="1" baseline="30000" dirty="0">
                <a:solidFill>
                  <a:schemeClr val="bg1"/>
                </a:solidFill>
              </a:rPr>
              <a:t>Moving to the Cloud</a:t>
            </a:r>
            <a:endParaRPr lang="en-US" sz="3600" baseline="30000" dirty="0">
              <a:solidFill>
                <a:schemeClr val="bg1"/>
              </a:solidFill>
            </a:endParaRPr>
          </a:p>
        </p:txBody>
      </p:sp>
      <p:sp>
        <p:nvSpPr>
          <p:cNvPr id="4" name="Rectangle 3">
            <a:extLst>
              <a:ext uri="{FF2B5EF4-FFF2-40B4-BE49-F238E27FC236}">
                <a16:creationId xmlns:a16="http://schemas.microsoft.com/office/drawing/2014/main" id="{ACADA613-67A2-0544-B31F-516EB1DF754B}"/>
              </a:ext>
            </a:extLst>
          </p:cNvPr>
          <p:cNvSpPr/>
          <p:nvPr/>
        </p:nvSpPr>
        <p:spPr>
          <a:xfrm>
            <a:off x="6366878" y="4289649"/>
            <a:ext cx="1324402" cy="553998"/>
          </a:xfrm>
          <a:prstGeom prst="rect">
            <a:avLst/>
          </a:prstGeom>
        </p:spPr>
        <p:txBody>
          <a:bodyPr wrap="none">
            <a:spAutoFit/>
          </a:bodyPr>
          <a:lstStyle/>
          <a:p>
            <a:r>
              <a:rPr lang="en-US" sz="3000" baseline="30000" dirty="0">
                <a:solidFill>
                  <a:schemeClr val="bg1"/>
                </a:solidFill>
              </a:rPr>
              <a:t>Symantec</a:t>
            </a:r>
            <a:endParaRPr lang="en-US" sz="3000" dirty="0"/>
          </a:p>
        </p:txBody>
      </p:sp>
      <p:sp>
        <p:nvSpPr>
          <p:cNvPr id="21" name="Rectangle 20">
            <a:extLst>
              <a:ext uri="{FF2B5EF4-FFF2-40B4-BE49-F238E27FC236}">
                <a16:creationId xmlns:a16="http://schemas.microsoft.com/office/drawing/2014/main" id="{47930158-C5A9-FF45-9DD1-C59C5727DB8E}"/>
              </a:ext>
            </a:extLst>
          </p:cNvPr>
          <p:cNvSpPr/>
          <p:nvPr/>
        </p:nvSpPr>
        <p:spPr>
          <a:xfrm>
            <a:off x="2686146" y="4295927"/>
            <a:ext cx="1152880" cy="553998"/>
          </a:xfrm>
          <a:prstGeom prst="rect">
            <a:avLst/>
          </a:prstGeom>
        </p:spPr>
        <p:txBody>
          <a:bodyPr wrap="none">
            <a:spAutoFit/>
          </a:bodyPr>
          <a:lstStyle/>
          <a:p>
            <a:r>
              <a:rPr lang="en-US" sz="3000" baseline="30000" dirty="0">
                <a:solidFill>
                  <a:schemeClr val="bg1"/>
                </a:solidFill>
              </a:rPr>
              <a:t>Gemalto</a:t>
            </a:r>
            <a:endParaRPr lang="en-US" sz="3000" dirty="0"/>
          </a:p>
        </p:txBody>
      </p:sp>
      <p:sp>
        <p:nvSpPr>
          <p:cNvPr id="24" name="Rectangle 23">
            <a:extLst>
              <a:ext uri="{FF2B5EF4-FFF2-40B4-BE49-F238E27FC236}">
                <a16:creationId xmlns:a16="http://schemas.microsoft.com/office/drawing/2014/main" id="{BE76A76D-A303-7046-879A-66CFE89B1B9D}"/>
              </a:ext>
            </a:extLst>
          </p:cNvPr>
          <p:cNvSpPr/>
          <p:nvPr/>
        </p:nvSpPr>
        <p:spPr>
          <a:xfrm>
            <a:off x="10458375" y="4301631"/>
            <a:ext cx="1051891" cy="553998"/>
          </a:xfrm>
          <a:prstGeom prst="rect">
            <a:avLst/>
          </a:prstGeom>
        </p:spPr>
        <p:txBody>
          <a:bodyPr wrap="none">
            <a:spAutoFit/>
          </a:bodyPr>
          <a:lstStyle/>
          <a:p>
            <a:r>
              <a:rPr lang="en-US" sz="3000" baseline="30000" dirty="0">
                <a:solidFill>
                  <a:schemeClr val="bg1"/>
                </a:solidFill>
              </a:rPr>
              <a:t>Gartner</a:t>
            </a:r>
            <a:endParaRPr lang="en-US" sz="3000" dirty="0"/>
          </a:p>
        </p:txBody>
      </p:sp>
    </p:spTree>
    <p:extLst>
      <p:ext uri="{BB962C8B-B14F-4D97-AF65-F5344CB8AC3E}">
        <p14:creationId xmlns:p14="http://schemas.microsoft.com/office/powerpoint/2010/main" val="15832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Desktop_Gray_Flat.png">
            <a:extLst>
              <a:ext uri="{FF2B5EF4-FFF2-40B4-BE49-F238E27FC236}">
                <a16:creationId xmlns:a16="http://schemas.microsoft.com/office/drawing/2014/main" id="{9AF23266-B27C-0E45-93FA-ED08FFFF47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82269" y="1410266"/>
            <a:ext cx="930649" cy="187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751E3D59-B2FA-DC45-A77A-A09C6B0F1238}"/>
              </a:ext>
            </a:extLst>
          </p:cNvPr>
          <p:cNvSpPr/>
          <p:nvPr/>
        </p:nvSpPr>
        <p:spPr>
          <a:xfrm>
            <a:off x="4453689" y="1842183"/>
            <a:ext cx="2744139" cy="1627094"/>
          </a:xfrm>
          <a:prstGeom prst="roundRect">
            <a:avLst/>
          </a:prstGeom>
          <a:gradFill flip="none" rotWithShape="1">
            <a:gsLst>
              <a:gs pos="0">
                <a:srgbClr val="233746">
                  <a:tint val="66000"/>
                  <a:satMod val="160000"/>
                </a:srgbClr>
              </a:gs>
              <a:gs pos="50000">
                <a:srgbClr val="233746">
                  <a:tint val="44500"/>
                  <a:satMod val="160000"/>
                </a:srgbClr>
              </a:gs>
              <a:gs pos="100000">
                <a:srgbClr val="23374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 name="Title 3"/>
          <p:cNvSpPr>
            <a:spLocks noGrp="1"/>
          </p:cNvSpPr>
          <p:nvPr>
            <p:ph type="title"/>
          </p:nvPr>
        </p:nvSpPr>
        <p:spPr>
          <a:xfrm>
            <a:off x="361995" y="0"/>
            <a:ext cx="10837164" cy="864243"/>
          </a:xfrm>
        </p:spPr>
        <p:txBody>
          <a:bodyPr/>
          <a:lstStyle/>
          <a:p>
            <a:r>
              <a:rPr lang="ru-RU" sz="3200" dirty="0"/>
              <a:t>Превосходный </a:t>
            </a:r>
            <a:r>
              <a:rPr lang="en-US" sz="3200" dirty="0"/>
              <a:t>WAF!</a:t>
            </a:r>
          </a:p>
        </p:txBody>
      </p:sp>
      <p:pic>
        <p:nvPicPr>
          <p:cNvPr id="5" name="Picture 4">
            <a:extLst>
              <a:ext uri="{FF2B5EF4-FFF2-40B4-BE49-F238E27FC236}">
                <a16:creationId xmlns:a16="http://schemas.microsoft.com/office/drawing/2014/main" id="{16AB18C3-8464-184D-87AC-96FD43E5E7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3394" y="2126571"/>
            <a:ext cx="1345649" cy="937593"/>
          </a:xfrm>
          <a:prstGeom prst="rect">
            <a:avLst/>
          </a:prstGeom>
        </p:spPr>
      </p:pic>
      <p:pic>
        <p:nvPicPr>
          <p:cNvPr id="7" name="Picture 192">
            <a:extLst>
              <a:ext uri="{FF2B5EF4-FFF2-40B4-BE49-F238E27FC236}">
                <a16:creationId xmlns:a16="http://schemas.microsoft.com/office/drawing/2014/main" id="{72AFB191-5354-0C42-8530-D2379ED7A1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1238" y="2695818"/>
            <a:ext cx="562887" cy="577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892F949-0C94-1448-8AEC-06DACF19A8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84605" y="2214377"/>
            <a:ext cx="1218309" cy="882706"/>
          </a:xfrm>
          <a:prstGeom prst="rect">
            <a:avLst/>
          </a:prstGeom>
        </p:spPr>
      </p:pic>
      <p:pic>
        <p:nvPicPr>
          <p:cNvPr id="11" name="Picture 2">
            <a:extLst>
              <a:ext uri="{FF2B5EF4-FFF2-40B4-BE49-F238E27FC236}">
                <a16:creationId xmlns:a16="http://schemas.microsoft.com/office/drawing/2014/main" id="{F6F22610-0BF3-6A4C-B425-892C7E924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2092" y="1146075"/>
            <a:ext cx="450732"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010192CC-433F-3441-AFB5-6980B1C981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24207" y="1977924"/>
            <a:ext cx="444384"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5DE1199F-C079-E14A-A8E4-273C09753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3349" y="3563471"/>
            <a:ext cx="385133"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 descr="Desktop_Gray_Flat.png">
            <a:extLst>
              <a:ext uri="{FF2B5EF4-FFF2-40B4-BE49-F238E27FC236}">
                <a16:creationId xmlns:a16="http://schemas.microsoft.com/office/drawing/2014/main" id="{8E62653F-A06E-B849-B365-9F029217E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5397" y="1704580"/>
            <a:ext cx="930649" cy="187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6C556ACC-96BC-2C4C-924E-2CD701C3B6AF}"/>
              </a:ext>
            </a:extLst>
          </p:cNvPr>
          <p:cNvGrpSpPr/>
          <p:nvPr/>
        </p:nvGrpSpPr>
        <p:grpSpPr>
          <a:xfrm>
            <a:off x="11108060" y="1584530"/>
            <a:ext cx="901944" cy="1673250"/>
            <a:chOff x="11108061" y="2162753"/>
            <a:chExt cx="901944" cy="1673250"/>
          </a:xfrm>
        </p:grpSpPr>
        <p:pic>
          <p:nvPicPr>
            <p:cNvPr id="21" name="Picture 6" descr="Cylinder_Database_Flat.png">
              <a:extLst>
                <a:ext uri="{FF2B5EF4-FFF2-40B4-BE49-F238E27FC236}">
                  <a16:creationId xmlns:a16="http://schemas.microsoft.com/office/drawing/2014/main" id="{7CBC0250-7E05-8446-9236-32B232EDB5F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08061" y="272050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6" descr="Cylinder_Database_Flat.png">
              <a:extLst>
                <a:ext uri="{FF2B5EF4-FFF2-40B4-BE49-F238E27FC236}">
                  <a16:creationId xmlns:a16="http://schemas.microsoft.com/office/drawing/2014/main" id="{247F9DCC-A67C-E04A-B598-272111A778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08061" y="216275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7" name="Straight Arrow Connector 26">
            <a:extLst>
              <a:ext uri="{FF2B5EF4-FFF2-40B4-BE49-F238E27FC236}">
                <a16:creationId xmlns:a16="http://schemas.microsoft.com/office/drawing/2014/main" id="{E8073F33-0BC9-8D43-A119-5AB4F06F5638}"/>
              </a:ext>
            </a:extLst>
          </p:cNvPr>
          <p:cNvCxnSpPr>
            <a:cxnSpLocks/>
          </p:cNvCxnSpPr>
          <p:nvPr/>
        </p:nvCxnSpPr>
        <p:spPr>
          <a:xfrm flipV="1">
            <a:off x="1039926" y="3015978"/>
            <a:ext cx="1109519" cy="686460"/>
          </a:xfrm>
          <a:prstGeom prst="straightConnector1">
            <a:avLst/>
          </a:prstGeom>
          <a:noFill/>
          <a:ln w="57150" cap="flat" cmpd="sng" algn="ctr">
            <a:solidFill>
              <a:schemeClr val="accent6"/>
            </a:solidFill>
            <a:prstDash val="solid"/>
            <a:tailEnd type="triangle"/>
          </a:ln>
          <a:effectLst/>
        </p:spPr>
      </p:cxnSp>
      <p:cxnSp>
        <p:nvCxnSpPr>
          <p:cNvPr id="29" name="Straight Arrow Connector 28">
            <a:extLst>
              <a:ext uri="{FF2B5EF4-FFF2-40B4-BE49-F238E27FC236}">
                <a16:creationId xmlns:a16="http://schemas.microsoft.com/office/drawing/2014/main" id="{79741084-C117-B84E-BDA6-ABEE4865822F}"/>
              </a:ext>
            </a:extLst>
          </p:cNvPr>
          <p:cNvCxnSpPr>
            <a:cxnSpLocks/>
          </p:cNvCxnSpPr>
          <p:nvPr/>
        </p:nvCxnSpPr>
        <p:spPr>
          <a:xfrm>
            <a:off x="3266584" y="2607887"/>
            <a:ext cx="1133317" cy="0"/>
          </a:xfrm>
          <a:prstGeom prst="straightConnector1">
            <a:avLst/>
          </a:prstGeom>
          <a:noFill/>
          <a:ln w="57150" cap="flat" cmpd="sng" algn="ctr">
            <a:solidFill>
              <a:srgbClr val="FF8200"/>
            </a:solidFill>
            <a:prstDash val="solid"/>
            <a:tailEnd type="triangle"/>
          </a:ln>
          <a:effectLst/>
        </p:spPr>
      </p:cxnSp>
      <p:cxnSp>
        <p:nvCxnSpPr>
          <p:cNvPr id="31" name="Straight Arrow Connector 30">
            <a:extLst>
              <a:ext uri="{FF2B5EF4-FFF2-40B4-BE49-F238E27FC236}">
                <a16:creationId xmlns:a16="http://schemas.microsoft.com/office/drawing/2014/main" id="{5CD8FBF3-598C-0240-9598-4611EC10C8F4}"/>
              </a:ext>
            </a:extLst>
          </p:cNvPr>
          <p:cNvCxnSpPr>
            <a:cxnSpLocks/>
          </p:cNvCxnSpPr>
          <p:nvPr/>
        </p:nvCxnSpPr>
        <p:spPr>
          <a:xfrm>
            <a:off x="7254845" y="2598079"/>
            <a:ext cx="1133317" cy="0"/>
          </a:xfrm>
          <a:prstGeom prst="straightConnector1">
            <a:avLst/>
          </a:prstGeom>
          <a:noFill/>
          <a:ln w="57150" cap="flat" cmpd="sng" algn="ctr">
            <a:solidFill>
              <a:srgbClr val="00B050"/>
            </a:solidFill>
            <a:prstDash val="solid"/>
            <a:tailEnd type="triangle"/>
          </a:ln>
          <a:effectLst/>
        </p:spPr>
      </p:cxnSp>
      <p:cxnSp>
        <p:nvCxnSpPr>
          <p:cNvPr id="32" name="Straight Arrow Connector 31">
            <a:extLst>
              <a:ext uri="{FF2B5EF4-FFF2-40B4-BE49-F238E27FC236}">
                <a16:creationId xmlns:a16="http://schemas.microsoft.com/office/drawing/2014/main" id="{9376BF43-8E0A-6C48-9D7C-7264C007C419}"/>
              </a:ext>
            </a:extLst>
          </p:cNvPr>
          <p:cNvCxnSpPr>
            <a:cxnSpLocks/>
          </p:cNvCxnSpPr>
          <p:nvPr/>
        </p:nvCxnSpPr>
        <p:spPr>
          <a:xfrm>
            <a:off x="9908398" y="2574824"/>
            <a:ext cx="1133317" cy="0"/>
          </a:xfrm>
          <a:prstGeom prst="straightConnector1">
            <a:avLst/>
          </a:prstGeom>
          <a:noFill/>
          <a:ln w="57150" cap="flat" cmpd="sng" algn="ctr">
            <a:solidFill>
              <a:srgbClr val="00B050"/>
            </a:solidFill>
            <a:prstDash val="solid"/>
            <a:tailEnd type="triangle"/>
          </a:ln>
          <a:effectLst/>
        </p:spPr>
      </p:cxnSp>
      <p:cxnSp>
        <p:nvCxnSpPr>
          <p:cNvPr id="34" name="Straight Arrow Connector 33">
            <a:extLst>
              <a:ext uri="{FF2B5EF4-FFF2-40B4-BE49-F238E27FC236}">
                <a16:creationId xmlns:a16="http://schemas.microsoft.com/office/drawing/2014/main" id="{086DB1AE-B777-E449-93D9-43D9BCCDE0C0}"/>
              </a:ext>
            </a:extLst>
          </p:cNvPr>
          <p:cNvCxnSpPr>
            <a:cxnSpLocks/>
          </p:cNvCxnSpPr>
          <p:nvPr/>
        </p:nvCxnSpPr>
        <p:spPr>
          <a:xfrm>
            <a:off x="1039926" y="1869116"/>
            <a:ext cx="1055523" cy="484751"/>
          </a:xfrm>
          <a:prstGeom prst="straightConnector1">
            <a:avLst/>
          </a:prstGeom>
          <a:noFill/>
          <a:ln w="57150" cap="flat" cmpd="sng" algn="ctr">
            <a:solidFill>
              <a:srgbClr val="00B050"/>
            </a:solidFill>
            <a:prstDash val="solid"/>
            <a:tailEnd type="triangle"/>
          </a:ln>
          <a:effectLst/>
        </p:spPr>
      </p:cxnSp>
      <p:cxnSp>
        <p:nvCxnSpPr>
          <p:cNvPr id="38" name="Straight Arrow Connector 37">
            <a:extLst>
              <a:ext uri="{FF2B5EF4-FFF2-40B4-BE49-F238E27FC236}">
                <a16:creationId xmlns:a16="http://schemas.microsoft.com/office/drawing/2014/main" id="{A58330BF-A0C2-1545-BA91-C4B4BAD09DDC}"/>
              </a:ext>
            </a:extLst>
          </p:cNvPr>
          <p:cNvCxnSpPr>
            <a:cxnSpLocks/>
          </p:cNvCxnSpPr>
          <p:nvPr/>
        </p:nvCxnSpPr>
        <p:spPr>
          <a:xfrm>
            <a:off x="5750862" y="3594854"/>
            <a:ext cx="0" cy="1330120"/>
          </a:xfrm>
          <a:prstGeom prst="straightConnector1">
            <a:avLst/>
          </a:prstGeom>
          <a:noFill/>
          <a:ln w="38100" cap="flat" cmpd="sng" algn="ctr">
            <a:solidFill>
              <a:schemeClr val="tx1"/>
            </a:solidFill>
            <a:prstDash val="solid"/>
            <a:headEnd type="none"/>
            <a:tailEnd type="none"/>
          </a:ln>
          <a:effectLst/>
        </p:spPr>
      </p:cxnSp>
      <p:cxnSp>
        <p:nvCxnSpPr>
          <p:cNvPr id="40" name="Straight Arrow Connector 39">
            <a:extLst>
              <a:ext uri="{FF2B5EF4-FFF2-40B4-BE49-F238E27FC236}">
                <a16:creationId xmlns:a16="http://schemas.microsoft.com/office/drawing/2014/main" id="{A10F6DFE-0195-964B-9C03-40FEB3B90C06}"/>
              </a:ext>
            </a:extLst>
          </p:cNvPr>
          <p:cNvCxnSpPr>
            <a:cxnSpLocks/>
          </p:cNvCxnSpPr>
          <p:nvPr/>
        </p:nvCxnSpPr>
        <p:spPr>
          <a:xfrm>
            <a:off x="1984605" y="4543978"/>
            <a:ext cx="7475872" cy="13447"/>
          </a:xfrm>
          <a:prstGeom prst="straightConnector1">
            <a:avLst/>
          </a:prstGeom>
          <a:noFill/>
          <a:ln w="38100" cap="flat" cmpd="sng" algn="ctr">
            <a:solidFill>
              <a:schemeClr val="tx1"/>
            </a:solidFill>
            <a:prstDash val="solid"/>
            <a:headEnd type="none"/>
            <a:tailEnd type="none"/>
          </a:ln>
          <a:effectLst/>
        </p:spPr>
      </p:cxnSp>
      <p:cxnSp>
        <p:nvCxnSpPr>
          <p:cNvPr id="45" name="Straight Arrow Connector 44">
            <a:extLst>
              <a:ext uri="{FF2B5EF4-FFF2-40B4-BE49-F238E27FC236}">
                <a16:creationId xmlns:a16="http://schemas.microsoft.com/office/drawing/2014/main" id="{BB2E4751-8E1D-3D47-8CEE-8FEB3D6BB492}"/>
              </a:ext>
            </a:extLst>
          </p:cNvPr>
          <p:cNvCxnSpPr>
            <a:cxnSpLocks/>
          </p:cNvCxnSpPr>
          <p:nvPr/>
        </p:nvCxnSpPr>
        <p:spPr>
          <a:xfrm>
            <a:off x="3845134" y="4557425"/>
            <a:ext cx="0" cy="354102"/>
          </a:xfrm>
          <a:prstGeom prst="straightConnector1">
            <a:avLst/>
          </a:prstGeom>
          <a:noFill/>
          <a:ln w="38100" cap="flat" cmpd="sng" algn="ctr">
            <a:solidFill>
              <a:schemeClr val="tx1"/>
            </a:solidFill>
            <a:prstDash val="solid"/>
            <a:headEnd type="none"/>
            <a:tailEnd type="none"/>
          </a:ln>
          <a:effectLst/>
        </p:spPr>
      </p:cxnSp>
      <p:cxnSp>
        <p:nvCxnSpPr>
          <p:cNvPr id="48" name="Straight Arrow Connector 47">
            <a:extLst>
              <a:ext uri="{FF2B5EF4-FFF2-40B4-BE49-F238E27FC236}">
                <a16:creationId xmlns:a16="http://schemas.microsoft.com/office/drawing/2014/main" id="{B9B07627-DF30-8E4C-9D8D-F54E689C59A3}"/>
              </a:ext>
            </a:extLst>
          </p:cNvPr>
          <p:cNvCxnSpPr>
            <a:cxnSpLocks/>
          </p:cNvCxnSpPr>
          <p:nvPr/>
        </p:nvCxnSpPr>
        <p:spPr>
          <a:xfrm>
            <a:off x="1992245" y="4536159"/>
            <a:ext cx="0" cy="354102"/>
          </a:xfrm>
          <a:prstGeom prst="straightConnector1">
            <a:avLst/>
          </a:prstGeom>
          <a:noFill/>
          <a:ln w="38100" cap="flat" cmpd="sng" algn="ctr">
            <a:solidFill>
              <a:schemeClr val="tx1"/>
            </a:solidFill>
            <a:prstDash val="solid"/>
            <a:headEnd type="none"/>
            <a:tailEnd type="none"/>
          </a:ln>
          <a:effectLst/>
        </p:spPr>
      </p:cxnSp>
      <p:cxnSp>
        <p:nvCxnSpPr>
          <p:cNvPr id="49" name="Straight Arrow Connector 48">
            <a:extLst>
              <a:ext uri="{FF2B5EF4-FFF2-40B4-BE49-F238E27FC236}">
                <a16:creationId xmlns:a16="http://schemas.microsoft.com/office/drawing/2014/main" id="{E8E1ABED-E748-CB45-9E34-BDD0C11ACC37}"/>
              </a:ext>
            </a:extLst>
          </p:cNvPr>
          <p:cNvCxnSpPr>
            <a:cxnSpLocks/>
          </p:cNvCxnSpPr>
          <p:nvPr/>
        </p:nvCxnSpPr>
        <p:spPr>
          <a:xfrm>
            <a:off x="7622731" y="4570872"/>
            <a:ext cx="0" cy="354102"/>
          </a:xfrm>
          <a:prstGeom prst="straightConnector1">
            <a:avLst/>
          </a:prstGeom>
          <a:noFill/>
          <a:ln w="38100" cap="flat" cmpd="sng" algn="ctr">
            <a:solidFill>
              <a:schemeClr val="tx1"/>
            </a:solidFill>
            <a:prstDash val="solid"/>
            <a:headEnd type="none"/>
            <a:tailEnd type="none"/>
          </a:ln>
          <a:effectLst/>
        </p:spPr>
      </p:cxnSp>
      <p:cxnSp>
        <p:nvCxnSpPr>
          <p:cNvPr id="51" name="Straight Arrow Connector 50">
            <a:extLst>
              <a:ext uri="{FF2B5EF4-FFF2-40B4-BE49-F238E27FC236}">
                <a16:creationId xmlns:a16="http://schemas.microsoft.com/office/drawing/2014/main" id="{9B0FDF22-93F1-C84B-B2C9-9DB644703D9A}"/>
              </a:ext>
            </a:extLst>
          </p:cNvPr>
          <p:cNvCxnSpPr>
            <a:cxnSpLocks/>
          </p:cNvCxnSpPr>
          <p:nvPr/>
        </p:nvCxnSpPr>
        <p:spPr>
          <a:xfrm>
            <a:off x="9449844" y="4543978"/>
            <a:ext cx="0" cy="354102"/>
          </a:xfrm>
          <a:prstGeom prst="straightConnector1">
            <a:avLst/>
          </a:prstGeom>
          <a:noFill/>
          <a:ln w="38100" cap="flat" cmpd="sng" algn="ctr">
            <a:solidFill>
              <a:schemeClr val="tx1"/>
            </a:solidFill>
            <a:prstDash val="solid"/>
            <a:headEnd type="none"/>
            <a:tailEnd type="none"/>
          </a:ln>
          <a:effectLst/>
        </p:spPr>
      </p:cxnSp>
      <p:pic>
        <p:nvPicPr>
          <p:cNvPr id="53" name="Picture 83">
            <a:extLst>
              <a:ext uri="{FF2B5EF4-FFF2-40B4-BE49-F238E27FC236}">
                <a16:creationId xmlns:a16="http://schemas.microsoft.com/office/drawing/2014/main" id="{CEE440B6-DE9C-F643-BBE3-58464CE857C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08659" y="5108610"/>
            <a:ext cx="500117" cy="466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54">
            <a:extLst>
              <a:ext uri="{FF2B5EF4-FFF2-40B4-BE49-F238E27FC236}">
                <a16:creationId xmlns:a16="http://schemas.microsoft.com/office/drawing/2014/main" id="{2C52846E-A108-F04E-B827-6D299FDA103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44404" y="5135504"/>
            <a:ext cx="499403" cy="433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1" descr="Compliance-Dk.emf">
            <a:extLst>
              <a:ext uri="{FF2B5EF4-FFF2-40B4-BE49-F238E27FC236}">
                <a16:creationId xmlns:a16="http://schemas.microsoft.com/office/drawing/2014/main" id="{A0C34228-E034-8E4C-94D7-5524D8FFD27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702383" y="5071884"/>
            <a:ext cx="562887" cy="450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174">
            <a:extLst>
              <a:ext uri="{FF2B5EF4-FFF2-40B4-BE49-F238E27FC236}">
                <a16:creationId xmlns:a16="http://schemas.microsoft.com/office/drawing/2014/main" id="{71008776-B973-6440-8C67-E4F9ECC0830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41605" y="5046919"/>
            <a:ext cx="452849" cy="577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Rectangle 58">
            <a:extLst>
              <a:ext uri="{FF2B5EF4-FFF2-40B4-BE49-F238E27FC236}">
                <a16:creationId xmlns:a16="http://schemas.microsoft.com/office/drawing/2014/main" id="{E61783C5-1E10-0E49-8A5A-34AB6E28AB4B}"/>
              </a:ext>
            </a:extLst>
          </p:cNvPr>
          <p:cNvSpPr/>
          <p:nvPr/>
        </p:nvSpPr>
        <p:spPr>
          <a:xfrm>
            <a:off x="8975333" y="5683092"/>
            <a:ext cx="1146404" cy="523220"/>
          </a:xfrm>
          <a:prstGeom prst="rect">
            <a:avLst/>
          </a:prstGeom>
        </p:spPr>
        <p:txBody>
          <a:bodyPr wrap="none">
            <a:spAutoFit/>
          </a:bodyPr>
          <a:lstStyle/>
          <a:p>
            <a:pPr algn="ctr"/>
            <a:r>
              <a:rPr lang="en-US" sz="1400" b="1" dirty="0">
                <a:solidFill>
                  <a:schemeClr val="accent2">
                    <a:lumMod val="75000"/>
                  </a:schemeClr>
                </a:solidFill>
              </a:rPr>
              <a:t>Visibility &amp; </a:t>
            </a:r>
          </a:p>
          <a:p>
            <a:r>
              <a:rPr lang="en-US" sz="1400" b="1" dirty="0">
                <a:solidFill>
                  <a:schemeClr val="accent2">
                    <a:lumMod val="75000"/>
                  </a:schemeClr>
                </a:solidFill>
              </a:rPr>
              <a:t>Reporting</a:t>
            </a:r>
          </a:p>
        </p:txBody>
      </p:sp>
      <p:sp>
        <p:nvSpPr>
          <p:cNvPr id="63" name="Rectangle 62">
            <a:extLst>
              <a:ext uri="{FF2B5EF4-FFF2-40B4-BE49-F238E27FC236}">
                <a16:creationId xmlns:a16="http://schemas.microsoft.com/office/drawing/2014/main" id="{62B81F85-B718-9C4D-BA00-6A8569B02EAE}"/>
              </a:ext>
            </a:extLst>
          </p:cNvPr>
          <p:cNvSpPr/>
          <p:nvPr/>
        </p:nvSpPr>
        <p:spPr>
          <a:xfrm>
            <a:off x="2828066" y="5647684"/>
            <a:ext cx="2083905" cy="523220"/>
          </a:xfrm>
          <a:prstGeom prst="rect">
            <a:avLst/>
          </a:prstGeom>
        </p:spPr>
        <p:txBody>
          <a:bodyPr wrap="none">
            <a:spAutoFit/>
          </a:bodyPr>
          <a:lstStyle/>
          <a:p>
            <a:pPr algn="ctr"/>
            <a:r>
              <a:rPr lang="en-US" sz="1400" b="1" dirty="0">
                <a:solidFill>
                  <a:schemeClr val="accent2">
                    <a:lumMod val="75000"/>
                  </a:schemeClr>
                </a:solidFill>
              </a:rPr>
              <a:t>Compliance (PCI) &amp;</a:t>
            </a:r>
          </a:p>
          <a:p>
            <a:pPr algn="ctr"/>
            <a:r>
              <a:rPr lang="en-US" sz="1400" b="1" dirty="0">
                <a:solidFill>
                  <a:schemeClr val="accent2">
                    <a:lumMod val="75000"/>
                  </a:schemeClr>
                </a:solidFill>
              </a:rPr>
              <a:t>Full OWASP Coverage</a:t>
            </a:r>
          </a:p>
        </p:txBody>
      </p:sp>
      <p:sp>
        <p:nvSpPr>
          <p:cNvPr id="64" name="Rectangle 63">
            <a:extLst>
              <a:ext uri="{FF2B5EF4-FFF2-40B4-BE49-F238E27FC236}">
                <a16:creationId xmlns:a16="http://schemas.microsoft.com/office/drawing/2014/main" id="{D20AD7FA-192E-1E4F-B1BA-1C03858A7B96}"/>
              </a:ext>
            </a:extLst>
          </p:cNvPr>
          <p:cNvSpPr/>
          <p:nvPr/>
        </p:nvSpPr>
        <p:spPr>
          <a:xfrm>
            <a:off x="5005339" y="5683091"/>
            <a:ext cx="1707262" cy="307777"/>
          </a:xfrm>
          <a:prstGeom prst="rect">
            <a:avLst/>
          </a:prstGeom>
        </p:spPr>
        <p:txBody>
          <a:bodyPr wrap="none">
            <a:spAutoFit/>
          </a:bodyPr>
          <a:lstStyle/>
          <a:p>
            <a:r>
              <a:rPr lang="en-US" sz="1400" b="1" dirty="0">
                <a:solidFill>
                  <a:schemeClr val="accent2">
                    <a:lumMod val="75000"/>
                  </a:schemeClr>
                </a:solidFill>
              </a:rPr>
              <a:t>Full WAF Security</a:t>
            </a:r>
          </a:p>
        </p:txBody>
      </p:sp>
      <p:sp>
        <p:nvSpPr>
          <p:cNvPr id="65" name="Rectangle 64">
            <a:extLst>
              <a:ext uri="{FF2B5EF4-FFF2-40B4-BE49-F238E27FC236}">
                <a16:creationId xmlns:a16="http://schemas.microsoft.com/office/drawing/2014/main" id="{931E4016-39DF-EB46-BA3F-33F7270ACB0F}"/>
              </a:ext>
            </a:extLst>
          </p:cNvPr>
          <p:cNvSpPr/>
          <p:nvPr/>
        </p:nvSpPr>
        <p:spPr>
          <a:xfrm>
            <a:off x="6811605" y="5683092"/>
            <a:ext cx="1973617" cy="307777"/>
          </a:xfrm>
          <a:prstGeom prst="rect">
            <a:avLst/>
          </a:prstGeom>
        </p:spPr>
        <p:txBody>
          <a:bodyPr wrap="none">
            <a:spAutoFit/>
          </a:bodyPr>
          <a:lstStyle/>
          <a:p>
            <a:r>
              <a:rPr lang="en-US" sz="1400" b="1" dirty="0">
                <a:solidFill>
                  <a:schemeClr val="accent2">
                    <a:lumMod val="75000"/>
                  </a:schemeClr>
                </a:solidFill>
              </a:rPr>
              <a:t>Data Loss Protection</a:t>
            </a:r>
          </a:p>
        </p:txBody>
      </p:sp>
      <p:pic>
        <p:nvPicPr>
          <p:cNvPr id="66" name="Picture 65" descr="Content Inspection-Dk.emf">
            <a:extLst>
              <a:ext uri="{FF2B5EF4-FFF2-40B4-BE49-F238E27FC236}">
                <a16:creationId xmlns:a16="http://schemas.microsoft.com/office/drawing/2014/main" id="{E3BB511C-D704-B84C-9447-622B9B171F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83392" y="5071884"/>
            <a:ext cx="623371" cy="508427"/>
          </a:xfrm>
          <a:prstGeom prst="rect">
            <a:avLst/>
          </a:prstGeom>
        </p:spPr>
      </p:pic>
      <p:sp>
        <p:nvSpPr>
          <p:cNvPr id="67" name="Rectangle 66">
            <a:extLst>
              <a:ext uri="{FF2B5EF4-FFF2-40B4-BE49-F238E27FC236}">
                <a16:creationId xmlns:a16="http://schemas.microsoft.com/office/drawing/2014/main" id="{C9FE8E29-5B85-1047-9E82-D4E28622B714}"/>
              </a:ext>
            </a:extLst>
          </p:cNvPr>
          <p:cNvSpPr/>
          <p:nvPr/>
        </p:nvSpPr>
        <p:spPr>
          <a:xfrm>
            <a:off x="1517963" y="5638528"/>
            <a:ext cx="1252009" cy="523220"/>
          </a:xfrm>
          <a:prstGeom prst="rect">
            <a:avLst/>
          </a:prstGeom>
        </p:spPr>
        <p:txBody>
          <a:bodyPr wrap="none">
            <a:spAutoFit/>
          </a:bodyPr>
          <a:lstStyle/>
          <a:p>
            <a:r>
              <a:rPr lang="en-US" sz="1400" b="1" dirty="0">
                <a:solidFill>
                  <a:schemeClr val="accent2">
                    <a:lumMod val="75000"/>
                  </a:schemeClr>
                </a:solidFill>
              </a:rPr>
              <a:t>Vulnerability</a:t>
            </a:r>
          </a:p>
          <a:p>
            <a:r>
              <a:rPr lang="en-US" sz="1400" b="1" dirty="0">
                <a:solidFill>
                  <a:schemeClr val="accent2">
                    <a:lumMod val="75000"/>
                  </a:schemeClr>
                </a:solidFill>
              </a:rPr>
              <a:t> Scanning</a:t>
            </a:r>
          </a:p>
        </p:txBody>
      </p:sp>
      <p:sp>
        <p:nvSpPr>
          <p:cNvPr id="68" name="TextBox 67">
            <a:extLst>
              <a:ext uri="{FF2B5EF4-FFF2-40B4-BE49-F238E27FC236}">
                <a16:creationId xmlns:a16="http://schemas.microsoft.com/office/drawing/2014/main" id="{DF1D2AF3-0538-3E44-B02A-DEE9D982F9D5}"/>
              </a:ext>
            </a:extLst>
          </p:cNvPr>
          <p:cNvSpPr txBox="1"/>
          <p:nvPr/>
        </p:nvSpPr>
        <p:spPr>
          <a:xfrm>
            <a:off x="4616701" y="3016271"/>
            <a:ext cx="1163876" cy="307777"/>
          </a:xfrm>
          <a:prstGeom prst="rect">
            <a:avLst/>
          </a:prstGeom>
          <a:noFill/>
        </p:spPr>
        <p:txBody>
          <a:bodyPr wrap="square" rtlCol="0">
            <a:spAutoFit/>
          </a:bodyPr>
          <a:lstStyle/>
          <a:p>
            <a:pPr defTabSz="685800">
              <a:defRPr/>
            </a:pPr>
            <a:r>
              <a:rPr lang="en-US" sz="1400" kern="0" dirty="0">
                <a:solidFill>
                  <a:srgbClr val="0A0A0A"/>
                </a:solidFill>
              </a:rPr>
              <a:t>FortiADC</a:t>
            </a:r>
          </a:p>
        </p:txBody>
      </p:sp>
      <p:sp>
        <p:nvSpPr>
          <p:cNvPr id="69" name="TextBox 68">
            <a:extLst>
              <a:ext uri="{FF2B5EF4-FFF2-40B4-BE49-F238E27FC236}">
                <a16:creationId xmlns:a16="http://schemas.microsoft.com/office/drawing/2014/main" id="{83A8EA13-549D-FB43-8D62-A1B4B6A60772}"/>
              </a:ext>
            </a:extLst>
          </p:cNvPr>
          <p:cNvSpPr txBox="1"/>
          <p:nvPr/>
        </p:nvSpPr>
        <p:spPr>
          <a:xfrm>
            <a:off x="2158954" y="3103891"/>
            <a:ext cx="1163876" cy="307777"/>
          </a:xfrm>
          <a:prstGeom prst="rect">
            <a:avLst/>
          </a:prstGeom>
          <a:noFill/>
        </p:spPr>
        <p:txBody>
          <a:bodyPr wrap="square" rtlCol="0">
            <a:spAutoFit/>
          </a:bodyPr>
          <a:lstStyle/>
          <a:p>
            <a:pPr defTabSz="685800">
              <a:defRPr/>
            </a:pPr>
            <a:r>
              <a:rPr lang="en-US" sz="1400" kern="0" dirty="0">
                <a:solidFill>
                  <a:srgbClr val="0A0A0A"/>
                </a:solidFill>
              </a:rPr>
              <a:t>FortiGate</a:t>
            </a:r>
          </a:p>
        </p:txBody>
      </p:sp>
      <p:sp>
        <p:nvSpPr>
          <p:cNvPr id="70" name="TextBox 69">
            <a:extLst>
              <a:ext uri="{FF2B5EF4-FFF2-40B4-BE49-F238E27FC236}">
                <a16:creationId xmlns:a16="http://schemas.microsoft.com/office/drawing/2014/main" id="{F50E2C47-10AA-8949-B893-2144FA7DBD01}"/>
              </a:ext>
            </a:extLst>
          </p:cNvPr>
          <p:cNvSpPr txBox="1"/>
          <p:nvPr/>
        </p:nvSpPr>
        <p:spPr>
          <a:xfrm>
            <a:off x="4256480" y="1497027"/>
            <a:ext cx="3138556" cy="338554"/>
          </a:xfrm>
          <a:prstGeom prst="rect">
            <a:avLst/>
          </a:prstGeom>
          <a:noFill/>
        </p:spPr>
        <p:txBody>
          <a:bodyPr wrap="square" rtlCol="0">
            <a:spAutoFit/>
          </a:bodyPr>
          <a:lstStyle/>
          <a:p>
            <a:pPr defTabSz="685800">
              <a:defRPr/>
            </a:pPr>
            <a:r>
              <a:rPr lang="en-US" sz="1600" b="1" kern="0" dirty="0">
                <a:solidFill>
                  <a:srgbClr val="0A0A0A"/>
                </a:solidFill>
              </a:rPr>
              <a:t>L7 Web Application Protection</a:t>
            </a:r>
          </a:p>
        </p:txBody>
      </p:sp>
      <p:sp>
        <p:nvSpPr>
          <p:cNvPr id="71" name="TextBox 70">
            <a:extLst>
              <a:ext uri="{FF2B5EF4-FFF2-40B4-BE49-F238E27FC236}">
                <a16:creationId xmlns:a16="http://schemas.microsoft.com/office/drawing/2014/main" id="{78FFA7FF-2897-5143-8F4C-6E50D21A2E28}"/>
              </a:ext>
            </a:extLst>
          </p:cNvPr>
          <p:cNvSpPr txBox="1"/>
          <p:nvPr/>
        </p:nvSpPr>
        <p:spPr>
          <a:xfrm>
            <a:off x="8455397" y="3627226"/>
            <a:ext cx="1665900" cy="307777"/>
          </a:xfrm>
          <a:prstGeom prst="rect">
            <a:avLst/>
          </a:prstGeom>
          <a:noFill/>
        </p:spPr>
        <p:txBody>
          <a:bodyPr wrap="square" rtlCol="0">
            <a:spAutoFit/>
          </a:bodyPr>
          <a:lstStyle/>
          <a:p>
            <a:pPr defTabSz="685800">
              <a:defRPr/>
            </a:pPr>
            <a:r>
              <a:rPr lang="en-US" sz="1400" kern="0" dirty="0">
                <a:solidFill>
                  <a:srgbClr val="0A0A0A"/>
                </a:solidFill>
              </a:rPr>
              <a:t>Web Application</a:t>
            </a:r>
          </a:p>
        </p:txBody>
      </p:sp>
      <p:sp>
        <p:nvSpPr>
          <p:cNvPr id="72" name="TextBox 71">
            <a:extLst>
              <a:ext uri="{FF2B5EF4-FFF2-40B4-BE49-F238E27FC236}">
                <a16:creationId xmlns:a16="http://schemas.microsoft.com/office/drawing/2014/main" id="{A479B30E-3CB3-A94D-8ADD-D60EF647D753}"/>
              </a:ext>
            </a:extLst>
          </p:cNvPr>
          <p:cNvSpPr txBox="1"/>
          <p:nvPr/>
        </p:nvSpPr>
        <p:spPr>
          <a:xfrm>
            <a:off x="11108060" y="3205319"/>
            <a:ext cx="1064136" cy="307777"/>
          </a:xfrm>
          <a:prstGeom prst="rect">
            <a:avLst/>
          </a:prstGeom>
          <a:noFill/>
        </p:spPr>
        <p:txBody>
          <a:bodyPr wrap="square" rtlCol="0">
            <a:spAutoFit/>
          </a:bodyPr>
          <a:lstStyle/>
          <a:p>
            <a:pPr defTabSz="685800">
              <a:defRPr/>
            </a:pPr>
            <a:r>
              <a:rPr lang="en-US" sz="1400" kern="0" dirty="0">
                <a:solidFill>
                  <a:srgbClr val="0A0A0A"/>
                </a:solidFill>
              </a:rPr>
              <a:t>Database</a:t>
            </a:r>
          </a:p>
        </p:txBody>
      </p:sp>
    </p:spTree>
    <p:extLst>
      <p:ext uri="{BB962C8B-B14F-4D97-AF65-F5344CB8AC3E}">
        <p14:creationId xmlns:p14="http://schemas.microsoft.com/office/powerpoint/2010/main" val="94939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61499E-71A2-3C45-9ECE-B45B9EDBD97B}"/>
              </a:ext>
            </a:extLst>
          </p:cNvPr>
          <p:cNvGrpSpPr/>
          <p:nvPr/>
        </p:nvGrpSpPr>
        <p:grpSpPr>
          <a:xfrm>
            <a:off x="359705" y="513902"/>
            <a:ext cx="11389464" cy="1710217"/>
            <a:chOff x="6820" y="3909"/>
            <a:chExt cx="11389464" cy="1710217"/>
          </a:xfrm>
        </p:grpSpPr>
        <p:sp>
          <p:nvSpPr>
            <p:cNvPr id="31" name="Rounded Rectangle 30">
              <a:extLst>
                <a:ext uri="{FF2B5EF4-FFF2-40B4-BE49-F238E27FC236}">
                  <a16:creationId xmlns:a16="http://schemas.microsoft.com/office/drawing/2014/main" id="{509E1B63-73C1-8942-9CEC-341212470168}"/>
                </a:ext>
              </a:extLst>
            </p:cNvPr>
            <p:cNvSpPr/>
            <p:nvPr/>
          </p:nvSpPr>
          <p:spPr>
            <a:xfrm>
              <a:off x="6820" y="3909"/>
              <a:ext cx="11389464" cy="1710217"/>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9EBF7AEB-4846-3C46-B08F-F1D0CFD6453C}"/>
                </a:ext>
              </a:extLst>
            </p:cNvPr>
            <p:cNvSpPr txBox="1"/>
            <p:nvPr/>
          </p:nvSpPr>
          <p:spPr>
            <a:xfrm>
              <a:off x="56911" y="54000"/>
              <a:ext cx="1128928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t>Web Application Firewall</a:t>
              </a:r>
            </a:p>
          </p:txBody>
        </p:sp>
      </p:grpSp>
      <p:grpSp>
        <p:nvGrpSpPr>
          <p:cNvPr id="4" name="Group 3">
            <a:extLst>
              <a:ext uri="{FF2B5EF4-FFF2-40B4-BE49-F238E27FC236}">
                <a16:creationId xmlns:a16="http://schemas.microsoft.com/office/drawing/2014/main" id="{29CDDD6C-6DAD-6440-875C-C53FE9ADDE5E}"/>
              </a:ext>
            </a:extLst>
          </p:cNvPr>
          <p:cNvGrpSpPr/>
          <p:nvPr/>
        </p:nvGrpSpPr>
        <p:grpSpPr>
          <a:xfrm>
            <a:off x="359705" y="2421492"/>
            <a:ext cx="5580729" cy="1710217"/>
            <a:chOff x="6820" y="1911499"/>
            <a:chExt cx="5580729" cy="1710217"/>
          </a:xfrm>
        </p:grpSpPr>
        <p:sp>
          <p:nvSpPr>
            <p:cNvPr id="29" name="Rounded Rectangle 28">
              <a:extLst>
                <a:ext uri="{FF2B5EF4-FFF2-40B4-BE49-F238E27FC236}">
                  <a16:creationId xmlns:a16="http://schemas.microsoft.com/office/drawing/2014/main" id="{E7A0CCD7-78BF-CD4E-A72D-1901226C62FC}"/>
                </a:ext>
              </a:extLst>
            </p:cNvPr>
            <p:cNvSpPr/>
            <p:nvPr/>
          </p:nvSpPr>
          <p:spPr>
            <a:xfrm>
              <a:off x="6820" y="1911499"/>
              <a:ext cx="5580729"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ounded Rectangle 6">
              <a:extLst>
                <a:ext uri="{FF2B5EF4-FFF2-40B4-BE49-F238E27FC236}">
                  <a16:creationId xmlns:a16="http://schemas.microsoft.com/office/drawing/2014/main" id="{3EA460C7-458B-9144-A38D-3DC7DB01F3E0}"/>
                </a:ext>
              </a:extLst>
            </p:cNvPr>
            <p:cNvSpPr txBox="1"/>
            <p:nvPr/>
          </p:nvSpPr>
          <p:spPr>
            <a:xfrm>
              <a:off x="56911" y="1961590"/>
              <a:ext cx="5480547"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t>Advanced Web Protection</a:t>
              </a:r>
            </a:p>
            <a:p>
              <a:pPr marL="0" lvl="0" indent="0" algn="ctr" defTabSz="1111250" rtl="0">
                <a:lnSpc>
                  <a:spcPct val="90000"/>
                </a:lnSpc>
                <a:spcBef>
                  <a:spcPct val="0"/>
                </a:spcBef>
                <a:spcAft>
                  <a:spcPct val="35000"/>
                </a:spcAft>
                <a:buNone/>
              </a:pPr>
              <a:r>
                <a:rPr lang="en-US" sz="1400" i="1" kern="1200" dirty="0">
                  <a:solidFill>
                    <a:schemeClr val="bg1"/>
                  </a:solidFill>
                </a:rPr>
                <a:t>SQLi/XSS Protection, Web Scraping, Brute Force, Web Defacement, CSRF Protection</a:t>
              </a:r>
            </a:p>
          </p:txBody>
        </p:sp>
      </p:grpSp>
      <p:grpSp>
        <p:nvGrpSpPr>
          <p:cNvPr id="5" name="Group 4">
            <a:extLst>
              <a:ext uri="{FF2B5EF4-FFF2-40B4-BE49-F238E27FC236}">
                <a16:creationId xmlns:a16="http://schemas.microsoft.com/office/drawing/2014/main" id="{5A1023B5-35E2-DB42-94A6-F59FBF31CB95}"/>
              </a:ext>
            </a:extLst>
          </p:cNvPr>
          <p:cNvGrpSpPr/>
          <p:nvPr/>
        </p:nvGrpSpPr>
        <p:grpSpPr>
          <a:xfrm>
            <a:off x="345850" y="4329081"/>
            <a:ext cx="1809574" cy="1710217"/>
            <a:chOff x="6820" y="3819088"/>
            <a:chExt cx="1809574" cy="1710217"/>
          </a:xfrm>
        </p:grpSpPr>
        <p:sp>
          <p:nvSpPr>
            <p:cNvPr id="27" name="Rounded Rectangle 26">
              <a:extLst>
                <a:ext uri="{FF2B5EF4-FFF2-40B4-BE49-F238E27FC236}">
                  <a16:creationId xmlns:a16="http://schemas.microsoft.com/office/drawing/2014/main" id="{D8940AD0-5922-9641-A719-178D1290D218}"/>
                </a:ext>
              </a:extLst>
            </p:cNvPr>
            <p:cNvSpPr/>
            <p:nvPr/>
          </p:nvSpPr>
          <p:spPr>
            <a:xfrm>
              <a:off x="6820"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Rounded Rectangle 8">
              <a:extLst>
                <a:ext uri="{FF2B5EF4-FFF2-40B4-BE49-F238E27FC236}">
                  <a16:creationId xmlns:a16="http://schemas.microsoft.com/office/drawing/2014/main" id="{7717C7E0-AD90-8A40-8DF8-19ADF8A811F5}"/>
                </a:ext>
              </a:extLst>
            </p:cNvPr>
            <p:cNvSpPr txBox="1"/>
            <p:nvPr/>
          </p:nvSpPr>
          <p:spPr>
            <a:xfrm>
              <a:off x="56911"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Web Attack Signatures</a:t>
              </a:r>
            </a:p>
          </p:txBody>
        </p:sp>
      </p:grpSp>
      <p:grpSp>
        <p:nvGrpSpPr>
          <p:cNvPr id="6" name="Group 5">
            <a:extLst>
              <a:ext uri="{FF2B5EF4-FFF2-40B4-BE49-F238E27FC236}">
                <a16:creationId xmlns:a16="http://schemas.microsoft.com/office/drawing/2014/main" id="{6AEADEE8-B781-5B4C-A187-36689F3432FF}"/>
              </a:ext>
            </a:extLst>
          </p:cNvPr>
          <p:cNvGrpSpPr/>
          <p:nvPr/>
        </p:nvGrpSpPr>
        <p:grpSpPr>
          <a:xfrm>
            <a:off x="2245282" y="4329081"/>
            <a:ext cx="1809574" cy="1710217"/>
            <a:chOff x="1892397" y="3819088"/>
            <a:chExt cx="1809574" cy="1710217"/>
          </a:xfrm>
        </p:grpSpPr>
        <p:sp>
          <p:nvSpPr>
            <p:cNvPr id="25" name="Rounded Rectangle 24">
              <a:extLst>
                <a:ext uri="{FF2B5EF4-FFF2-40B4-BE49-F238E27FC236}">
                  <a16:creationId xmlns:a16="http://schemas.microsoft.com/office/drawing/2014/main" id="{AC0C204F-BF65-F341-9DD9-82766AA8F938}"/>
                </a:ext>
              </a:extLst>
            </p:cNvPr>
            <p:cNvSpPr/>
            <p:nvPr/>
          </p:nvSpPr>
          <p:spPr>
            <a:xfrm>
              <a:off x="1892397"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ounded Rectangle 10">
              <a:extLst>
                <a:ext uri="{FF2B5EF4-FFF2-40B4-BE49-F238E27FC236}">
                  <a16:creationId xmlns:a16="http://schemas.microsoft.com/office/drawing/2014/main" id="{3276A57E-DDF2-5642-B654-C1203DD53A7E}"/>
                </a:ext>
              </a:extLst>
            </p:cNvPr>
            <p:cNvSpPr txBox="1"/>
            <p:nvPr/>
          </p:nvSpPr>
          <p:spPr>
            <a:xfrm>
              <a:off x="1942488"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t>Protocol Validation</a:t>
              </a:r>
            </a:p>
            <a:p>
              <a:pPr marL="0" lvl="0" indent="0" algn="ctr" defTabSz="1066800" rtl="0">
                <a:lnSpc>
                  <a:spcPct val="90000"/>
                </a:lnSpc>
                <a:spcBef>
                  <a:spcPct val="0"/>
                </a:spcBef>
                <a:spcAft>
                  <a:spcPct val="35000"/>
                </a:spcAft>
                <a:buNone/>
              </a:pPr>
              <a:r>
                <a:rPr lang="en-US" sz="1000" i="1" kern="1200" dirty="0">
                  <a:solidFill>
                    <a:schemeClr val="bg1"/>
                  </a:solidFill>
                </a:rPr>
                <a:t>HTTP/S, URL Protection</a:t>
              </a:r>
            </a:p>
          </p:txBody>
        </p:sp>
      </p:grpSp>
      <p:grpSp>
        <p:nvGrpSpPr>
          <p:cNvPr id="7" name="Group 6">
            <a:extLst>
              <a:ext uri="{FF2B5EF4-FFF2-40B4-BE49-F238E27FC236}">
                <a16:creationId xmlns:a16="http://schemas.microsoft.com/office/drawing/2014/main" id="{ECD590D8-3C41-3442-8DBA-5C5756372DB4}"/>
              </a:ext>
            </a:extLst>
          </p:cNvPr>
          <p:cNvGrpSpPr/>
          <p:nvPr/>
        </p:nvGrpSpPr>
        <p:grpSpPr>
          <a:xfrm>
            <a:off x="4172424" y="4329081"/>
            <a:ext cx="1809574" cy="1710217"/>
            <a:chOff x="3777974" y="3819088"/>
            <a:chExt cx="1809574" cy="1710217"/>
          </a:xfrm>
        </p:grpSpPr>
        <p:sp>
          <p:nvSpPr>
            <p:cNvPr id="23" name="Rounded Rectangle 22">
              <a:extLst>
                <a:ext uri="{FF2B5EF4-FFF2-40B4-BE49-F238E27FC236}">
                  <a16:creationId xmlns:a16="http://schemas.microsoft.com/office/drawing/2014/main" id="{5B589D72-655A-544C-A335-7415F38347D2}"/>
                </a:ext>
              </a:extLst>
            </p:cNvPr>
            <p:cNvSpPr/>
            <p:nvPr/>
          </p:nvSpPr>
          <p:spPr>
            <a:xfrm>
              <a:off x="3777974"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ounded Rectangle 12">
              <a:extLst>
                <a:ext uri="{FF2B5EF4-FFF2-40B4-BE49-F238E27FC236}">
                  <a16:creationId xmlns:a16="http://schemas.microsoft.com/office/drawing/2014/main" id="{A381BD73-94DF-CF48-815D-E214836236DF}"/>
                </a:ext>
              </a:extLst>
            </p:cNvPr>
            <p:cNvSpPr txBox="1"/>
            <p:nvPr/>
          </p:nvSpPr>
          <p:spPr>
            <a:xfrm>
              <a:off x="3828065"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Input Validation</a:t>
              </a:r>
            </a:p>
            <a:p>
              <a:pPr marL="0" lvl="0" indent="0" algn="ctr" defTabSz="1022350" rtl="0">
                <a:lnSpc>
                  <a:spcPct val="90000"/>
                </a:lnSpc>
                <a:spcBef>
                  <a:spcPct val="0"/>
                </a:spcBef>
                <a:spcAft>
                  <a:spcPct val="35000"/>
                </a:spcAft>
                <a:buNone/>
              </a:pPr>
              <a:r>
                <a:rPr lang="en-US" sz="1200" b="0" i="1" kern="1200" dirty="0">
                  <a:solidFill>
                    <a:schemeClr val="bg1"/>
                  </a:solidFill>
                </a:rPr>
                <a:t>File Restriction, Hidden Files</a:t>
              </a:r>
            </a:p>
          </p:txBody>
        </p:sp>
      </p:grpSp>
      <p:grpSp>
        <p:nvGrpSpPr>
          <p:cNvPr id="8" name="Group 7">
            <a:extLst>
              <a:ext uri="{FF2B5EF4-FFF2-40B4-BE49-F238E27FC236}">
                <a16:creationId xmlns:a16="http://schemas.microsoft.com/office/drawing/2014/main" id="{8562F43A-1E08-9941-832D-9DF0AE4482BF}"/>
              </a:ext>
            </a:extLst>
          </p:cNvPr>
          <p:cNvGrpSpPr/>
          <p:nvPr/>
        </p:nvGrpSpPr>
        <p:grpSpPr>
          <a:xfrm>
            <a:off x="6092439" y="2421492"/>
            <a:ext cx="3695152" cy="1710217"/>
            <a:chOff x="5739554" y="1911499"/>
            <a:chExt cx="3695152" cy="1710217"/>
          </a:xfrm>
        </p:grpSpPr>
        <p:sp>
          <p:nvSpPr>
            <p:cNvPr id="21" name="Rounded Rectangle 20">
              <a:extLst>
                <a:ext uri="{FF2B5EF4-FFF2-40B4-BE49-F238E27FC236}">
                  <a16:creationId xmlns:a16="http://schemas.microsoft.com/office/drawing/2014/main" id="{F11C7A69-8393-324E-B34D-F0BA308CC2CF}"/>
                </a:ext>
              </a:extLst>
            </p:cNvPr>
            <p:cNvSpPr/>
            <p:nvPr/>
          </p:nvSpPr>
          <p:spPr>
            <a:xfrm>
              <a:off x="5739554" y="1911499"/>
              <a:ext cx="3695152"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14">
              <a:extLst>
                <a:ext uri="{FF2B5EF4-FFF2-40B4-BE49-F238E27FC236}">
                  <a16:creationId xmlns:a16="http://schemas.microsoft.com/office/drawing/2014/main" id="{D229D186-E364-1C40-928E-559BFB0D9A19}"/>
                </a:ext>
              </a:extLst>
            </p:cNvPr>
            <p:cNvSpPr txBox="1"/>
            <p:nvPr/>
          </p:nvSpPr>
          <p:spPr>
            <a:xfrm>
              <a:off x="5789645" y="1961590"/>
              <a:ext cx="3594970"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t>Web Vulnerability Scanner</a:t>
              </a:r>
            </a:p>
          </p:txBody>
        </p:sp>
      </p:grpSp>
      <p:grpSp>
        <p:nvGrpSpPr>
          <p:cNvPr id="9" name="Group 8">
            <a:extLst>
              <a:ext uri="{FF2B5EF4-FFF2-40B4-BE49-F238E27FC236}">
                <a16:creationId xmlns:a16="http://schemas.microsoft.com/office/drawing/2014/main" id="{0B4CF703-854B-914F-BFC3-425B9040DC8D}"/>
              </a:ext>
            </a:extLst>
          </p:cNvPr>
          <p:cNvGrpSpPr/>
          <p:nvPr/>
        </p:nvGrpSpPr>
        <p:grpSpPr>
          <a:xfrm>
            <a:off x="6092439" y="4329081"/>
            <a:ext cx="1809574" cy="1710217"/>
            <a:chOff x="5739554" y="3819088"/>
            <a:chExt cx="1809574" cy="1710217"/>
          </a:xfrm>
        </p:grpSpPr>
        <p:sp>
          <p:nvSpPr>
            <p:cNvPr id="19" name="Rounded Rectangle 18">
              <a:extLst>
                <a:ext uri="{FF2B5EF4-FFF2-40B4-BE49-F238E27FC236}">
                  <a16:creationId xmlns:a16="http://schemas.microsoft.com/office/drawing/2014/main" id="{1876423C-3E76-4D48-91EC-F9C992B395DC}"/>
                </a:ext>
              </a:extLst>
            </p:cNvPr>
            <p:cNvSpPr/>
            <p:nvPr/>
          </p:nvSpPr>
          <p:spPr>
            <a:xfrm>
              <a:off x="5739554"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ounded Rectangle 16">
              <a:extLst>
                <a:ext uri="{FF2B5EF4-FFF2-40B4-BE49-F238E27FC236}">
                  <a16:creationId xmlns:a16="http://schemas.microsoft.com/office/drawing/2014/main" id="{7FE540C0-51DD-924E-AF4F-DEEF08E80064}"/>
                </a:ext>
              </a:extLst>
            </p:cNvPr>
            <p:cNvSpPr txBox="1"/>
            <p:nvPr/>
          </p:nvSpPr>
          <p:spPr>
            <a:xfrm>
              <a:off x="5789645"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API Validation</a:t>
              </a:r>
            </a:p>
            <a:p>
              <a:pPr algn="ctr" defTabSz="1022350">
                <a:lnSpc>
                  <a:spcPct val="90000"/>
                </a:lnSpc>
                <a:spcBef>
                  <a:spcPct val="0"/>
                </a:spcBef>
                <a:spcAft>
                  <a:spcPct val="35000"/>
                </a:spcAft>
              </a:pPr>
              <a:r>
                <a:rPr lang="en-US" sz="1200" i="1" dirty="0">
                  <a:solidFill>
                    <a:schemeClr val="bg1"/>
                  </a:solidFill>
                </a:rPr>
                <a:t>XML, JSON and SOAP validation. </a:t>
              </a:r>
              <a:r>
                <a:rPr lang="en-US" sz="1200" i="1" dirty="0" err="1">
                  <a:solidFill>
                    <a:schemeClr val="bg1"/>
                  </a:solidFill>
                </a:rPr>
                <a:t>OpenAPI</a:t>
              </a:r>
              <a:r>
                <a:rPr lang="en-US" sz="1200" i="1" dirty="0">
                  <a:solidFill>
                    <a:schemeClr val="bg1"/>
                  </a:solidFill>
                </a:rPr>
                <a:t> support</a:t>
              </a:r>
            </a:p>
          </p:txBody>
        </p:sp>
      </p:grpSp>
      <p:grpSp>
        <p:nvGrpSpPr>
          <p:cNvPr id="10" name="Group 9">
            <a:extLst>
              <a:ext uri="{FF2B5EF4-FFF2-40B4-BE49-F238E27FC236}">
                <a16:creationId xmlns:a16="http://schemas.microsoft.com/office/drawing/2014/main" id="{7C018D25-0A90-B54B-9FD9-46D6B247B7B4}"/>
              </a:ext>
            </a:extLst>
          </p:cNvPr>
          <p:cNvGrpSpPr/>
          <p:nvPr/>
        </p:nvGrpSpPr>
        <p:grpSpPr>
          <a:xfrm>
            <a:off x="8019581" y="4329081"/>
            <a:ext cx="1809574" cy="1710217"/>
            <a:chOff x="7625131" y="3819088"/>
            <a:chExt cx="1809574" cy="1710217"/>
          </a:xfrm>
        </p:grpSpPr>
        <p:sp>
          <p:nvSpPr>
            <p:cNvPr id="17" name="Rounded Rectangle 16">
              <a:extLst>
                <a:ext uri="{FF2B5EF4-FFF2-40B4-BE49-F238E27FC236}">
                  <a16:creationId xmlns:a16="http://schemas.microsoft.com/office/drawing/2014/main" id="{2F343717-08E6-7741-BD76-D48D0A8F4AF8}"/>
                </a:ext>
              </a:extLst>
            </p:cNvPr>
            <p:cNvSpPr/>
            <p:nvPr/>
          </p:nvSpPr>
          <p:spPr>
            <a:xfrm>
              <a:off x="7625131"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18">
              <a:extLst>
                <a:ext uri="{FF2B5EF4-FFF2-40B4-BE49-F238E27FC236}">
                  <a16:creationId xmlns:a16="http://schemas.microsoft.com/office/drawing/2014/main" id="{062F2488-8D52-7E43-9842-0D842C41E7C5}"/>
                </a:ext>
              </a:extLst>
            </p:cNvPr>
            <p:cNvSpPr txBox="1"/>
            <p:nvPr/>
          </p:nvSpPr>
          <p:spPr>
            <a:xfrm>
              <a:off x="7675222"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t>Sensitive Data Protection</a:t>
              </a:r>
            </a:p>
            <a:p>
              <a:pPr marL="0" lvl="0" indent="0" algn="ctr" defTabSz="1066800" rtl="0">
                <a:lnSpc>
                  <a:spcPct val="90000"/>
                </a:lnSpc>
                <a:spcBef>
                  <a:spcPct val="0"/>
                </a:spcBef>
                <a:spcAft>
                  <a:spcPct val="35000"/>
                </a:spcAft>
                <a:buNone/>
              </a:pPr>
              <a:r>
                <a:rPr lang="en-US" sz="1200" i="1" kern="1200" dirty="0">
                  <a:solidFill>
                    <a:schemeClr val="bg1"/>
                  </a:solidFill>
                </a:rPr>
                <a:t>Cookie Security, DLP</a:t>
              </a:r>
            </a:p>
          </p:txBody>
        </p:sp>
      </p:grpSp>
      <p:grpSp>
        <p:nvGrpSpPr>
          <p:cNvPr id="11" name="Group 10">
            <a:extLst>
              <a:ext uri="{FF2B5EF4-FFF2-40B4-BE49-F238E27FC236}">
                <a16:creationId xmlns:a16="http://schemas.microsoft.com/office/drawing/2014/main" id="{DE179711-CD75-E840-A5B3-5887AEAE85BC}"/>
              </a:ext>
            </a:extLst>
          </p:cNvPr>
          <p:cNvGrpSpPr/>
          <p:nvPr/>
        </p:nvGrpSpPr>
        <p:grpSpPr>
          <a:xfrm>
            <a:off x="9939595" y="2421492"/>
            <a:ext cx="1809574" cy="1710217"/>
            <a:chOff x="9586710" y="1911499"/>
            <a:chExt cx="1809574" cy="1710217"/>
          </a:xfrm>
        </p:grpSpPr>
        <p:sp>
          <p:nvSpPr>
            <p:cNvPr id="15" name="Rounded Rectangle 14">
              <a:extLst>
                <a:ext uri="{FF2B5EF4-FFF2-40B4-BE49-F238E27FC236}">
                  <a16:creationId xmlns:a16="http://schemas.microsoft.com/office/drawing/2014/main" id="{2E78F7E4-259E-314B-87FB-DFB1B0F3C3AE}"/>
                </a:ext>
              </a:extLst>
            </p:cNvPr>
            <p:cNvSpPr/>
            <p:nvPr/>
          </p:nvSpPr>
          <p:spPr>
            <a:xfrm>
              <a:off x="9586710" y="1911499"/>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20">
              <a:extLst>
                <a:ext uri="{FF2B5EF4-FFF2-40B4-BE49-F238E27FC236}">
                  <a16:creationId xmlns:a16="http://schemas.microsoft.com/office/drawing/2014/main" id="{C590C175-A945-344F-806D-863FF62139EE}"/>
                </a:ext>
              </a:extLst>
            </p:cNvPr>
            <p:cNvSpPr txBox="1"/>
            <p:nvPr/>
          </p:nvSpPr>
          <p:spPr>
            <a:xfrm>
              <a:off x="9636801" y="1961590"/>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Security Fabric Integration</a:t>
              </a:r>
            </a:p>
            <a:p>
              <a:pPr marL="0" lvl="0" indent="0" algn="ctr" defTabSz="1022350" rtl="0">
                <a:lnSpc>
                  <a:spcPct val="90000"/>
                </a:lnSpc>
                <a:spcBef>
                  <a:spcPct val="0"/>
                </a:spcBef>
                <a:spcAft>
                  <a:spcPct val="35000"/>
                </a:spcAft>
                <a:buNone/>
              </a:pPr>
              <a:r>
                <a:rPr lang="en-US" sz="1400" i="1" kern="1200" dirty="0">
                  <a:solidFill>
                    <a:schemeClr val="bg1"/>
                  </a:solidFill>
                </a:rPr>
                <a:t>FortiSandbox &amp; FortiGate</a:t>
              </a:r>
            </a:p>
          </p:txBody>
        </p:sp>
      </p:grpSp>
      <p:grpSp>
        <p:nvGrpSpPr>
          <p:cNvPr id="12" name="Group 11">
            <a:extLst>
              <a:ext uri="{FF2B5EF4-FFF2-40B4-BE49-F238E27FC236}">
                <a16:creationId xmlns:a16="http://schemas.microsoft.com/office/drawing/2014/main" id="{85A208F2-CA86-A34C-B499-62765B72AEA0}"/>
              </a:ext>
            </a:extLst>
          </p:cNvPr>
          <p:cNvGrpSpPr/>
          <p:nvPr/>
        </p:nvGrpSpPr>
        <p:grpSpPr>
          <a:xfrm>
            <a:off x="9939595" y="4329081"/>
            <a:ext cx="1809574" cy="1710217"/>
            <a:chOff x="9586710" y="3819088"/>
            <a:chExt cx="1809574" cy="1710217"/>
          </a:xfrm>
        </p:grpSpPr>
        <p:sp>
          <p:nvSpPr>
            <p:cNvPr id="13" name="Rounded Rectangle 12">
              <a:extLst>
                <a:ext uri="{FF2B5EF4-FFF2-40B4-BE49-F238E27FC236}">
                  <a16:creationId xmlns:a16="http://schemas.microsoft.com/office/drawing/2014/main" id="{53E9F6B2-7B6D-5D4C-B9F7-623AC701A632}"/>
                </a:ext>
              </a:extLst>
            </p:cNvPr>
            <p:cNvSpPr/>
            <p:nvPr/>
          </p:nvSpPr>
          <p:spPr>
            <a:xfrm>
              <a:off x="9586710" y="3819088"/>
              <a:ext cx="1809574" cy="1710217"/>
            </a:xfrm>
            <a:prstGeom prst="roundRect">
              <a:avLst>
                <a:gd name="adj" fmla="val 10000"/>
              </a:avLst>
            </a:prstGeom>
            <a:solidFill>
              <a:srgbClr val="3653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22">
              <a:extLst>
                <a:ext uri="{FF2B5EF4-FFF2-40B4-BE49-F238E27FC236}">
                  <a16:creationId xmlns:a16="http://schemas.microsoft.com/office/drawing/2014/main" id="{C07AD0EA-ED03-2142-9AB9-A6FE912947B3}"/>
                </a:ext>
              </a:extLst>
            </p:cNvPr>
            <p:cNvSpPr txBox="1"/>
            <p:nvPr/>
          </p:nvSpPr>
          <p:spPr>
            <a:xfrm>
              <a:off x="9636801" y="3869179"/>
              <a:ext cx="1709392" cy="1610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Bot</a:t>
              </a:r>
              <a:r>
                <a:rPr lang="en-US" sz="2300" kern="1200" dirty="0"/>
                <a:t> </a:t>
              </a:r>
              <a:r>
                <a:rPr lang="en-US" sz="2300" b="1" kern="1200" dirty="0"/>
                <a:t>Detection</a:t>
              </a:r>
            </a:p>
          </p:txBody>
        </p:sp>
      </p:grpSp>
    </p:spTree>
    <p:extLst>
      <p:ext uri="{BB962C8B-B14F-4D97-AF65-F5344CB8AC3E}">
        <p14:creationId xmlns:p14="http://schemas.microsoft.com/office/powerpoint/2010/main" val="14366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up)">
                                      <p:cBhvr>
                                        <p:cTn id="23" dur="500"/>
                                        <p:tgtEl>
                                          <p:spTgt spid="5"/>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ppt_h*1.125000"/>
                                          </p:val>
                                        </p:tav>
                                        <p:tav tm="100000">
                                          <p:val>
                                            <p:strVal val="#ppt_y"/>
                                          </p:val>
                                        </p:tav>
                                      </p:tavLst>
                                    </p:anim>
                                    <p:animEffect transition="in" filter="wipe(up)">
                                      <p:cBhvr>
                                        <p:cTn id="33" dur="500"/>
                                        <p:tgtEl>
                                          <p:spTgt spid="7"/>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up)">
                                      <p:cBhvr>
                                        <p:cTn id="43" dur="500"/>
                                        <p:tgtEl>
                                          <p:spTgt spid="10"/>
                                        </p:tgtEl>
                                      </p:cBhvr>
                                    </p:animEffect>
                                  </p:childTnLst>
                                </p:cTn>
                              </p:par>
                            </p:childTnLst>
                          </p:cTn>
                        </p:par>
                        <p:par>
                          <p:cTn id="44" fill="hold">
                            <p:stCondLst>
                              <p:cond delay="4000"/>
                            </p:stCondLst>
                            <p:childTnLst>
                              <p:par>
                                <p:cTn id="45" presetID="1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up)">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59D78-C719-4E4D-B2D2-B9E6E9273C3F}"/>
              </a:ext>
            </a:extLst>
          </p:cNvPr>
          <p:cNvPicPr>
            <a:picLocks noChangeAspect="1"/>
          </p:cNvPicPr>
          <p:nvPr/>
        </p:nvPicPr>
        <p:blipFill>
          <a:blip r:embed="rId2"/>
          <a:stretch>
            <a:fillRect/>
          </a:stretch>
        </p:blipFill>
        <p:spPr>
          <a:xfrm>
            <a:off x="6444394" y="484742"/>
            <a:ext cx="5197292" cy="5497417"/>
          </a:xfrm>
          <a:prstGeom prst="rect">
            <a:avLst/>
          </a:prstGeom>
          <a:ln>
            <a:solidFill>
              <a:schemeClr val="tx1">
                <a:lumMod val="50000"/>
              </a:schemeClr>
            </a:solidFill>
          </a:ln>
        </p:spPr>
      </p:pic>
      <p:sp>
        <p:nvSpPr>
          <p:cNvPr id="4" name="Title 3"/>
          <p:cNvSpPr>
            <a:spLocks noGrp="1"/>
          </p:cNvSpPr>
          <p:nvPr>
            <p:ph type="title"/>
          </p:nvPr>
        </p:nvSpPr>
        <p:spPr/>
        <p:txBody>
          <a:bodyPr/>
          <a:lstStyle/>
          <a:p>
            <a:r>
              <a:rPr lang="ru-RU" sz="2800" dirty="0">
                <a:solidFill>
                  <a:schemeClr val="tx1">
                    <a:lumMod val="50000"/>
                  </a:schemeClr>
                </a:solidFill>
              </a:rPr>
              <a:t>Редизайн страницы профиля</a:t>
            </a:r>
            <a:r>
              <a:rPr lang="en-US" sz="2800" dirty="0">
                <a:solidFill>
                  <a:schemeClr val="tx1">
                    <a:lumMod val="50000"/>
                  </a:schemeClr>
                </a:solidFill>
              </a:rPr>
              <a:t> WAF</a:t>
            </a:r>
          </a:p>
        </p:txBody>
      </p:sp>
      <p:sp>
        <p:nvSpPr>
          <p:cNvPr id="17" name="Rectangle 16">
            <a:extLst>
              <a:ext uri="{FF2B5EF4-FFF2-40B4-BE49-F238E27FC236}">
                <a16:creationId xmlns:a16="http://schemas.microsoft.com/office/drawing/2014/main" id="{8F9A4475-49CA-F547-AA4F-2168BF434336}"/>
              </a:ext>
            </a:extLst>
          </p:cNvPr>
          <p:cNvSpPr/>
          <p:nvPr/>
        </p:nvSpPr>
        <p:spPr>
          <a:xfrm>
            <a:off x="459500" y="1201272"/>
            <a:ext cx="5133410" cy="1524007"/>
          </a:xfrm>
          <a:prstGeom prst="rect">
            <a:avLst/>
          </a:prstGeom>
        </p:spPr>
        <p:txBody>
          <a:bodyPr wrap="square">
            <a:spAutoFit/>
          </a:bodyPr>
          <a:lstStyle/>
          <a:p>
            <a:pPr marL="285750" indent="-285750">
              <a:lnSpc>
                <a:spcPct val="150000"/>
              </a:lnSpc>
              <a:buFont typeface="Arial" panose="020B0604020202020204" pitchFamily="34" charset="0"/>
              <a:buChar char="•"/>
            </a:pPr>
            <a:r>
              <a:rPr lang="ru-RU" sz="1600" dirty="0">
                <a:solidFill>
                  <a:schemeClr val="tx1">
                    <a:lumMod val="50000"/>
                  </a:schemeClr>
                </a:solidFill>
              </a:rPr>
              <a:t>Политики </a:t>
            </a:r>
            <a:r>
              <a:rPr lang="en-US" sz="1600" dirty="0">
                <a:solidFill>
                  <a:schemeClr val="tx1">
                    <a:lumMod val="50000"/>
                  </a:schemeClr>
                </a:solidFill>
              </a:rPr>
              <a:t>WAF</a:t>
            </a:r>
            <a:r>
              <a:rPr lang="ru-RU" sz="1600" dirty="0">
                <a:solidFill>
                  <a:schemeClr val="tx1">
                    <a:lumMod val="50000"/>
                  </a:schemeClr>
                </a:solidFill>
              </a:rPr>
              <a:t> упорядочены по категориям</a:t>
            </a:r>
          </a:p>
          <a:p>
            <a:pPr marL="285750" indent="-285750">
              <a:lnSpc>
                <a:spcPct val="150000"/>
              </a:lnSpc>
              <a:buFont typeface="Arial" panose="020B0604020202020204" pitchFamily="34" charset="0"/>
              <a:buChar char="•"/>
            </a:pPr>
            <a:r>
              <a:rPr lang="ru-RU" sz="1600" dirty="0">
                <a:solidFill>
                  <a:schemeClr val="tx1">
                    <a:lumMod val="50000"/>
                  </a:schemeClr>
                </a:solidFill>
              </a:rPr>
              <a:t>Возможность просмотра всех деталей сигнатур</a:t>
            </a:r>
          </a:p>
          <a:p>
            <a:pPr marL="285750" indent="-285750">
              <a:lnSpc>
                <a:spcPct val="150000"/>
              </a:lnSpc>
              <a:buFont typeface="Arial" panose="020B0604020202020204" pitchFamily="34" charset="0"/>
              <a:buChar char="•"/>
            </a:pPr>
            <a:r>
              <a:rPr lang="ru-RU" sz="1600" dirty="0">
                <a:solidFill>
                  <a:schemeClr val="tx1">
                    <a:lumMod val="50000"/>
                  </a:schemeClr>
                </a:solidFill>
              </a:rPr>
              <a:t>Возможность редактировать</a:t>
            </a:r>
            <a:r>
              <a:rPr lang="en-US" sz="1600" dirty="0">
                <a:solidFill>
                  <a:schemeClr val="tx1">
                    <a:lumMod val="50000"/>
                  </a:schemeClr>
                </a:solidFill>
              </a:rPr>
              <a:t>/</a:t>
            </a:r>
            <a:r>
              <a:rPr lang="ru-RU" sz="1600" dirty="0">
                <a:solidFill>
                  <a:schemeClr val="tx1">
                    <a:lumMod val="50000"/>
                  </a:schemeClr>
                </a:solidFill>
              </a:rPr>
              <a:t> добавлять исключения в сигнатуры</a:t>
            </a:r>
            <a:endParaRPr lang="en-US" sz="1600" dirty="0">
              <a:solidFill>
                <a:schemeClr val="tx1">
                  <a:lumMod val="50000"/>
                </a:schemeClr>
              </a:solidFill>
            </a:endParaRPr>
          </a:p>
        </p:txBody>
      </p:sp>
      <p:pic>
        <p:nvPicPr>
          <p:cNvPr id="8" name="Picture 7">
            <a:extLst>
              <a:ext uri="{FF2B5EF4-FFF2-40B4-BE49-F238E27FC236}">
                <a16:creationId xmlns:a16="http://schemas.microsoft.com/office/drawing/2014/main" id="{DC943710-0E8D-DA4B-A25F-616C5189397E}"/>
              </a:ext>
            </a:extLst>
          </p:cNvPr>
          <p:cNvPicPr>
            <a:picLocks noChangeAspect="1"/>
          </p:cNvPicPr>
          <p:nvPr/>
        </p:nvPicPr>
        <p:blipFill>
          <a:blip r:embed="rId3"/>
          <a:stretch>
            <a:fillRect/>
          </a:stretch>
        </p:blipFill>
        <p:spPr>
          <a:xfrm>
            <a:off x="265216" y="3482817"/>
            <a:ext cx="5921004" cy="2499342"/>
          </a:xfrm>
          <a:prstGeom prst="rect">
            <a:avLst/>
          </a:prstGeom>
          <a:ln>
            <a:solidFill>
              <a:schemeClr val="tx1">
                <a:lumMod val="50000"/>
              </a:schemeClr>
            </a:solidFill>
          </a:ln>
        </p:spPr>
      </p:pic>
    </p:spTree>
    <p:extLst>
      <p:ext uri="{BB962C8B-B14F-4D97-AF65-F5344CB8AC3E}">
        <p14:creationId xmlns:p14="http://schemas.microsoft.com/office/powerpoint/2010/main" val="201663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DD55-EE37-6C45-B88F-28D5F9AEC80B}"/>
              </a:ext>
            </a:extLst>
          </p:cNvPr>
          <p:cNvSpPr>
            <a:spLocks noGrp="1"/>
          </p:cNvSpPr>
          <p:nvPr>
            <p:ph type="ctrTitle"/>
          </p:nvPr>
        </p:nvSpPr>
        <p:spPr/>
        <p:txBody>
          <a:bodyPr/>
          <a:lstStyle/>
          <a:p>
            <a:r>
              <a:rPr lang="ru-RU" dirty="0"/>
              <a:t>Расширенные возможности</a:t>
            </a:r>
            <a:endParaRPr lang="en-US" dirty="0"/>
          </a:p>
        </p:txBody>
      </p:sp>
    </p:spTree>
    <p:extLst>
      <p:ext uri="{BB962C8B-B14F-4D97-AF65-F5344CB8AC3E}">
        <p14:creationId xmlns:p14="http://schemas.microsoft.com/office/powerpoint/2010/main" val="28277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00" y="182301"/>
            <a:ext cx="10837164" cy="761209"/>
          </a:xfrm>
        </p:spPr>
        <p:txBody>
          <a:bodyPr/>
          <a:lstStyle/>
          <a:p>
            <a:r>
              <a:rPr lang="ru-RU" sz="3200" dirty="0"/>
              <a:t>Раскройте силу скриптов</a:t>
            </a:r>
            <a:endParaRPr lang="en-US" sz="3200" dirty="0"/>
          </a:p>
        </p:txBody>
      </p:sp>
      <p:sp>
        <p:nvSpPr>
          <p:cNvPr id="3" name="Content Placeholder 2"/>
          <p:cNvSpPr>
            <a:spLocks noGrp="1"/>
          </p:cNvSpPr>
          <p:nvPr>
            <p:ph idx="4294967295"/>
          </p:nvPr>
        </p:nvSpPr>
        <p:spPr>
          <a:xfrm>
            <a:off x="543795" y="1881288"/>
            <a:ext cx="5655298" cy="4594087"/>
          </a:xfrm>
        </p:spPr>
        <p:txBody>
          <a:bodyPr>
            <a:normAutofit/>
          </a:bodyPr>
          <a:lstStyle/>
          <a:p>
            <a:endParaRPr lang="en-US" sz="2000" dirty="0"/>
          </a:p>
          <a:p>
            <a:pPr>
              <a:lnSpc>
                <a:spcPct val="100000"/>
              </a:lnSpc>
            </a:pPr>
            <a:r>
              <a:rPr lang="ru-RU" sz="1700" dirty="0"/>
              <a:t>Использование скриптов для управления запросами / ответами HTTP/S, TCP, IP и SSL</a:t>
            </a:r>
          </a:p>
          <a:p>
            <a:pPr>
              <a:lnSpc>
                <a:spcPct val="100000"/>
              </a:lnSpc>
            </a:pPr>
            <a:r>
              <a:rPr lang="ru-RU" sz="1700" dirty="0"/>
              <a:t>Создание пользовательских правил, управляемых событиями, с использованием предопределенных команд, переменных и операторов</a:t>
            </a:r>
          </a:p>
          <a:p>
            <a:pPr>
              <a:lnSpc>
                <a:spcPct val="100000"/>
              </a:lnSpc>
            </a:pPr>
            <a:r>
              <a:rPr lang="ru-RU" sz="1700" dirty="0"/>
              <a:t>Поддерживаются следующие функции: L4-L7 LB, NAT, Geo-IP, постоянство, аутентификация, сжатие и многое другое.</a:t>
            </a:r>
          </a:p>
          <a:p>
            <a:pPr>
              <a:lnSpc>
                <a:spcPct val="100000"/>
              </a:lnSpc>
            </a:pPr>
            <a:r>
              <a:rPr lang="ru-RU" sz="1700" dirty="0"/>
              <a:t>Более 50 предопределенных правил в FortiADC</a:t>
            </a:r>
          </a:p>
          <a:p>
            <a:pPr>
              <a:lnSpc>
                <a:spcPct val="100000"/>
              </a:lnSpc>
            </a:pPr>
            <a:r>
              <a:rPr lang="ru-RU" sz="1700" dirty="0"/>
              <a:t>Язык скриптов на основе Lua</a:t>
            </a:r>
            <a:endParaRPr lang="en-US" sz="2000" dirty="0"/>
          </a:p>
        </p:txBody>
      </p:sp>
      <p:pic>
        <p:nvPicPr>
          <p:cNvPr id="6" name="Picture 5">
            <a:extLst>
              <a:ext uri="{FF2B5EF4-FFF2-40B4-BE49-F238E27FC236}">
                <a16:creationId xmlns:a16="http://schemas.microsoft.com/office/drawing/2014/main" id="{EC529142-34F8-8D4F-BD52-5927B9E727EE}"/>
              </a:ext>
            </a:extLst>
          </p:cNvPr>
          <p:cNvPicPr>
            <a:picLocks noChangeAspect="1"/>
          </p:cNvPicPr>
          <p:nvPr/>
        </p:nvPicPr>
        <p:blipFill>
          <a:blip r:embed="rId3"/>
          <a:stretch>
            <a:fillRect/>
          </a:stretch>
        </p:blipFill>
        <p:spPr>
          <a:xfrm>
            <a:off x="6602505" y="2111180"/>
            <a:ext cx="5320553" cy="3515960"/>
          </a:xfrm>
          <a:prstGeom prst="rect">
            <a:avLst/>
          </a:prstGeom>
          <a:ln>
            <a:solidFill>
              <a:schemeClr val="bg1">
                <a:lumMod val="50000"/>
              </a:schemeClr>
            </a:solidFill>
          </a:ln>
        </p:spPr>
      </p:pic>
      <p:sp>
        <p:nvSpPr>
          <p:cNvPr id="7" name="Rectangle 6">
            <a:extLst>
              <a:ext uri="{FF2B5EF4-FFF2-40B4-BE49-F238E27FC236}">
                <a16:creationId xmlns:a16="http://schemas.microsoft.com/office/drawing/2014/main" id="{60624307-2B34-ED42-949D-CEF3501C0061}"/>
              </a:ext>
            </a:extLst>
          </p:cNvPr>
          <p:cNvSpPr/>
          <p:nvPr/>
        </p:nvSpPr>
        <p:spPr>
          <a:xfrm>
            <a:off x="637924" y="1173402"/>
            <a:ext cx="9850781" cy="707886"/>
          </a:xfrm>
          <a:prstGeom prst="rect">
            <a:avLst/>
          </a:prstGeom>
        </p:spPr>
        <p:txBody>
          <a:bodyPr wrap="square">
            <a:spAutoFit/>
          </a:bodyPr>
          <a:lstStyle/>
          <a:p>
            <a:r>
              <a:rPr lang="en-US" sz="2000" dirty="0"/>
              <a:t>FortiADC Script </a:t>
            </a:r>
            <a:r>
              <a:rPr lang="ru-RU" sz="2000" dirty="0"/>
              <a:t>является мощной функцией в FortiADC, позволяющей вам управлять и контролировать трафик сети / приложений</a:t>
            </a:r>
            <a:r>
              <a:rPr lang="en-US" sz="2000" dirty="0"/>
              <a:t>.</a:t>
            </a:r>
          </a:p>
        </p:txBody>
      </p:sp>
    </p:spTree>
    <p:extLst>
      <p:ext uri="{BB962C8B-B14F-4D97-AF65-F5344CB8AC3E}">
        <p14:creationId xmlns:p14="http://schemas.microsoft.com/office/powerpoint/2010/main" val="422584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00" y="182301"/>
            <a:ext cx="10837164" cy="761209"/>
          </a:xfrm>
        </p:spPr>
        <p:txBody>
          <a:bodyPr/>
          <a:lstStyle/>
          <a:p>
            <a:r>
              <a:rPr lang="ru-RU" sz="3200" dirty="0"/>
              <a:t>Видимость </a:t>
            </a:r>
            <a:r>
              <a:rPr lang="en-US" sz="3200" dirty="0"/>
              <a:t>SSL</a:t>
            </a:r>
            <a:r>
              <a:rPr lang="ru-RU" sz="3200" dirty="0"/>
              <a:t> с зеркалированием трафика</a:t>
            </a:r>
            <a:endParaRPr lang="en-US" sz="3200" dirty="0"/>
          </a:p>
        </p:txBody>
      </p:sp>
      <p:sp>
        <p:nvSpPr>
          <p:cNvPr id="3" name="Content Placeholder 2"/>
          <p:cNvSpPr>
            <a:spLocks noGrp="1"/>
          </p:cNvSpPr>
          <p:nvPr>
            <p:ph idx="4294967295"/>
          </p:nvPr>
        </p:nvSpPr>
        <p:spPr>
          <a:xfrm>
            <a:off x="611031" y="1295957"/>
            <a:ext cx="5180251" cy="4594087"/>
          </a:xfrm>
        </p:spPr>
        <p:txBody>
          <a:bodyPr>
            <a:normAutofit/>
          </a:bodyPr>
          <a:lstStyle/>
          <a:p>
            <a:r>
              <a:rPr lang="ru-RU" sz="2000" dirty="0"/>
              <a:t>Защищенный трафик расшифровывается </a:t>
            </a:r>
            <a:r>
              <a:rPr lang="en-US" sz="2000" dirty="0"/>
              <a:t>FortiADC</a:t>
            </a:r>
            <a:endParaRPr lang="ru-RU" sz="2000" dirty="0"/>
          </a:p>
          <a:p>
            <a:r>
              <a:rPr lang="ru-RU" sz="2000" dirty="0"/>
              <a:t>Прозрачное копирование и передача расшифровоного трафика на контрольные устройства (IPS, NGFW, IDS)</a:t>
            </a:r>
          </a:p>
          <a:p>
            <a:r>
              <a:rPr lang="ru-RU" sz="2000" dirty="0"/>
              <a:t>Обычный трафик приложения не зависит от пользователя на сервер</a:t>
            </a:r>
          </a:p>
          <a:p>
            <a:r>
              <a:rPr lang="en-US" sz="2000" dirty="0"/>
              <a:t>FortiADC </a:t>
            </a:r>
            <a:r>
              <a:rPr lang="ru-RU" sz="2000" dirty="0"/>
              <a:t>не устраняет угрозы</a:t>
            </a:r>
          </a:p>
          <a:p>
            <a:r>
              <a:rPr lang="ru-RU" sz="2000" dirty="0"/>
              <a:t>Используется только для мониторинга и анализа зашифрованного трафика другими устройствами</a:t>
            </a:r>
          </a:p>
          <a:p>
            <a:r>
              <a:rPr lang="ru-RU" sz="2000" dirty="0"/>
              <a:t>Поддерживает Fortinet и сторонние решения</a:t>
            </a:r>
            <a:endParaRPr lang="en-US" sz="2000" dirty="0"/>
          </a:p>
        </p:txBody>
      </p:sp>
      <p:grpSp>
        <p:nvGrpSpPr>
          <p:cNvPr id="4" name="Group 3"/>
          <p:cNvGrpSpPr/>
          <p:nvPr/>
        </p:nvGrpSpPr>
        <p:grpSpPr>
          <a:xfrm>
            <a:off x="6452532" y="1622008"/>
            <a:ext cx="5524173" cy="4554287"/>
            <a:chOff x="4881388" y="1931855"/>
            <a:chExt cx="3763775" cy="3102965"/>
          </a:xfrm>
        </p:grpSpPr>
        <p:cxnSp>
          <p:nvCxnSpPr>
            <p:cNvPr id="40" name="Straight Connector 39"/>
            <p:cNvCxnSpPr/>
            <p:nvPr/>
          </p:nvCxnSpPr>
          <p:spPr>
            <a:xfrm flipV="1">
              <a:off x="6409234" y="2762326"/>
              <a:ext cx="615773" cy="356430"/>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56408" y="2672130"/>
              <a:ext cx="692867" cy="402011"/>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436900" y="2514369"/>
              <a:ext cx="272547" cy="157760"/>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7148479" y="2915275"/>
              <a:ext cx="272547" cy="157760"/>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237078" y="2037170"/>
              <a:ext cx="662075" cy="174660"/>
            </a:xfrm>
            <a:prstGeom prst="rect">
              <a:avLst/>
            </a:prstGeom>
            <a:noFill/>
          </p:spPr>
          <p:txBody>
            <a:bodyPr wrap="none" rtlCol="0">
              <a:spAutoFit/>
            </a:bodyPr>
            <a:lstStyle/>
            <a:p>
              <a:r>
                <a:rPr lang="en-US" sz="1066" dirty="0"/>
                <a:t>Web Servers</a:t>
              </a:r>
            </a:p>
          </p:txBody>
        </p:sp>
        <p:sp>
          <p:nvSpPr>
            <p:cNvPr id="46" name="TextBox 45"/>
            <p:cNvSpPr txBox="1"/>
            <p:nvPr/>
          </p:nvSpPr>
          <p:spPr>
            <a:xfrm>
              <a:off x="4881388" y="2138747"/>
              <a:ext cx="841190" cy="258539"/>
            </a:xfrm>
            <a:prstGeom prst="rect">
              <a:avLst/>
            </a:prstGeom>
            <a:noFill/>
          </p:spPr>
          <p:txBody>
            <a:bodyPr wrap="none" rtlCol="0">
              <a:spAutoFit/>
            </a:bodyPr>
            <a:lstStyle/>
            <a:p>
              <a:r>
                <a:rPr lang="en-US" sz="1866" b="1" dirty="0"/>
                <a:t>FortiADC</a:t>
              </a:r>
              <a:endParaRPr lang="en-US" sz="2133" b="1" dirty="0"/>
            </a:p>
          </p:txBody>
        </p:sp>
        <p:cxnSp>
          <p:nvCxnSpPr>
            <p:cNvPr id="47" name="Straight Connector 46"/>
            <p:cNvCxnSpPr/>
            <p:nvPr/>
          </p:nvCxnSpPr>
          <p:spPr>
            <a:xfrm flipV="1">
              <a:off x="5793361" y="3109029"/>
              <a:ext cx="706287" cy="408506"/>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208213" y="3032271"/>
              <a:ext cx="961216" cy="587979"/>
            </a:xfrm>
            <a:prstGeom prst="line">
              <a:avLst/>
            </a:prstGeom>
            <a:ln w="38100">
              <a:solidFill>
                <a:srgbClr val="7D9898"/>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520587" y="1931855"/>
              <a:ext cx="1137728" cy="1115435"/>
              <a:chOff x="6914203" y="1956078"/>
              <a:chExt cx="1137728" cy="1115435"/>
            </a:xfrm>
          </p:grpSpPr>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4203" y="1956078"/>
                <a:ext cx="454451" cy="722827"/>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6228" y="2165213"/>
                <a:ext cx="454451" cy="722827"/>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7480" y="2348686"/>
                <a:ext cx="454451" cy="722827"/>
              </a:xfrm>
              <a:prstGeom prst="rect">
                <a:avLst/>
              </a:prstGeom>
            </p:spPr>
          </p:pic>
        </p:grpSp>
        <p:pic>
          <p:nvPicPr>
            <p:cNvPr id="54" name="Picture 5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8016" y="2900389"/>
              <a:ext cx="787418" cy="548640"/>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802" y="3287054"/>
              <a:ext cx="945510" cy="840455"/>
            </a:xfrm>
            <a:prstGeom prst="rect">
              <a:avLst/>
            </a:prstGeom>
          </p:spPr>
        </p:pic>
        <p:grpSp>
          <p:nvGrpSpPr>
            <p:cNvPr id="57" name="Group 56"/>
            <p:cNvGrpSpPr/>
            <p:nvPr/>
          </p:nvGrpSpPr>
          <p:grpSpPr>
            <a:xfrm>
              <a:off x="7988768" y="2453870"/>
              <a:ext cx="617295" cy="612684"/>
              <a:chOff x="7340585" y="4311606"/>
              <a:chExt cx="617295" cy="612684"/>
            </a:xfrm>
          </p:grpSpPr>
          <p:sp>
            <p:nvSpPr>
              <p:cNvPr id="58" name="TextBox 57"/>
              <p:cNvSpPr txBox="1"/>
              <p:nvPr/>
            </p:nvSpPr>
            <p:spPr>
              <a:xfrm>
                <a:off x="7374442" y="4749630"/>
                <a:ext cx="549580" cy="174660"/>
              </a:xfrm>
              <a:prstGeom prst="rect">
                <a:avLst/>
              </a:prstGeom>
              <a:noFill/>
            </p:spPr>
            <p:txBody>
              <a:bodyPr wrap="none" rtlCol="0">
                <a:spAutoFit/>
              </a:bodyPr>
              <a:lstStyle/>
              <a:p>
                <a:pPr algn="ctr"/>
                <a:r>
                  <a:rPr lang="en-US" sz="1066" dirty="0"/>
                  <a:t>Decrypted</a:t>
                </a:r>
              </a:p>
            </p:txBody>
          </p:sp>
          <p:grpSp>
            <p:nvGrpSpPr>
              <p:cNvPr id="59" name="Group 58"/>
              <p:cNvGrpSpPr/>
              <p:nvPr/>
            </p:nvGrpSpPr>
            <p:grpSpPr>
              <a:xfrm>
                <a:off x="7340585" y="4311606"/>
                <a:ext cx="617295" cy="174660"/>
                <a:chOff x="4367270" y="4196550"/>
                <a:chExt cx="617295" cy="174660"/>
              </a:xfrm>
            </p:grpSpPr>
            <p:cxnSp>
              <p:nvCxnSpPr>
                <p:cNvPr id="64" name="Straight Connector 63"/>
                <p:cNvCxnSpPr/>
                <p:nvPr/>
              </p:nvCxnSpPr>
              <p:spPr>
                <a:xfrm flipV="1">
                  <a:off x="4368432" y="4208662"/>
                  <a:ext cx="614969" cy="3694"/>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367270" y="4196550"/>
                  <a:ext cx="617295" cy="174660"/>
                </a:xfrm>
                <a:prstGeom prst="rect">
                  <a:avLst/>
                </a:prstGeom>
                <a:noFill/>
              </p:spPr>
              <p:txBody>
                <a:bodyPr wrap="none" rtlCol="0">
                  <a:spAutoFit/>
                </a:bodyPr>
                <a:lstStyle/>
                <a:p>
                  <a:pPr algn="ctr"/>
                  <a:r>
                    <a:rPr lang="en-US" sz="1066" dirty="0"/>
                    <a:t>HTTP/Clear</a:t>
                  </a:r>
                </a:p>
              </p:txBody>
            </p:sp>
          </p:grpSp>
          <p:grpSp>
            <p:nvGrpSpPr>
              <p:cNvPr id="60" name="Group 59"/>
              <p:cNvGrpSpPr/>
              <p:nvPr/>
            </p:nvGrpSpPr>
            <p:grpSpPr>
              <a:xfrm>
                <a:off x="7341747" y="4530618"/>
                <a:ext cx="614969" cy="174660"/>
                <a:chOff x="4520832" y="4348950"/>
                <a:chExt cx="614969" cy="174660"/>
              </a:xfrm>
            </p:grpSpPr>
            <p:cxnSp>
              <p:nvCxnSpPr>
                <p:cNvPr id="62" name="Straight Connector 61"/>
                <p:cNvCxnSpPr/>
                <p:nvPr/>
              </p:nvCxnSpPr>
              <p:spPr>
                <a:xfrm flipV="1">
                  <a:off x="4520832" y="4361062"/>
                  <a:ext cx="614969" cy="3694"/>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556258" y="4348950"/>
                  <a:ext cx="544120" cy="174660"/>
                </a:xfrm>
                <a:prstGeom prst="rect">
                  <a:avLst/>
                </a:prstGeom>
                <a:noFill/>
              </p:spPr>
              <p:txBody>
                <a:bodyPr wrap="none" rtlCol="0">
                  <a:spAutoFit/>
                </a:bodyPr>
                <a:lstStyle/>
                <a:p>
                  <a:pPr algn="ctr"/>
                  <a:r>
                    <a:rPr lang="en-US" sz="1066" dirty="0"/>
                    <a:t>Encrypted</a:t>
                  </a:r>
                </a:p>
              </p:txBody>
            </p:sp>
          </p:grpSp>
          <p:cxnSp>
            <p:nvCxnSpPr>
              <p:cNvPr id="61" name="Straight Connector 60"/>
              <p:cNvCxnSpPr/>
              <p:nvPr/>
            </p:nvCxnSpPr>
            <p:spPr>
              <a:xfrm flipV="1">
                <a:off x="7341747" y="4761742"/>
                <a:ext cx="614969" cy="3694"/>
              </a:xfrm>
              <a:prstGeom prst="line">
                <a:avLst/>
              </a:prstGeom>
              <a:ln w="38100">
                <a:solidFill>
                  <a:srgbClr val="7D9898"/>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4903999" y="2355421"/>
              <a:ext cx="1226917" cy="621664"/>
            </a:xfrm>
            <a:prstGeom prst="rect">
              <a:avLst/>
            </a:prstGeom>
            <a:noFill/>
          </p:spPr>
          <p:txBody>
            <a:bodyPr wrap="square" rtlCol="0">
              <a:spAutoFit/>
            </a:bodyPr>
            <a:lstStyle/>
            <a:p>
              <a:r>
                <a:rPr lang="en-US" sz="1066" dirty="0"/>
                <a:t>Load balances traffic to servers, offloads SSL traffic; sends mirror copy of decrypted traffic to FortiGate</a:t>
              </a:r>
            </a:p>
          </p:txBody>
        </p:sp>
        <p:sp>
          <p:nvSpPr>
            <p:cNvPr id="67" name="TextBox 66"/>
            <p:cNvSpPr txBox="1"/>
            <p:nvPr/>
          </p:nvSpPr>
          <p:spPr>
            <a:xfrm>
              <a:off x="7395629" y="4219097"/>
              <a:ext cx="849928" cy="258539"/>
            </a:xfrm>
            <a:prstGeom prst="rect">
              <a:avLst/>
            </a:prstGeom>
            <a:noFill/>
          </p:spPr>
          <p:txBody>
            <a:bodyPr wrap="none" rtlCol="0">
              <a:spAutoFit/>
            </a:bodyPr>
            <a:lstStyle/>
            <a:p>
              <a:r>
                <a:rPr lang="en-US" sz="1866" b="1" dirty="0"/>
                <a:t>FortiGate</a:t>
              </a:r>
            </a:p>
          </p:txBody>
        </p:sp>
        <p:sp>
          <p:nvSpPr>
            <p:cNvPr id="68" name="TextBox 67"/>
            <p:cNvSpPr txBox="1"/>
            <p:nvPr/>
          </p:nvSpPr>
          <p:spPr>
            <a:xfrm>
              <a:off x="7418246" y="4413156"/>
              <a:ext cx="1226917" cy="621664"/>
            </a:xfrm>
            <a:prstGeom prst="rect">
              <a:avLst/>
            </a:prstGeom>
            <a:noFill/>
          </p:spPr>
          <p:txBody>
            <a:bodyPr wrap="square" rtlCol="0">
              <a:spAutoFit/>
            </a:bodyPr>
            <a:lstStyle/>
            <a:p>
              <a:r>
                <a:rPr lang="en-US" sz="1066" dirty="0"/>
                <a:t>Protects against attacks in non-secure traffic; scans and reports threats in decrypted traffic sent by FortiADC</a:t>
              </a:r>
            </a:p>
          </p:txBody>
        </p:sp>
      </p:grpSp>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18689" y="3973550"/>
            <a:ext cx="1111405" cy="805250"/>
          </a:xfrm>
          <a:prstGeom prst="rect">
            <a:avLst/>
          </a:prstGeom>
        </p:spPr>
      </p:pic>
    </p:spTree>
    <p:extLst>
      <p:ext uri="{BB962C8B-B14F-4D97-AF65-F5344CB8AC3E}">
        <p14:creationId xmlns:p14="http://schemas.microsoft.com/office/powerpoint/2010/main" val="26196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02" y="42591"/>
            <a:ext cx="10837164" cy="766122"/>
          </a:xfrm>
        </p:spPr>
        <p:txBody>
          <a:bodyPr/>
          <a:lstStyle/>
          <a:p>
            <a:r>
              <a:rPr lang="ru-RU" dirty="0"/>
              <a:t>Проверка </a:t>
            </a:r>
            <a:r>
              <a:rPr lang="en-US" dirty="0"/>
              <a:t>SSL </a:t>
            </a:r>
            <a:r>
              <a:rPr lang="ru-RU" dirty="0"/>
              <a:t>с использованием</a:t>
            </a:r>
            <a:r>
              <a:rPr lang="en-US" dirty="0"/>
              <a:t> Forward Proxy</a:t>
            </a:r>
          </a:p>
        </p:txBody>
      </p:sp>
      <p:sp>
        <p:nvSpPr>
          <p:cNvPr id="3" name="Content Placeholder 2"/>
          <p:cNvSpPr>
            <a:spLocks noGrp="1"/>
          </p:cNvSpPr>
          <p:nvPr>
            <p:ph idx="4294967295"/>
          </p:nvPr>
        </p:nvSpPr>
        <p:spPr>
          <a:xfrm>
            <a:off x="611030" y="1295957"/>
            <a:ext cx="5153754" cy="4594087"/>
          </a:xfrm>
        </p:spPr>
        <p:txBody>
          <a:bodyPr>
            <a:normAutofit/>
          </a:bodyPr>
          <a:lstStyle/>
          <a:p>
            <a:r>
              <a:rPr lang="ru-RU" sz="2000" dirty="0"/>
              <a:t>Проверка защищенного трафика, разгрузка FortiGate</a:t>
            </a:r>
          </a:p>
          <a:p>
            <a:r>
              <a:rPr lang="ru-RU" sz="2000" dirty="0"/>
              <a:t>Передает зашифрованный трафик и сертификаты с клиентами и внешними хостами</a:t>
            </a:r>
          </a:p>
          <a:p>
            <a:r>
              <a:rPr lang="ru-RU" sz="2000" dirty="0"/>
              <a:t>Пара FortiADC перед и за </a:t>
            </a:r>
            <a:r>
              <a:rPr lang="en-US" sz="2000" dirty="0"/>
              <a:t>Firewall</a:t>
            </a:r>
            <a:endParaRPr lang="ru-RU" sz="2000" dirty="0"/>
          </a:p>
          <a:p>
            <a:r>
              <a:rPr lang="ru-RU" sz="2000" dirty="0"/>
              <a:t>Уменьшена нагрузка на FortiGate, и он может сосредоточиться на обнаружении и снижении угроз</a:t>
            </a:r>
          </a:p>
          <a:p>
            <a:r>
              <a:rPr lang="ru-RU" sz="2000" dirty="0"/>
              <a:t>Балансировка нагрузки несколькими </a:t>
            </a:r>
            <a:r>
              <a:rPr lang="en-US" sz="2000" dirty="0"/>
              <a:t>FortiGate</a:t>
            </a:r>
            <a:endParaRPr lang="ru-RU" sz="2000" dirty="0"/>
          </a:p>
          <a:p>
            <a:r>
              <a:rPr lang="en-US" sz="2000" dirty="0"/>
              <a:t>FortiGuard Web Filtering </a:t>
            </a:r>
            <a:r>
              <a:rPr lang="ru-RU" sz="2000" dirty="0"/>
              <a:t>упрощает управление </a:t>
            </a:r>
            <a:r>
              <a:rPr lang="en-US" sz="2000" dirty="0"/>
              <a:t>URL</a:t>
            </a:r>
            <a:r>
              <a:rPr lang="ru-RU" sz="2000" dirty="0"/>
              <a:t> </a:t>
            </a:r>
            <a:r>
              <a:rPr lang="en-US" sz="2000" dirty="0"/>
              <a:t>(only SSL FP)</a:t>
            </a:r>
          </a:p>
          <a:p>
            <a:endParaRPr lang="en-US" sz="2000" dirty="0"/>
          </a:p>
        </p:txBody>
      </p:sp>
      <p:sp>
        <p:nvSpPr>
          <p:cNvPr id="5" name="TextBox 4"/>
          <p:cNvSpPr txBox="1"/>
          <p:nvPr/>
        </p:nvSpPr>
        <p:spPr>
          <a:xfrm>
            <a:off x="6265579" y="1947132"/>
            <a:ext cx="2476679" cy="1169551"/>
          </a:xfrm>
          <a:prstGeom prst="rect">
            <a:avLst/>
          </a:prstGeom>
          <a:noFill/>
        </p:spPr>
        <p:txBody>
          <a:bodyPr wrap="square" rtlCol="0">
            <a:spAutoFit/>
          </a:bodyPr>
          <a:lstStyle/>
          <a:p>
            <a:pPr algn="r"/>
            <a:r>
              <a:rPr lang="ru-RU" sz="1400" dirty="0"/>
              <a:t>FortiADC обеспечивает шифрования и дешифрования и могут балансировать нагрузку на несколько FortiGate</a:t>
            </a:r>
            <a:endParaRPr lang="en-US" sz="1400" dirty="0"/>
          </a:p>
        </p:txBody>
      </p:sp>
      <p:cxnSp>
        <p:nvCxnSpPr>
          <p:cNvPr id="24" name="Straight Connector 23"/>
          <p:cNvCxnSpPr/>
          <p:nvPr/>
        </p:nvCxnSpPr>
        <p:spPr>
          <a:xfrm flipV="1">
            <a:off x="7806258" y="3788397"/>
            <a:ext cx="1172340" cy="672446"/>
          </a:xfrm>
          <a:prstGeom prst="line">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6652" y="4279751"/>
            <a:ext cx="1199164" cy="1065924"/>
          </a:xfrm>
          <a:prstGeom prst="rect">
            <a:avLst/>
          </a:prstGeom>
        </p:spPr>
      </p:pic>
      <p:sp>
        <p:nvSpPr>
          <p:cNvPr id="18" name="TextBox 17"/>
          <p:cNvSpPr txBox="1"/>
          <p:nvPr/>
        </p:nvSpPr>
        <p:spPr>
          <a:xfrm>
            <a:off x="10153974" y="1686637"/>
            <a:ext cx="869149" cy="584775"/>
          </a:xfrm>
          <a:prstGeom prst="rect">
            <a:avLst/>
          </a:prstGeom>
          <a:noFill/>
        </p:spPr>
        <p:txBody>
          <a:bodyPr wrap="none" rtlCol="0">
            <a:spAutoFit/>
          </a:bodyPr>
          <a:lstStyle/>
          <a:p>
            <a:r>
              <a:rPr lang="en-US" sz="1600" dirty="0"/>
              <a:t>Internal</a:t>
            </a:r>
            <a:br>
              <a:rPr lang="en-US" sz="1600" dirty="0"/>
            </a:br>
            <a:r>
              <a:rPr lang="en-US" sz="1600" dirty="0"/>
              <a:t>User</a:t>
            </a:r>
          </a:p>
        </p:txBody>
      </p:sp>
      <p:sp>
        <p:nvSpPr>
          <p:cNvPr id="35" name="TextBox 34"/>
          <p:cNvSpPr txBox="1"/>
          <p:nvPr/>
        </p:nvSpPr>
        <p:spPr>
          <a:xfrm>
            <a:off x="9562028" y="4274636"/>
            <a:ext cx="2267221" cy="738664"/>
          </a:xfrm>
          <a:prstGeom prst="rect">
            <a:avLst/>
          </a:prstGeom>
          <a:noFill/>
        </p:spPr>
        <p:txBody>
          <a:bodyPr wrap="square" rtlCol="0">
            <a:spAutoFit/>
          </a:bodyPr>
          <a:lstStyle/>
          <a:p>
            <a:r>
              <a:rPr lang="en-US" sz="1400" dirty="0"/>
              <a:t>FortiGate </a:t>
            </a:r>
            <a:r>
              <a:rPr lang="ru-RU" sz="1400" dirty="0"/>
              <a:t>проверяет незашифрованный трафик </a:t>
            </a:r>
            <a:r>
              <a:rPr lang="en-US" sz="1400" dirty="0"/>
              <a:t>(IPS, DLP, UTM) </a:t>
            </a:r>
          </a:p>
        </p:txBody>
      </p:sp>
      <p:pic>
        <p:nvPicPr>
          <p:cNvPr id="36" name="Picture 4" descr="http://upload.wikimedia.org/wikipedia/commons/thumb/1/1d/AmazonWebservices_Logo.svg/2000px-AmazonWebservices_Logo.svg.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69246" y="5154488"/>
            <a:ext cx="955938" cy="382375"/>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8" descr="http://bloom.salesforce.com/resource/1413202319000/site/images/logo-company.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32186" y="4563607"/>
            <a:ext cx="711549" cy="498210"/>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10" descr="https://lh6.ggpht.com/8-N_qLXgV-eNDQINqTR-Pzu5Y8DuH0Xjz53zoWq_IcBNpcxDL_gK4uS_MvXH00yN6nd4=w30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03412" y="5503577"/>
            <a:ext cx="405694" cy="40569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0" name="Straight Connector 19"/>
          <p:cNvCxnSpPr/>
          <p:nvPr/>
        </p:nvCxnSpPr>
        <p:spPr>
          <a:xfrm flipV="1">
            <a:off x="9848051" y="2559591"/>
            <a:ext cx="1294235" cy="74236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9401528" y="3052058"/>
            <a:ext cx="853842" cy="50299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8547687" y="3555053"/>
            <a:ext cx="853842" cy="50299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547688" y="3067811"/>
            <a:ext cx="882391" cy="50613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378354" y="3536161"/>
            <a:ext cx="882391" cy="50613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735" y="3723643"/>
            <a:ext cx="1062783" cy="74050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36621" y="2913874"/>
            <a:ext cx="1062783" cy="740503"/>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18315" y="2623434"/>
            <a:ext cx="1062783" cy="74050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77972" y="3418145"/>
            <a:ext cx="1062783" cy="740503"/>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0795803" y="1853897"/>
            <a:ext cx="848088" cy="905587"/>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a:ext>
            </a:extLst>
          </a:blip>
          <a:srcRect/>
          <a:stretch/>
        </p:blipFill>
        <p:spPr>
          <a:xfrm>
            <a:off x="10079767" y="3596278"/>
            <a:ext cx="427931" cy="420545"/>
          </a:xfrm>
          <a:prstGeom prst="rect">
            <a:avLst/>
          </a:prstGeom>
        </p:spPr>
      </p:pic>
      <p:pic>
        <p:nvPicPr>
          <p:cNvPr id="31" name="Picture 30"/>
          <p:cNvPicPr>
            <a:picLocks noChangeAspect="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0529427" y="2938789"/>
            <a:ext cx="332423" cy="420545"/>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8682636" y="4040300"/>
            <a:ext cx="332423" cy="420545"/>
          </a:xfrm>
          <a:prstGeom prst="rect">
            <a:avLst/>
          </a:prstGeom>
        </p:spPr>
      </p:pic>
      <p:pic>
        <p:nvPicPr>
          <p:cNvPr id="39" name="Picture 3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a:ext>
            </a:extLst>
          </a:blip>
          <a:srcRect/>
          <a:stretch/>
        </p:blipFill>
        <p:spPr>
          <a:xfrm>
            <a:off x="9247655" y="3126073"/>
            <a:ext cx="427931" cy="420545"/>
          </a:xfrm>
          <a:prstGeom prst="rect">
            <a:avLst/>
          </a:prstGeom>
        </p:spPr>
      </p:pic>
    </p:spTree>
    <p:extLst>
      <p:ext uri="{BB962C8B-B14F-4D97-AF65-F5344CB8AC3E}">
        <p14:creationId xmlns:p14="http://schemas.microsoft.com/office/powerpoint/2010/main" val="213442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30" y="0"/>
            <a:ext cx="10837164" cy="810455"/>
          </a:xfrm>
        </p:spPr>
        <p:txBody>
          <a:bodyPr/>
          <a:lstStyle/>
          <a:p>
            <a:r>
              <a:rPr lang="en-US" dirty="0"/>
              <a:t>SSL </a:t>
            </a:r>
            <a:r>
              <a:rPr lang="ru-RU" dirty="0"/>
              <a:t>Сравнение инструментов</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48177841"/>
              </p:ext>
            </p:extLst>
          </p:nvPr>
        </p:nvGraphicFramePr>
        <p:xfrm>
          <a:off x="625974" y="1163458"/>
          <a:ext cx="11045514" cy="3641782"/>
        </p:xfrm>
        <a:graphic>
          <a:graphicData uri="http://schemas.openxmlformats.org/drawingml/2006/table">
            <a:tbl>
              <a:tblPr firstRow="1" bandRow="1">
                <a:tableStyleId>{073A0DAA-6AF3-43AB-8588-CEC1D06C72B9}</a:tableStyleId>
              </a:tblPr>
              <a:tblGrid>
                <a:gridCol w="3011106">
                  <a:extLst>
                    <a:ext uri="{9D8B030D-6E8A-4147-A177-3AD203B41FA5}">
                      <a16:colId xmlns:a16="http://schemas.microsoft.com/office/drawing/2014/main" val="20000"/>
                    </a:ext>
                  </a:extLst>
                </a:gridCol>
                <a:gridCol w="2678136">
                  <a:extLst>
                    <a:ext uri="{9D8B030D-6E8A-4147-A177-3AD203B41FA5}">
                      <a16:colId xmlns:a16="http://schemas.microsoft.com/office/drawing/2014/main" val="20001"/>
                    </a:ext>
                  </a:extLst>
                </a:gridCol>
                <a:gridCol w="2678136">
                  <a:extLst>
                    <a:ext uri="{9D8B030D-6E8A-4147-A177-3AD203B41FA5}">
                      <a16:colId xmlns:a16="http://schemas.microsoft.com/office/drawing/2014/main" val="20002"/>
                    </a:ext>
                  </a:extLst>
                </a:gridCol>
                <a:gridCol w="2678136">
                  <a:extLst>
                    <a:ext uri="{9D8B030D-6E8A-4147-A177-3AD203B41FA5}">
                      <a16:colId xmlns:a16="http://schemas.microsoft.com/office/drawing/2014/main" val="20003"/>
                    </a:ext>
                  </a:extLst>
                </a:gridCol>
              </a:tblGrid>
              <a:tr h="496207">
                <a:tc>
                  <a:txBody>
                    <a:bodyPr/>
                    <a:lstStyle/>
                    <a:p>
                      <a:endParaRPr lang="en-US" sz="1300" dirty="0"/>
                    </a:p>
                  </a:txBody>
                  <a:tcPr marL="115767" marR="115767" marT="57884" marB="57884"/>
                </a:tc>
                <a:tc>
                  <a:txBody>
                    <a:bodyPr/>
                    <a:lstStyle/>
                    <a:p>
                      <a:r>
                        <a:rPr lang="ru-RU" sz="1300" dirty="0" err="1"/>
                        <a:t>Оффлодинг</a:t>
                      </a:r>
                      <a:endParaRPr lang="en-US" sz="1300" dirty="0"/>
                    </a:p>
                  </a:txBody>
                  <a:tcPr marL="115767" marR="115767" marT="57884" marB="57884"/>
                </a:tc>
                <a:tc>
                  <a:txBody>
                    <a:bodyPr/>
                    <a:lstStyle/>
                    <a:p>
                      <a:r>
                        <a:rPr lang="ru-RU" sz="1300" dirty="0"/>
                        <a:t>Видимость</a:t>
                      </a:r>
                      <a:endParaRPr lang="en-US" sz="1300" dirty="0"/>
                    </a:p>
                  </a:txBody>
                  <a:tcPr marL="115767" marR="115767" marT="57884" marB="57884"/>
                </a:tc>
                <a:tc>
                  <a:txBody>
                    <a:bodyPr/>
                    <a:lstStyle/>
                    <a:p>
                      <a:r>
                        <a:rPr lang="ru-RU" sz="1300" dirty="0"/>
                        <a:t>Инспекция</a:t>
                      </a:r>
                      <a:r>
                        <a:rPr lang="en-US" sz="1300" dirty="0"/>
                        <a:t> (with FortiGate)</a:t>
                      </a:r>
                    </a:p>
                  </a:txBody>
                  <a:tcPr marL="115767" marR="115767" marT="57884" marB="57884"/>
                </a:tc>
                <a:extLst>
                  <a:ext uri="{0D108BD9-81ED-4DB2-BD59-A6C34878D82A}">
                    <a16:rowId xmlns:a16="http://schemas.microsoft.com/office/drawing/2014/main" val="10000"/>
                  </a:ext>
                </a:extLst>
              </a:tr>
              <a:tr h="978821">
                <a:tc>
                  <a:txBody>
                    <a:bodyPr/>
                    <a:lstStyle/>
                    <a:p>
                      <a:r>
                        <a:rPr lang="ru-RU" sz="1300" dirty="0"/>
                        <a:t>Основная цель</a:t>
                      </a:r>
                      <a:endParaRPr lang="en-US" sz="1300" b="1" dirty="0"/>
                    </a:p>
                  </a:txBody>
                  <a:tcPr marL="115767" marR="115767" marT="57884" marB="57884"/>
                </a:tc>
                <a:tc>
                  <a:txBody>
                    <a:bodyPr/>
                    <a:lstStyle/>
                    <a:p>
                      <a:r>
                        <a:rPr lang="ru-RU" sz="1300" dirty="0"/>
                        <a:t>Освобождение серверов от обработки SSL для увеличения </a:t>
                      </a:r>
                      <a:r>
                        <a:rPr lang="ru-RU" sz="1300" dirty="0" err="1"/>
                        <a:t>емкости</a:t>
                      </a:r>
                      <a:r>
                        <a:rPr lang="ru-RU" sz="1300" dirty="0"/>
                        <a:t> и сокращения времени отклика</a:t>
                      </a:r>
                      <a:endParaRPr lang="en-US" sz="1300" dirty="0"/>
                    </a:p>
                  </a:txBody>
                  <a:tcPr marL="115767" marR="115767" marT="57884" marB="57884"/>
                </a:tc>
                <a:tc>
                  <a:txBody>
                    <a:bodyPr/>
                    <a:lstStyle/>
                    <a:p>
                      <a:r>
                        <a:rPr lang="ru-RU" sz="1300" dirty="0"/>
                        <a:t>Расшифровывать трафик и отправлять на IPS или </a:t>
                      </a:r>
                      <a:r>
                        <a:rPr lang="ru-RU" sz="1300" dirty="0" err="1"/>
                        <a:t>Firewall</a:t>
                      </a:r>
                      <a:r>
                        <a:rPr lang="ru-RU" sz="1300" dirty="0"/>
                        <a:t> только для анализа</a:t>
                      </a:r>
                      <a:endParaRPr lang="en-US" sz="1300" dirty="0"/>
                    </a:p>
                  </a:txBody>
                  <a:tcPr marL="115767" marR="115767" marT="57884" marB="57884"/>
                </a:tc>
                <a:tc>
                  <a:txBody>
                    <a:bodyPr/>
                    <a:lstStyle/>
                    <a:p>
                      <a:r>
                        <a:rPr lang="ru-RU" sz="1300" dirty="0"/>
                        <a:t>Расшифровать </a:t>
                      </a:r>
                      <a:r>
                        <a:rPr lang="ru-RU" sz="1300" dirty="0" err="1"/>
                        <a:t>защищенный</a:t>
                      </a:r>
                      <a:r>
                        <a:rPr lang="ru-RU" sz="1300" dirty="0"/>
                        <a:t> трафик и передать в </a:t>
                      </a:r>
                      <a:r>
                        <a:rPr lang="ru-RU" sz="1300" dirty="0" err="1"/>
                        <a:t>FortiGate</a:t>
                      </a:r>
                      <a:r>
                        <a:rPr lang="ru-RU" sz="1300" dirty="0"/>
                        <a:t> для проверки / смягчения последствий, затем повторно зашифровать.</a:t>
                      </a:r>
                      <a:endParaRPr lang="en-US" sz="1300" dirty="0"/>
                    </a:p>
                  </a:txBody>
                  <a:tcPr marL="115767" marR="115767" marT="57884" marB="57884"/>
                </a:tc>
                <a:extLst>
                  <a:ext uri="{0D108BD9-81ED-4DB2-BD59-A6C34878D82A}">
                    <a16:rowId xmlns:a16="http://schemas.microsoft.com/office/drawing/2014/main" val="10001"/>
                  </a:ext>
                </a:extLst>
              </a:tr>
              <a:tr h="550586">
                <a:tc>
                  <a:txBody>
                    <a:bodyPr/>
                    <a:lstStyle/>
                    <a:p>
                      <a:r>
                        <a:rPr lang="ru-RU" sz="1300" dirty="0" err="1"/>
                        <a:t>Развертывание</a:t>
                      </a:r>
                      <a:endParaRPr lang="en-US" sz="1300" b="1" dirty="0"/>
                    </a:p>
                  </a:txBody>
                  <a:tcPr marL="115767" marR="115767" marT="57884" marB="57884"/>
                </a:tc>
                <a:tc>
                  <a:txBody>
                    <a:bodyPr/>
                    <a:lstStyle/>
                    <a:p>
                      <a:r>
                        <a:rPr lang="ru-RU" sz="1300" dirty="0" err="1"/>
                        <a:t>Инлайн</a:t>
                      </a:r>
                      <a:endParaRPr lang="en-US" sz="1300" dirty="0"/>
                    </a:p>
                  </a:txBody>
                  <a:tcPr marL="115767" marR="115767" marT="57884" marB="57884"/>
                </a:tc>
                <a:tc>
                  <a:txBody>
                    <a:bodyPr/>
                    <a:lstStyle/>
                    <a:p>
                      <a:r>
                        <a:rPr lang="ru-RU" sz="1300" dirty="0" err="1"/>
                        <a:t>Инлайн</a:t>
                      </a:r>
                      <a:endParaRPr lang="en-US" sz="1300" dirty="0"/>
                    </a:p>
                  </a:txBody>
                  <a:tcPr marL="115767" marR="115767" marT="57884" marB="57884"/>
                </a:tc>
                <a:tc>
                  <a:txBody>
                    <a:bodyPr/>
                    <a:lstStyle/>
                    <a:p>
                      <a:r>
                        <a:rPr lang="en-US" sz="1300" dirty="0"/>
                        <a:t>Inline </a:t>
                      </a:r>
                      <a:r>
                        <a:rPr lang="ru-RU" sz="1300" dirty="0"/>
                        <a:t>(2x </a:t>
                      </a:r>
                      <a:r>
                        <a:rPr lang="ru-RU" sz="1300" dirty="0" err="1"/>
                        <a:t>FortiADC</a:t>
                      </a:r>
                      <a:r>
                        <a:rPr lang="ru-RU" sz="1300" dirty="0"/>
                        <a:t>; перед и после </a:t>
                      </a:r>
                      <a:r>
                        <a:rPr lang="ru-RU" sz="1300" dirty="0" err="1"/>
                        <a:t>FortiGate</a:t>
                      </a:r>
                      <a:r>
                        <a:rPr lang="ru-RU" sz="1300" dirty="0"/>
                        <a:t>)</a:t>
                      </a:r>
                      <a:endParaRPr lang="en-US" sz="1300" dirty="0"/>
                    </a:p>
                  </a:txBody>
                  <a:tcPr marL="115767" marR="115767" marT="57884" marB="57884"/>
                </a:tc>
                <a:extLst>
                  <a:ext uri="{0D108BD9-81ED-4DB2-BD59-A6C34878D82A}">
                    <a16:rowId xmlns:a16="http://schemas.microsoft.com/office/drawing/2014/main" val="10002"/>
                  </a:ext>
                </a:extLst>
              </a:tr>
              <a:tr h="496207">
                <a:tc>
                  <a:txBody>
                    <a:bodyPr/>
                    <a:lstStyle/>
                    <a:p>
                      <a:r>
                        <a:rPr lang="ru-RU" sz="1300" dirty="0"/>
                        <a:t>Рекомендуемые модели</a:t>
                      </a:r>
                      <a:endParaRPr lang="en-US" sz="1300" b="1" dirty="0"/>
                    </a:p>
                  </a:txBody>
                  <a:tcPr marL="115767" marR="115767" marT="57884" marB="57884"/>
                </a:tc>
                <a:tc>
                  <a:txBody>
                    <a:bodyPr/>
                    <a:lstStyle/>
                    <a:p>
                      <a:r>
                        <a:rPr lang="ru-RU" sz="1300" dirty="0"/>
                        <a:t>Любые (зависит от трафика)</a:t>
                      </a:r>
                      <a:endParaRPr lang="en-US" sz="1300" dirty="0"/>
                    </a:p>
                  </a:txBody>
                  <a:tcPr marL="115767" marR="115767" marT="57884" marB="57884"/>
                </a:tc>
                <a:tc>
                  <a:txBody>
                    <a:bodyPr/>
                    <a:lstStyle/>
                    <a:p>
                      <a:r>
                        <a:rPr lang="ru-RU" sz="1300" dirty="0"/>
                        <a:t>Аппаратное ускорение</a:t>
                      </a:r>
                      <a:endParaRPr lang="en-US" sz="1300" dirty="0"/>
                    </a:p>
                  </a:txBody>
                  <a:tcPr marL="115767" marR="115767" marT="57884" marB="57884"/>
                </a:tc>
                <a:tc>
                  <a:txBody>
                    <a:bodyPr/>
                    <a:lstStyle/>
                    <a:p>
                      <a:r>
                        <a:rPr lang="ru-RU" sz="1300" dirty="0"/>
                        <a:t>Аппаратное ускорение</a:t>
                      </a:r>
                      <a:endParaRPr lang="en-US" sz="1300" dirty="0"/>
                    </a:p>
                  </a:txBody>
                  <a:tcPr marL="115767" marR="115767" marT="57884" marB="57884"/>
                </a:tc>
                <a:extLst>
                  <a:ext uri="{0D108BD9-81ED-4DB2-BD59-A6C34878D82A}">
                    <a16:rowId xmlns:a16="http://schemas.microsoft.com/office/drawing/2014/main" val="10003"/>
                  </a:ext>
                </a:extLst>
              </a:tr>
              <a:tr h="496207">
                <a:tc>
                  <a:txBody>
                    <a:bodyPr/>
                    <a:lstStyle/>
                    <a:p>
                      <a:r>
                        <a:rPr lang="ru-RU" sz="1300" dirty="0"/>
                        <a:t>Обнаружение угроз</a:t>
                      </a:r>
                      <a:endParaRPr lang="en-US" sz="1300" b="1" dirty="0"/>
                    </a:p>
                  </a:txBody>
                  <a:tcPr marL="115767" marR="115767" marT="57884" marB="57884"/>
                </a:tc>
                <a:tc>
                  <a:txBody>
                    <a:bodyPr/>
                    <a:lstStyle/>
                    <a:p>
                      <a:r>
                        <a:rPr lang="ru-RU" sz="1300" dirty="0"/>
                        <a:t>Ограниченное</a:t>
                      </a:r>
                      <a:endParaRPr lang="en-US" sz="1300" dirty="0"/>
                    </a:p>
                  </a:txBody>
                  <a:tcPr marL="115767" marR="115767" marT="57884" marB="57884"/>
                </a:tc>
                <a:tc>
                  <a:txBody>
                    <a:bodyPr/>
                    <a:lstStyle/>
                    <a:p>
                      <a:r>
                        <a:rPr lang="ru-RU" sz="1300" dirty="0"/>
                        <a:t>Да</a:t>
                      </a:r>
                      <a:endParaRPr lang="en-US" sz="1300" dirty="0"/>
                    </a:p>
                  </a:txBody>
                  <a:tcPr marL="115767" marR="115767" marT="57884" marB="57884"/>
                </a:tc>
                <a:tc>
                  <a:txBody>
                    <a:bodyPr/>
                    <a:lstStyle/>
                    <a:p>
                      <a:r>
                        <a:rPr lang="ru-RU" sz="1300" dirty="0"/>
                        <a:t>Да</a:t>
                      </a:r>
                      <a:endParaRPr lang="en-US" sz="1300" dirty="0"/>
                    </a:p>
                  </a:txBody>
                  <a:tcPr marL="115767" marR="115767" marT="57884" marB="57884"/>
                </a:tc>
                <a:extLst>
                  <a:ext uri="{0D108BD9-81ED-4DB2-BD59-A6C34878D82A}">
                    <a16:rowId xmlns:a16="http://schemas.microsoft.com/office/drawing/2014/main" val="10004"/>
                  </a:ext>
                </a:extLst>
              </a:tr>
              <a:tr h="496207">
                <a:tc>
                  <a:txBody>
                    <a:bodyPr/>
                    <a:lstStyle/>
                    <a:p>
                      <a:r>
                        <a:rPr lang="ru-RU" sz="1300" dirty="0"/>
                        <a:t>Снижение угроз</a:t>
                      </a:r>
                      <a:endParaRPr lang="en-US" sz="1300" b="1" dirty="0"/>
                    </a:p>
                  </a:txBody>
                  <a:tcPr marL="115767" marR="115767" marT="57884" marB="57884"/>
                </a:tc>
                <a:tc>
                  <a:txBody>
                    <a:bodyPr/>
                    <a:lstStyle/>
                    <a:p>
                      <a:r>
                        <a:rPr lang="ru-RU" sz="1300" dirty="0"/>
                        <a:t>Ограниченное</a:t>
                      </a:r>
                      <a:endParaRPr lang="en-US" sz="1300" dirty="0"/>
                    </a:p>
                  </a:txBody>
                  <a:tcPr marL="115767" marR="115767" marT="57884" marB="57884"/>
                </a:tc>
                <a:tc>
                  <a:txBody>
                    <a:bodyPr/>
                    <a:lstStyle/>
                    <a:p>
                      <a:r>
                        <a:rPr lang="ru-RU" sz="1300" dirty="0"/>
                        <a:t>Нет</a:t>
                      </a:r>
                      <a:endParaRPr lang="en-US" sz="1300" dirty="0"/>
                    </a:p>
                  </a:txBody>
                  <a:tcPr marL="115767" marR="115767" marT="57884" marB="57884"/>
                </a:tc>
                <a:tc>
                  <a:txBody>
                    <a:bodyPr/>
                    <a:lstStyle/>
                    <a:p>
                      <a:r>
                        <a:rPr lang="ru-RU" sz="1300" dirty="0"/>
                        <a:t>Да</a:t>
                      </a:r>
                      <a:endParaRPr lang="en-US" sz="1300" dirty="0"/>
                    </a:p>
                  </a:txBody>
                  <a:tcPr marL="115767" marR="115767" marT="57884" marB="57884"/>
                </a:tc>
                <a:extLst>
                  <a:ext uri="{0D108BD9-81ED-4DB2-BD59-A6C34878D82A}">
                    <a16:rowId xmlns:a16="http://schemas.microsoft.com/office/drawing/2014/main" val="10005"/>
                  </a:ext>
                </a:extLst>
              </a:tr>
            </a:tbl>
          </a:graphicData>
        </a:graphic>
      </p:graphicFrame>
      <p:sp>
        <p:nvSpPr>
          <p:cNvPr id="30" name="Content Placeholder 2"/>
          <p:cNvSpPr txBox="1">
            <a:spLocks/>
          </p:cNvSpPr>
          <p:nvPr/>
        </p:nvSpPr>
        <p:spPr>
          <a:xfrm>
            <a:off x="625974" y="4887135"/>
            <a:ext cx="10654985" cy="1233223"/>
          </a:xfrm>
          <a:prstGeom prst="rect">
            <a:avLst/>
          </a:prstGeom>
        </p:spPr>
        <p:txBody>
          <a:bodyPr/>
          <a:lstStyle>
            <a:lvl1pPr marL="176213" indent="-176213" algn="l" defTabSz="685800" rtl="0" eaLnBrk="1" latinLnBrk="0" hangingPunct="1">
              <a:lnSpc>
                <a:spcPct val="100000"/>
              </a:lnSpc>
              <a:spcBef>
                <a:spcPts val="675"/>
              </a:spcBef>
              <a:buClr>
                <a:srgbClr val="FF0000"/>
              </a:buClr>
              <a:buFont typeface="Wingdings" panose="05000000000000000000" pitchFamily="2" charset="2"/>
              <a:buChar char="§"/>
              <a:defRPr sz="1600" kern="1200">
                <a:solidFill>
                  <a:schemeClr val="tx1"/>
                </a:solidFill>
                <a:latin typeface="+mn-lt"/>
                <a:ea typeface="+mn-ea"/>
                <a:cs typeface="+mn-cs"/>
              </a:defRPr>
            </a:lvl1pPr>
            <a:lvl2pPr marL="461963" indent="-192088" algn="l" defTabSz="685800" rtl="0" eaLnBrk="1" latinLnBrk="0" hangingPunct="1">
              <a:lnSpc>
                <a:spcPct val="100000"/>
              </a:lnSpc>
              <a:spcBef>
                <a:spcPts val="300"/>
              </a:spcBef>
              <a:buClr>
                <a:srgbClr val="FF0000"/>
              </a:buClr>
              <a:buFont typeface="Arial" panose="020B0604020202020204" pitchFamily="34" charset="0"/>
              <a:buChar char="»"/>
              <a:defRPr sz="1400" kern="1200">
                <a:solidFill>
                  <a:schemeClr val="tx1"/>
                </a:solidFill>
                <a:latin typeface="+mn-lt"/>
                <a:ea typeface="+mn-ea"/>
                <a:cs typeface="+mn-cs"/>
              </a:defRPr>
            </a:lvl2pPr>
            <a:lvl3pPr marL="738188" indent="-180975" algn="l" defTabSz="685800" rtl="0" eaLnBrk="1" latinLnBrk="0" hangingPunct="1">
              <a:lnSpc>
                <a:spcPct val="100000"/>
              </a:lnSpc>
              <a:spcBef>
                <a:spcPts val="300"/>
              </a:spcBef>
              <a:buClr>
                <a:srgbClr val="FF0000"/>
              </a:buClr>
              <a:buFont typeface="Wingdings" panose="05000000000000000000" pitchFamily="2" charset="2"/>
              <a:buChar char="§"/>
              <a:defRPr sz="1200" kern="1200">
                <a:solidFill>
                  <a:schemeClr val="tx1"/>
                </a:solidFill>
                <a:latin typeface="+mn-lt"/>
                <a:ea typeface="+mn-ea"/>
                <a:cs typeface="+mn-cs"/>
              </a:defRPr>
            </a:lvl3pPr>
            <a:lvl4pPr marL="1025525" indent="-192088" algn="l" defTabSz="685800" rtl="0" eaLnBrk="1" latinLnBrk="0" hangingPunct="1">
              <a:lnSpc>
                <a:spcPct val="100000"/>
              </a:lnSpc>
              <a:spcBef>
                <a:spcPts val="300"/>
              </a:spcBef>
              <a:buClr>
                <a:srgbClr val="FF0000"/>
              </a:buClr>
              <a:buFont typeface="Arial" panose="020B0604020202020204" pitchFamily="34" charset="0"/>
              <a:buChar char="»"/>
              <a:defRPr sz="1100" kern="1200">
                <a:solidFill>
                  <a:schemeClr val="tx1"/>
                </a:solidFill>
                <a:latin typeface="+mn-lt"/>
                <a:ea typeface="+mn-ea"/>
                <a:cs typeface="+mn-cs"/>
              </a:defRPr>
            </a:lvl4pPr>
            <a:lvl5pPr marL="1255713" indent="-182563" algn="l" defTabSz="685800" rtl="0" eaLnBrk="1" latinLnBrk="0" hangingPunct="1">
              <a:lnSpc>
                <a:spcPct val="100000"/>
              </a:lnSpc>
              <a:spcBef>
                <a:spcPts val="300"/>
              </a:spcBef>
              <a:buClr>
                <a:srgbClr val="FF0000"/>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ru-RU" dirty="0"/>
              <a:t>SSL </a:t>
            </a:r>
            <a:r>
              <a:rPr lang="ru-RU" dirty="0" err="1"/>
              <a:t>оффлодинг</a:t>
            </a:r>
            <a:r>
              <a:rPr lang="ru-RU" dirty="0"/>
              <a:t> - это базовая функция ADC, обеспечивающая безопасность, например репутацию IP и базовые возможности межсетевого экрана, встроенные в </a:t>
            </a:r>
            <a:r>
              <a:rPr lang="ru-RU" dirty="0" err="1"/>
              <a:t>FortiADC</a:t>
            </a:r>
            <a:r>
              <a:rPr lang="ru-RU" dirty="0"/>
              <a:t>.</a:t>
            </a:r>
          </a:p>
          <a:p>
            <a:r>
              <a:rPr lang="en-US" dirty="0"/>
              <a:t>Visibility and Inspection use FortiADC’s advanced SSL decryption and re-encryption to pass unencrypted traffic for inspection and mitigation on another device</a:t>
            </a:r>
          </a:p>
        </p:txBody>
      </p:sp>
    </p:spTree>
    <p:extLst>
      <p:ext uri="{BB962C8B-B14F-4D97-AF65-F5344CB8AC3E}">
        <p14:creationId xmlns:p14="http://schemas.microsoft.com/office/powerpoint/2010/main" val="17477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33" y="142551"/>
            <a:ext cx="10114338" cy="904584"/>
          </a:xfrm>
        </p:spPr>
        <p:txBody>
          <a:bodyPr/>
          <a:lstStyle/>
          <a:p>
            <a:r>
              <a:rPr lang="en-US" sz="3200"/>
              <a:t>High Performance VPN Load Balancing with FortiADC and FortiGate</a:t>
            </a:r>
            <a:endParaRPr lang="en-US" sz="3200" dirty="0"/>
          </a:p>
        </p:txBody>
      </p:sp>
      <p:sp>
        <p:nvSpPr>
          <p:cNvPr id="3" name="Content Placeholder 2"/>
          <p:cNvSpPr>
            <a:spLocks noGrp="1"/>
          </p:cNvSpPr>
          <p:nvPr>
            <p:ph idx="1"/>
          </p:nvPr>
        </p:nvSpPr>
        <p:spPr>
          <a:xfrm>
            <a:off x="468703" y="1228836"/>
            <a:ext cx="7897146" cy="4351338"/>
          </a:xfrm>
        </p:spPr>
        <p:txBody>
          <a:bodyPr/>
          <a:lstStyle/>
          <a:p>
            <a:pPr marL="0" indent="0">
              <a:buNone/>
            </a:pPr>
            <a:r>
              <a:rPr lang="en-US" sz="2400" b="1" dirty="0">
                <a:solidFill>
                  <a:schemeClr val="tx2"/>
                </a:solidFill>
              </a:rPr>
              <a:t>Business drivers:</a:t>
            </a:r>
          </a:p>
          <a:p>
            <a:r>
              <a:rPr lang="en-US" sz="2000" dirty="0"/>
              <a:t>VPN ”Always-On”</a:t>
            </a:r>
          </a:p>
          <a:p>
            <a:r>
              <a:rPr lang="en-US" sz="2000" dirty="0">
                <a:cs typeface="Arial" panose="020B0604020202020204" pitchFamily="34" charset="0"/>
              </a:rPr>
              <a:t>Business &amp; Service continuity</a:t>
            </a:r>
          </a:p>
          <a:p>
            <a:r>
              <a:rPr lang="en-US" sz="2000" dirty="0">
                <a:solidFill>
                  <a:schemeClr val="tx1">
                    <a:lumMod val="50000"/>
                  </a:schemeClr>
                </a:solidFill>
                <a:cs typeface="Arial" panose="020B0604020202020204" pitchFamily="34" charset="0"/>
              </a:rPr>
              <a:t>Improve user </a:t>
            </a:r>
            <a:r>
              <a:rPr lang="en-US" sz="2000" dirty="0" err="1">
                <a:solidFill>
                  <a:schemeClr val="tx1">
                    <a:lumMod val="50000"/>
                  </a:schemeClr>
                </a:solidFill>
                <a:cs typeface="Arial" panose="020B0604020202020204" pitchFamily="34" charset="0"/>
              </a:rPr>
              <a:t>QoE</a:t>
            </a:r>
            <a:r>
              <a:rPr lang="en-US" sz="2000" dirty="0">
                <a:solidFill>
                  <a:schemeClr val="tx1">
                    <a:lumMod val="50000"/>
                  </a:schemeClr>
                </a:solidFill>
                <a:cs typeface="Arial" panose="020B0604020202020204" pitchFamily="34" charset="0"/>
              </a:rPr>
              <a:t> (</a:t>
            </a:r>
            <a:r>
              <a:rPr lang="en-US" sz="2000" dirty="0" err="1">
                <a:solidFill>
                  <a:schemeClr val="tx1">
                    <a:lumMod val="50000"/>
                  </a:schemeClr>
                </a:solidFill>
                <a:cs typeface="Arial" panose="020B0604020202020204" pitchFamily="34" charset="0"/>
              </a:rPr>
              <a:t>WorldWide</a:t>
            </a:r>
            <a:r>
              <a:rPr lang="en-US" sz="2000" dirty="0">
                <a:solidFill>
                  <a:schemeClr val="tx1">
                    <a:lumMod val="50000"/>
                  </a:schemeClr>
                </a:solidFill>
                <a:cs typeface="Arial" panose="020B0604020202020204" pitchFamily="34" charset="0"/>
              </a:rPr>
              <a:t> teleworkers)</a:t>
            </a:r>
            <a:endParaRPr lang="en-US" sz="2000" dirty="0"/>
          </a:p>
          <a:p>
            <a:pPr marL="0" indent="0">
              <a:buNone/>
            </a:pPr>
            <a:endParaRPr lang="en-US" dirty="0"/>
          </a:p>
          <a:p>
            <a:pPr marL="0" indent="0">
              <a:buNone/>
            </a:pPr>
            <a:r>
              <a:rPr lang="en-US" sz="2400" b="1" dirty="0">
                <a:solidFill>
                  <a:schemeClr val="tx2"/>
                </a:solidFill>
              </a:rPr>
              <a:t>Two NEW solutions!!</a:t>
            </a:r>
          </a:p>
          <a:p>
            <a:r>
              <a:rPr lang="en-US" sz="2000" dirty="0"/>
              <a:t>VPN Load-Balancing with FortiADC and FortiGate </a:t>
            </a:r>
          </a:p>
          <a:p>
            <a:r>
              <a:rPr lang="en-US" sz="2000" dirty="0"/>
              <a:t>VPN &amp; Service Continuity with GSLB and FortiGate</a:t>
            </a:r>
          </a:p>
        </p:txBody>
      </p:sp>
      <p:sp>
        <p:nvSpPr>
          <p:cNvPr id="6" name="Rounded Rectangle 5">
            <a:extLst>
              <a:ext uri="{FF2B5EF4-FFF2-40B4-BE49-F238E27FC236}">
                <a16:creationId xmlns:a16="http://schemas.microsoft.com/office/drawing/2014/main" id="{9A6CB552-84A9-EE4B-9DE8-F3CA7C0BCC4C}"/>
              </a:ext>
            </a:extLst>
          </p:cNvPr>
          <p:cNvSpPr/>
          <p:nvPr/>
        </p:nvSpPr>
        <p:spPr>
          <a:xfrm>
            <a:off x="7366351" y="1047136"/>
            <a:ext cx="4596944" cy="5117693"/>
          </a:xfrm>
          <a:prstGeom prst="roundRect">
            <a:avLst>
              <a:gd name="adj" fmla="val 60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7" name="Group 6">
            <a:extLst>
              <a:ext uri="{FF2B5EF4-FFF2-40B4-BE49-F238E27FC236}">
                <a16:creationId xmlns:a16="http://schemas.microsoft.com/office/drawing/2014/main" id="{FCD4652D-66FB-9943-B3DA-3DB9160F81A8}"/>
              </a:ext>
            </a:extLst>
          </p:cNvPr>
          <p:cNvGrpSpPr/>
          <p:nvPr/>
        </p:nvGrpSpPr>
        <p:grpSpPr>
          <a:xfrm>
            <a:off x="9800139" y="2532761"/>
            <a:ext cx="916257" cy="755512"/>
            <a:chOff x="-49000" y="305586"/>
            <a:chExt cx="916257" cy="755512"/>
          </a:xfrm>
        </p:grpSpPr>
        <p:sp>
          <p:nvSpPr>
            <p:cNvPr id="8" name="TextBox 7">
              <a:extLst>
                <a:ext uri="{FF2B5EF4-FFF2-40B4-BE49-F238E27FC236}">
                  <a16:creationId xmlns:a16="http://schemas.microsoft.com/office/drawing/2014/main" id="{6A593DB8-1D62-1E4E-946B-E6B2B30BF587}"/>
                </a:ext>
              </a:extLst>
            </p:cNvPr>
            <p:cNvSpPr txBox="1"/>
            <p:nvPr/>
          </p:nvSpPr>
          <p:spPr>
            <a:xfrm>
              <a:off x="-49000" y="814877"/>
              <a:ext cx="916257" cy="246221"/>
            </a:xfrm>
            <a:prstGeom prst="rect">
              <a:avLst/>
            </a:prstGeom>
            <a:noFill/>
          </p:spPr>
          <p:txBody>
            <a:bodyPr wrap="square" rtlCol="0">
              <a:spAutoFit/>
            </a:bodyPr>
            <a:lstStyle/>
            <a:p>
              <a:pPr algn="ctr"/>
              <a:r>
                <a:rPr lang="en-US" sz="1000" dirty="0"/>
                <a:t>FortiGate-A</a:t>
              </a:r>
            </a:p>
          </p:txBody>
        </p:sp>
        <p:pic>
          <p:nvPicPr>
            <p:cNvPr id="9" name="Picture 8">
              <a:hlinkClick r:id="rId3"/>
              <a:extLst>
                <a:ext uri="{FF2B5EF4-FFF2-40B4-BE49-F238E27FC236}">
                  <a16:creationId xmlns:a16="http://schemas.microsoft.com/office/drawing/2014/main" id="{4E2D6C02-FF76-1146-B5A2-E847378D8895}"/>
                </a:ext>
              </a:extLst>
            </p:cNvPr>
            <p:cNvPicPr>
              <a:picLocks noChangeAspect="1"/>
            </p:cNvPicPr>
            <p:nvPr/>
          </p:nvPicPr>
          <p:blipFill>
            <a:blip r:embed="rId4"/>
            <a:stretch>
              <a:fillRect/>
            </a:stretch>
          </p:blipFill>
          <p:spPr>
            <a:xfrm>
              <a:off x="140208" y="305586"/>
              <a:ext cx="459223" cy="459223"/>
            </a:xfrm>
            <a:prstGeom prst="rect">
              <a:avLst/>
            </a:prstGeom>
          </p:spPr>
        </p:pic>
      </p:grpSp>
      <p:sp>
        <p:nvSpPr>
          <p:cNvPr id="10" name="TextBox 9">
            <a:extLst>
              <a:ext uri="{FF2B5EF4-FFF2-40B4-BE49-F238E27FC236}">
                <a16:creationId xmlns:a16="http://schemas.microsoft.com/office/drawing/2014/main" id="{68650B4D-69B4-E340-B61B-DFA80211EB35}"/>
              </a:ext>
            </a:extLst>
          </p:cNvPr>
          <p:cNvSpPr txBox="1"/>
          <p:nvPr/>
        </p:nvSpPr>
        <p:spPr>
          <a:xfrm>
            <a:off x="10292395" y="2538369"/>
            <a:ext cx="1771468" cy="413959"/>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Gateway</a:t>
            </a:r>
          </a:p>
        </p:txBody>
      </p:sp>
      <p:pic>
        <p:nvPicPr>
          <p:cNvPr id="12" name="Picture 18">
            <a:extLst>
              <a:ext uri="{FF2B5EF4-FFF2-40B4-BE49-F238E27FC236}">
                <a16:creationId xmlns:a16="http://schemas.microsoft.com/office/drawing/2014/main" id="{646BB196-04A5-DE4E-99AA-6E08959E44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53283" y="1539122"/>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A269FDC3-54AD-0344-8325-2E72079D338B}"/>
              </a:ext>
            </a:extLst>
          </p:cNvPr>
          <p:cNvGrpSpPr/>
          <p:nvPr/>
        </p:nvGrpSpPr>
        <p:grpSpPr>
          <a:xfrm>
            <a:off x="8961166" y="2532761"/>
            <a:ext cx="836941" cy="755513"/>
            <a:chOff x="-49501" y="305586"/>
            <a:chExt cx="836941" cy="755513"/>
          </a:xfrm>
        </p:grpSpPr>
        <p:sp>
          <p:nvSpPr>
            <p:cNvPr id="15" name="TextBox 14">
              <a:extLst>
                <a:ext uri="{FF2B5EF4-FFF2-40B4-BE49-F238E27FC236}">
                  <a16:creationId xmlns:a16="http://schemas.microsoft.com/office/drawing/2014/main" id="{192CD491-29A8-9C45-8FAA-B7D946CE9DC7}"/>
                </a:ext>
              </a:extLst>
            </p:cNvPr>
            <p:cNvSpPr txBox="1"/>
            <p:nvPr/>
          </p:nvSpPr>
          <p:spPr>
            <a:xfrm>
              <a:off x="-49501" y="814878"/>
              <a:ext cx="836941" cy="246221"/>
            </a:xfrm>
            <a:prstGeom prst="rect">
              <a:avLst/>
            </a:prstGeom>
            <a:noFill/>
          </p:spPr>
          <p:txBody>
            <a:bodyPr wrap="square" rtlCol="0">
              <a:spAutoFit/>
            </a:bodyPr>
            <a:lstStyle/>
            <a:p>
              <a:pPr algn="ctr"/>
              <a:r>
                <a:rPr lang="en-US" sz="1000" dirty="0"/>
                <a:t>FortiGate-B</a:t>
              </a:r>
            </a:p>
          </p:txBody>
        </p:sp>
        <p:pic>
          <p:nvPicPr>
            <p:cNvPr id="16" name="Picture 15">
              <a:hlinkClick r:id="rId3"/>
              <a:extLst>
                <a:ext uri="{FF2B5EF4-FFF2-40B4-BE49-F238E27FC236}">
                  <a16:creationId xmlns:a16="http://schemas.microsoft.com/office/drawing/2014/main" id="{65960635-9FB8-CD4E-A843-E253FA0292B7}"/>
                </a:ext>
              </a:extLst>
            </p:cNvPr>
            <p:cNvPicPr>
              <a:picLocks noChangeAspect="1"/>
            </p:cNvPicPr>
            <p:nvPr/>
          </p:nvPicPr>
          <p:blipFill>
            <a:blip r:embed="rId4"/>
            <a:stretch>
              <a:fillRect/>
            </a:stretch>
          </p:blipFill>
          <p:spPr>
            <a:xfrm>
              <a:off x="140208" y="305586"/>
              <a:ext cx="459223" cy="459223"/>
            </a:xfrm>
            <a:prstGeom prst="rect">
              <a:avLst/>
            </a:prstGeom>
          </p:spPr>
        </p:pic>
      </p:grpSp>
      <p:grpSp>
        <p:nvGrpSpPr>
          <p:cNvPr id="17" name="Group 16">
            <a:extLst>
              <a:ext uri="{FF2B5EF4-FFF2-40B4-BE49-F238E27FC236}">
                <a16:creationId xmlns:a16="http://schemas.microsoft.com/office/drawing/2014/main" id="{4BEC93DC-2FAE-3C4F-8F1F-59E0E31DA1EE}"/>
              </a:ext>
            </a:extLst>
          </p:cNvPr>
          <p:cNvGrpSpPr/>
          <p:nvPr/>
        </p:nvGrpSpPr>
        <p:grpSpPr>
          <a:xfrm>
            <a:off x="8015970" y="2532761"/>
            <a:ext cx="867474" cy="755513"/>
            <a:chOff x="-60121" y="305586"/>
            <a:chExt cx="867474" cy="755513"/>
          </a:xfrm>
        </p:grpSpPr>
        <p:sp>
          <p:nvSpPr>
            <p:cNvPr id="18" name="TextBox 17">
              <a:extLst>
                <a:ext uri="{FF2B5EF4-FFF2-40B4-BE49-F238E27FC236}">
                  <a16:creationId xmlns:a16="http://schemas.microsoft.com/office/drawing/2014/main" id="{A3248AB1-F771-3F40-AC8C-897AC4399125}"/>
                </a:ext>
              </a:extLst>
            </p:cNvPr>
            <p:cNvSpPr txBox="1"/>
            <p:nvPr/>
          </p:nvSpPr>
          <p:spPr>
            <a:xfrm>
              <a:off x="-60121" y="814878"/>
              <a:ext cx="867474" cy="246221"/>
            </a:xfrm>
            <a:prstGeom prst="rect">
              <a:avLst/>
            </a:prstGeom>
            <a:noFill/>
          </p:spPr>
          <p:txBody>
            <a:bodyPr wrap="square" rtlCol="0">
              <a:spAutoFit/>
            </a:bodyPr>
            <a:lstStyle/>
            <a:p>
              <a:pPr algn="ctr"/>
              <a:r>
                <a:rPr lang="en-US" sz="1000" dirty="0"/>
                <a:t>FortiGate-N</a:t>
              </a:r>
            </a:p>
          </p:txBody>
        </p:sp>
        <p:pic>
          <p:nvPicPr>
            <p:cNvPr id="19" name="Picture 18">
              <a:hlinkClick r:id="rId3"/>
              <a:extLst>
                <a:ext uri="{FF2B5EF4-FFF2-40B4-BE49-F238E27FC236}">
                  <a16:creationId xmlns:a16="http://schemas.microsoft.com/office/drawing/2014/main" id="{D3D1A6AE-18E8-CD4D-BBEC-2290D9CEDB23}"/>
                </a:ext>
              </a:extLst>
            </p:cNvPr>
            <p:cNvPicPr>
              <a:picLocks noChangeAspect="1"/>
            </p:cNvPicPr>
            <p:nvPr/>
          </p:nvPicPr>
          <p:blipFill>
            <a:blip r:embed="rId4"/>
            <a:stretch>
              <a:fillRect/>
            </a:stretch>
          </p:blipFill>
          <p:spPr>
            <a:xfrm>
              <a:off x="140208" y="305586"/>
              <a:ext cx="459223" cy="459223"/>
            </a:xfrm>
            <a:prstGeom prst="rect">
              <a:avLst/>
            </a:prstGeom>
          </p:spPr>
        </p:pic>
      </p:grpSp>
      <p:pic>
        <p:nvPicPr>
          <p:cNvPr id="20" name="Picture 7" descr="Desktop_Gray_Flat.png">
            <a:extLst>
              <a:ext uri="{FF2B5EF4-FFF2-40B4-BE49-F238E27FC236}">
                <a16:creationId xmlns:a16="http://schemas.microsoft.com/office/drawing/2014/main" id="{B593EF86-5E08-254E-91FB-4C33CFA1882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67595" y="5159415"/>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7" descr="Desktop_Gray_Flat.png">
            <a:extLst>
              <a:ext uri="{FF2B5EF4-FFF2-40B4-BE49-F238E27FC236}">
                <a16:creationId xmlns:a16="http://schemas.microsoft.com/office/drawing/2014/main" id="{2E44C707-9221-E344-A1AA-2E9525F3D2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11902" y="5161542"/>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7" descr="Desktop_Gray_Flat.png">
            <a:extLst>
              <a:ext uri="{FF2B5EF4-FFF2-40B4-BE49-F238E27FC236}">
                <a16:creationId xmlns:a16="http://schemas.microsoft.com/office/drawing/2014/main" id="{6ED43E6C-8A51-004F-9F92-2838B7F5BC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2021" y="5163354"/>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7" descr="Desktop_Gray_Flat.png">
            <a:extLst>
              <a:ext uri="{FF2B5EF4-FFF2-40B4-BE49-F238E27FC236}">
                <a16:creationId xmlns:a16="http://schemas.microsoft.com/office/drawing/2014/main" id="{B85651E5-38CF-4147-B0EB-ABE58D06EB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06328" y="5167821"/>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7" descr="Desktop_Gray_Flat.png">
            <a:extLst>
              <a:ext uri="{FF2B5EF4-FFF2-40B4-BE49-F238E27FC236}">
                <a16:creationId xmlns:a16="http://schemas.microsoft.com/office/drawing/2014/main" id="{4159F5E0-CBA9-464B-9A4C-CCE76F83935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2348" y="5167821"/>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8">
            <a:extLst>
              <a:ext uri="{FF2B5EF4-FFF2-40B4-BE49-F238E27FC236}">
                <a16:creationId xmlns:a16="http://schemas.microsoft.com/office/drawing/2014/main" id="{CA6B2BF8-D8D2-F848-A452-87D1EBF9D6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22693" y="3742950"/>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4757243E-5839-F747-BE93-CA9C16096970}"/>
              </a:ext>
            </a:extLst>
          </p:cNvPr>
          <p:cNvCxnSpPr/>
          <p:nvPr/>
        </p:nvCxnSpPr>
        <p:spPr>
          <a:xfrm>
            <a:off x="7975417" y="4789386"/>
            <a:ext cx="341348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C2D8081-6D14-0647-B7E0-661D590CFE25}"/>
              </a:ext>
            </a:extLst>
          </p:cNvPr>
          <p:cNvCxnSpPr/>
          <p:nvPr/>
        </p:nvCxnSpPr>
        <p:spPr>
          <a:xfrm>
            <a:off x="11248522" y="4789386"/>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E4E85B-3D34-B647-8C05-E3952A9BC59D}"/>
              </a:ext>
            </a:extLst>
          </p:cNvPr>
          <p:cNvCxnSpPr/>
          <p:nvPr/>
        </p:nvCxnSpPr>
        <p:spPr>
          <a:xfrm>
            <a:off x="10792829" y="4789386"/>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B10BB8-1964-F548-8EF7-3548274B4A62}"/>
              </a:ext>
            </a:extLst>
          </p:cNvPr>
          <p:cNvCxnSpPr/>
          <p:nvPr/>
        </p:nvCxnSpPr>
        <p:spPr>
          <a:xfrm>
            <a:off x="10342948" y="4789386"/>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931901-C444-774D-86E0-972D39125806}"/>
              </a:ext>
            </a:extLst>
          </p:cNvPr>
          <p:cNvCxnSpPr>
            <a:cxnSpLocks/>
          </p:cNvCxnSpPr>
          <p:nvPr/>
        </p:nvCxnSpPr>
        <p:spPr>
          <a:xfrm>
            <a:off x="9889329" y="4789386"/>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9EFAB1F-989C-364A-9F0D-29D8FB766C9D}"/>
              </a:ext>
            </a:extLst>
          </p:cNvPr>
          <p:cNvCxnSpPr>
            <a:cxnSpLocks/>
          </p:cNvCxnSpPr>
          <p:nvPr/>
        </p:nvCxnSpPr>
        <p:spPr>
          <a:xfrm>
            <a:off x="8073275" y="4789386"/>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F921844-2D81-4F4F-847F-034AB0485FE1}"/>
              </a:ext>
            </a:extLst>
          </p:cNvPr>
          <p:cNvCxnSpPr>
            <a:cxnSpLocks/>
          </p:cNvCxnSpPr>
          <p:nvPr/>
        </p:nvCxnSpPr>
        <p:spPr>
          <a:xfrm flipH="1">
            <a:off x="8586992" y="1889931"/>
            <a:ext cx="489184" cy="60487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92EA9E7-2670-D64C-87A8-57D70B7CC27E}"/>
              </a:ext>
            </a:extLst>
          </p:cNvPr>
          <p:cNvCxnSpPr>
            <a:cxnSpLocks/>
          </p:cNvCxnSpPr>
          <p:nvPr/>
        </p:nvCxnSpPr>
        <p:spPr>
          <a:xfrm flipH="1">
            <a:off x="9657808" y="3293322"/>
            <a:ext cx="563247" cy="650891"/>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E72EC33-2688-BC4C-9116-39E009C0080D}"/>
              </a:ext>
            </a:extLst>
          </p:cNvPr>
          <p:cNvCxnSpPr>
            <a:cxnSpLocks/>
          </p:cNvCxnSpPr>
          <p:nvPr/>
        </p:nvCxnSpPr>
        <p:spPr>
          <a:xfrm>
            <a:off x="9375649" y="2052430"/>
            <a:ext cx="1" cy="442503"/>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4A743F2-30D8-1E45-A7CA-FF27F75A86B0}"/>
              </a:ext>
            </a:extLst>
          </p:cNvPr>
          <p:cNvCxnSpPr>
            <a:cxnSpLocks/>
          </p:cNvCxnSpPr>
          <p:nvPr/>
        </p:nvCxnSpPr>
        <p:spPr>
          <a:xfrm>
            <a:off x="9690824" y="1907110"/>
            <a:ext cx="471197" cy="535991"/>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9305E6-18A7-6E43-B0C3-F48121200AC7}"/>
              </a:ext>
            </a:extLst>
          </p:cNvPr>
          <p:cNvCxnSpPr>
            <a:cxnSpLocks/>
          </p:cNvCxnSpPr>
          <p:nvPr/>
        </p:nvCxnSpPr>
        <p:spPr>
          <a:xfrm>
            <a:off x="9366992" y="3286784"/>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FAAFA1-697F-D745-B9D4-6F992EF08B54}"/>
              </a:ext>
            </a:extLst>
          </p:cNvPr>
          <p:cNvCxnSpPr>
            <a:cxnSpLocks/>
          </p:cNvCxnSpPr>
          <p:nvPr/>
        </p:nvCxnSpPr>
        <p:spPr>
          <a:xfrm>
            <a:off x="8487812" y="3271240"/>
            <a:ext cx="588364" cy="67297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16CFBA5-09FE-C442-9CCA-25039E1CECB4}"/>
              </a:ext>
            </a:extLst>
          </p:cNvPr>
          <p:cNvCxnSpPr>
            <a:cxnSpLocks/>
          </p:cNvCxnSpPr>
          <p:nvPr/>
        </p:nvCxnSpPr>
        <p:spPr>
          <a:xfrm>
            <a:off x="9353338" y="4289649"/>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7" descr="Desktop_Gray_Flat.png">
            <a:extLst>
              <a:ext uri="{FF2B5EF4-FFF2-40B4-BE49-F238E27FC236}">
                <a16:creationId xmlns:a16="http://schemas.microsoft.com/office/drawing/2014/main" id="{C3C63F87-1C31-964E-92EF-9D5654A393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4615" y="1347468"/>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7" descr="Desktop_Gray_Flat.png">
            <a:extLst>
              <a:ext uri="{FF2B5EF4-FFF2-40B4-BE49-F238E27FC236}">
                <a16:creationId xmlns:a16="http://schemas.microsoft.com/office/drawing/2014/main" id="{F1360AE3-02CB-C54D-ACF2-0B21CABD95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5015" y="1345986"/>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B2B5FC57-B0BA-3048-87DB-693765BC3C21}"/>
              </a:ext>
            </a:extLst>
          </p:cNvPr>
          <p:cNvSpPr txBox="1"/>
          <p:nvPr/>
        </p:nvSpPr>
        <p:spPr>
          <a:xfrm>
            <a:off x="7084761" y="2121546"/>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DMZ</a:t>
            </a:r>
          </a:p>
        </p:txBody>
      </p:sp>
      <p:sp>
        <p:nvSpPr>
          <p:cNvPr id="43" name="TextBox 42">
            <a:extLst>
              <a:ext uri="{FF2B5EF4-FFF2-40B4-BE49-F238E27FC236}">
                <a16:creationId xmlns:a16="http://schemas.microsoft.com/office/drawing/2014/main" id="{5CB43EF8-5F08-A54B-A649-81FD5E559EF2}"/>
              </a:ext>
            </a:extLst>
          </p:cNvPr>
          <p:cNvSpPr txBox="1"/>
          <p:nvPr/>
        </p:nvSpPr>
        <p:spPr>
          <a:xfrm>
            <a:off x="8571480" y="5918515"/>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Internal Applications</a:t>
            </a:r>
          </a:p>
        </p:txBody>
      </p:sp>
      <p:pic>
        <p:nvPicPr>
          <p:cNvPr id="44" name="Picture 7" descr="Desktop_Gray_Flat.png">
            <a:extLst>
              <a:ext uri="{FF2B5EF4-FFF2-40B4-BE49-F238E27FC236}">
                <a16:creationId xmlns:a16="http://schemas.microsoft.com/office/drawing/2014/main" id="{9106709F-1B6F-B04B-8B64-A9B47184D7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39406" y="5170986"/>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5" name="Straight Arrow Connector 44">
            <a:extLst>
              <a:ext uri="{FF2B5EF4-FFF2-40B4-BE49-F238E27FC236}">
                <a16:creationId xmlns:a16="http://schemas.microsoft.com/office/drawing/2014/main" id="{B00D3326-B2EB-FE4E-9E52-ACCE111CA6E2}"/>
              </a:ext>
            </a:extLst>
          </p:cNvPr>
          <p:cNvCxnSpPr>
            <a:cxnSpLocks/>
          </p:cNvCxnSpPr>
          <p:nvPr/>
        </p:nvCxnSpPr>
        <p:spPr>
          <a:xfrm>
            <a:off x="8520333" y="4792551"/>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18253EB-7A41-6F4D-A8E5-64EF663896ED}"/>
              </a:ext>
            </a:extLst>
          </p:cNvPr>
          <p:cNvSpPr txBox="1"/>
          <p:nvPr/>
        </p:nvSpPr>
        <p:spPr>
          <a:xfrm>
            <a:off x="9532313" y="4004831"/>
            <a:ext cx="916257" cy="400110"/>
          </a:xfrm>
          <a:prstGeom prst="rect">
            <a:avLst/>
          </a:prstGeom>
          <a:noFill/>
        </p:spPr>
        <p:txBody>
          <a:bodyPr wrap="square" rtlCol="0">
            <a:spAutoFit/>
          </a:bodyPr>
          <a:lstStyle/>
          <a:p>
            <a:pPr algn="ctr"/>
            <a:r>
              <a:rPr lang="en-US" sz="1000" dirty="0"/>
              <a:t>FortiADC-vDOM2</a:t>
            </a:r>
          </a:p>
        </p:txBody>
      </p:sp>
      <p:sp>
        <p:nvSpPr>
          <p:cNvPr id="47" name="TextBox 46">
            <a:extLst>
              <a:ext uri="{FF2B5EF4-FFF2-40B4-BE49-F238E27FC236}">
                <a16:creationId xmlns:a16="http://schemas.microsoft.com/office/drawing/2014/main" id="{B72CE183-1D91-0F43-8B1E-ABF6706BB077}"/>
              </a:ext>
            </a:extLst>
          </p:cNvPr>
          <p:cNvSpPr txBox="1"/>
          <p:nvPr/>
        </p:nvSpPr>
        <p:spPr>
          <a:xfrm>
            <a:off x="8967469" y="1135659"/>
            <a:ext cx="916257" cy="400110"/>
          </a:xfrm>
          <a:prstGeom prst="rect">
            <a:avLst/>
          </a:prstGeom>
          <a:noFill/>
        </p:spPr>
        <p:txBody>
          <a:bodyPr wrap="square" rtlCol="0">
            <a:spAutoFit/>
          </a:bodyPr>
          <a:lstStyle/>
          <a:p>
            <a:pPr algn="ctr"/>
            <a:r>
              <a:rPr lang="en-US" sz="1000" dirty="0"/>
              <a:t>FortiADC-vDOM1</a:t>
            </a:r>
          </a:p>
        </p:txBody>
      </p:sp>
      <p:sp>
        <p:nvSpPr>
          <p:cNvPr id="49" name="Oval 48">
            <a:extLst>
              <a:ext uri="{FF2B5EF4-FFF2-40B4-BE49-F238E27FC236}">
                <a16:creationId xmlns:a16="http://schemas.microsoft.com/office/drawing/2014/main" id="{46E7C591-140A-C544-8E29-6859C23A3EC3}"/>
              </a:ext>
            </a:extLst>
          </p:cNvPr>
          <p:cNvSpPr/>
          <p:nvPr/>
        </p:nvSpPr>
        <p:spPr>
          <a:xfrm>
            <a:off x="9420721" y="5763369"/>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1" name="Oval 50">
            <a:extLst>
              <a:ext uri="{FF2B5EF4-FFF2-40B4-BE49-F238E27FC236}">
                <a16:creationId xmlns:a16="http://schemas.microsoft.com/office/drawing/2014/main" id="{36824C7F-43D7-FE42-B367-B0E9920F3D89}"/>
              </a:ext>
            </a:extLst>
          </p:cNvPr>
          <p:cNvSpPr/>
          <p:nvPr/>
        </p:nvSpPr>
        <p:spPr>
          <a:xfrm>
            <a:off x="9156264" y="5767852"/>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2" name="Oval 51">
            <a:extLst>
              <a:ext uri="{FF2B5EF4-FFF2-40B4-BE49-F238E27FC236}">
                <a16:creationId xmlns:a16="http://schemas.microsoft.com/office/drawing/2014/main" id="{88D6F03B-4AF3-3D47-8A22-E5165FA573B0}"/>
              </a:ext>
            </a:extLst>
          </p:cNvPr>
          <p:cNvSpPr/>
          <p:nvPr/>
        </p:nvSpPr>
        <p:spPr>
          <a:xfrm>
            <a:off x="8891807" y="5772335"/>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cxnSp>
        <p:nvCxnSpPr>
          <p:cNvPr id="53" name="Straight Arrow Connector 52">
            <a:extLst>
              <a:ext uri="{FF2B5EF4-FFF2-40B4-BE49-F238E27FC236}">
                <a16:creationId xmlns:a16="http://schemas.microsoft.com/office/drawing/2014/main" id="{5B07AAFC-DD52-334B-BAEA-68C939C49D0F}"/>
              </a:ext>
            </a:extLst>
          </p:cNvPr>
          <p:cNvCxnSpPr>
            <a:cxnSpLocks/>
          </p:cNvCxnSpPr>
          <p:nvPr/>
        </p:nvCxnSpPr>
        <p:spPr>
          <a:xfrm flipH="1">
            <a:off x="8487812" y="1720383"/>
            <a:ext cx="561616"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69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ounded Rectangle 206">
            <a:extLst>
              <a:ext uri="{FF2B5EF4-FFF2-40B4-BE49-F238E27FC236}">
                <a16:creationId xmlns:a16="http://schemas.microsoft.com/office/drawing/2014/main" id="{E0322739-F9D1-1D40-97ED-722486C60DC7}"/>
              </a:ext>
            </a:extLst>
          </p:cNvPr>
          <p:cNvSpPr/>
          <p:nvPr/>
        </p:nvSpPr>
        <p:spPr>
          <a:xfrm>
            <a:off x="104939" y="1194619"/>
            <a:ext cx="4596944" cy="5117693"/>
          </a:xfrm>
          <a:prstGeom prst="roundRect">
            <a:avLst>
              <a:gd name="adj" fmla="val 60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11" name="Group 10">
            <a:extLst>
              <a:ext uri="{FF2B5EF4-FFF2-40B4-BE49-F238E27FC236}">
                <a16:creationId xmlns:a16="http://schemas.microsoft.com/office/drawing/2014/main" id="{1C0CE278-3598-E94E-84BF-4E0F2CDA0925}"/>
              </a:ext>
            </a:extLst>
          </p:cNvPr>
          <p:cNvGrpSpPr/>
          <p:nvPr/>
        </p:nvGrpSpPr>
        <p:grpSpPr>
          <a:xfrm>
            <a:off x="2538727" y="2680244"/>
            <a:ext cx="916257" cy="755512"/>
            <a:chOff x="-49000" y="305586"/>
            <a:chExt cx="916257" cy="755512"/>
          </a:xfrm>
        </p:grpSpPr>
        <p:sp>
          <p:nvSpPr>
            <p:cNvPr id="161" name="TextBox 160">
              <a:extLst>
                <a:ext uri="{FF2B5EF4-FFF2-40B4-BE49-F238E27FC236}">
                  <a16:creationId xmlns:a16="http://schemas.microsoft.com/office/drawing/2014/main" id="{4B102EFE-9D59-BF41-A30D-E632B00B5AEF}"/>
                </a:ext>
              </a:extLst>
            </p:cNvPr>
            <p:cNvSpPr txBox="1"/>
            <p:nvPr/>
          </p:nvSpPr>
          <p:spPr>
            <a:xfrm>
              <a:off x="-49000" y="814877"/>
              <a:ext cx="916257" cy="246221"/>
            </a:xfrm>
            <a:prstGeom prst="rect">
              <a:avLst/>
            </a:prstGeom>
            <a:noFill/>
          </p:spPr>
          <p:txBody>
            <a:bodyPr wrap="square" rtlCol="0">
              <a:spAutoFit/>
            </a:bodyPr>
            <a:lstStyle/>
            <a:p>
              <a:pPr algn="ctr"/>
              <a:r>
                <a:rPr lang="en-US" sz="1000" dirty="0"/>
                <a:t>FortiGate-A</a:t>
              </a:r>
            </a:p>
          </p:txBody>
        </p:sp>
        <p:pic>
          <p:nvPicPr>
            <p:cNvPr id="126" name="Picture 125">
              <a:hlinkClick r:id="rId3"/>
              <a:extLst>
                <a:ext uri="{FF2B5EF4-FFF2-40B4-BE49-F238E27FC236}">
                  <a16:creationId xmlns:a16="http://schemas.microsoft.com/office/drawing/2014/main" id="{F0660470-B590-2943-B824-36F5F6B55E27}"/>
                </a:ext>
              </a:extLst>
            </p:cNvPr>
            <p:cNvPicPr>
              <a:picLocks noChangeAspect="1"/>
            </p:cNvPicPr>
            <p:nvPr/>
          </p:nvPicPr>
          <p:blipFill>
            <a:blip r:embed="rId4"/>
            <a:stretch>
              <a:fillRect/>
            </a:stretch>
          </p:blipFill>
          <p:spPr>
            <a:xfrm>
              <a:off x="140208" y="305586"/>
              <a:ext cx="459223" cy="459223"/>
            </a:xfrm>
            <a:prstGeom prst="rect">
              <a:avLst/>
            </a:prstGeom>
          </p:spPr>
        </p:pic>
      </p:grpSp>
      <p:sp>
        <p:nvSpPr>
          <p:cNvPr id="226" name="TextBox 225">
            <a:extLst>
              <a:ext uri="{FF2B5EF4-FFF2-40B4-BE49-F238E27FC236}">
                <a16:creationId xmlns:a16="http://schemas.microsoft.com/office/drawing/2014/main" id="{58AE4514-AB2E-D44F-9AC3-562D9D7A070F}"/>
              </a:ext>
            </a:extLst>
          </p:cNvPr>
          <p:cNvSpPr txBox="1"/>
          <p:nvPr/>
        </p:nvSpPr>
        <p:spPr>
          <a:xfrm>
            <a:off x="2861115" y="1505817"/>
            <a:ext cx="1771468" cy="413959"/>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Gateway</a:t>
            </a:r>
          </a:p>
        </p:txBody>
      </p:sp>
      <p:sp>
        <p:nvSpPr>
          <p:cNvPr id="119" name="Title 2">
            <a:extLst>
              <a:ext uri="{FF2B5EF4-FFF2-40B4-BE49-F238E27FC236}">
                <a16:creationId xmlns:a16="http://schemas.microsoft.com/office/drawing/2014/main" id="{64FAB5DC-6CE4-7240-8E52-D452D4711D5E}"/>
              </a:ext>
            </a:extLst>
          </p:cNvPr>
          <p:cNvSpPr>
            <a:spLocks noGrp="1"/>
          </p:cNvSpPr>
          <p:nvPr>
            <p:ph type="title"/>
          </p:nvPr>
        </p:nvSpPr>
        <p:spPr>
          <a:xfrm>
            <a:off x="253203" y="143093"/>
            <a:ext cx="11154660" cy="856899"/>
          </a:xfrm>
        </p:spPr>
        <p:txBody>
          <a:bodyPr/>
          <a:lstStyle/>
          <a:p>
            <a:r>
              <a:rPr lang="en-US" sz="3200" dirty="0"/>
              <a:t>Solution 1: VPN Load-Balancing with FortiADC and FortiGate</a:t>
            </a:r>
          </a:p>
        </p:txBody>
      </p:sp>
      <p:grpSp>
        <p:nvGrpSpPr>
          <p:cNvPr id="121" name="Group 120">
            <a:extLst>
              <a:ext uri="{FF2B5EF4-FFF2-40B4-BE49-F238E27FC236}">
                <a16:creationId xmlns:a16="http://schemas.microsoft.com/office/drawing/2014/main" id="{083FB885-CE94-D542-9A43-A505E963AED2}"/>
              </a:ext>
            </a:extLst>
          </p:cNvPr>
          <p:cNvGrpSpPr/>
          <p:nvPr/>
        </p:nvGrpSpPr>
        <p:grpSpPr>
          <a:xfrm>
            <a:off x="5200995" y="2237694"/>
            <a:ext cx="1782577" cy="982626"/>
            <a:chOff x="5414363" y="3568631"/>
            <a:chExt cx="1481033" cy="695453"/>
          </a:xfrm>
        </p:grpSpPr>
        <p:grpSp>
          <p:nvGrpSpPr>
            <p:cNvPr id="122" name="Group 121">
              <a:extLst>
                <a:ext uri="{FF2B5EF4-FFF2-40B4-BE49-F238E27FC236}">
                  <a16:creationId xmlns:a16="http://schemas.microsoft.com/office/drawing/2014/main" id="{E6B848A8-4656-C549-BB64-25C03F0DC8ED}"/>
                </a:ext>
              </a:extLst>
            </p:cNvPr>
            <p:cNvGrpSpPr/>
            <p:nvPr/>
          </p:nvGrpSpPr>
          <p:grpSpPr>
            <a:xfrm>
              <a:off x="5414363" y="3568631"/>
              <a:ext cx="1481033" cy="695453"/>
              <a:chOff x="4641946" y="3493174"/>
              <a:chExt cx="1481033" cy="695453"/>
            </a:xfrm>
          </p:grpSpPr>
          <p:pic>
            <p:nvPicPr>
              <p:cNvPr id="124" name="Picture 58">
                <a:extLst>
                  <a:ext uri="{FF2B5EF4-FFF2-40B4-BE49-F238E27FC236}">
                    <a16:creationId xmlns:a16="http://schemas.microsoft.com/office/drawing/2014/main" id="{9BE6015C-AFC3-234F-898A-55147A08449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1946" y="3493174"/>
                <a:ext cx="1481033" cy="69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 name="Rectangle 138">
                <a:extLst>
                  <a:ext uri="{FF2B5EF4-FFF2-40B4-BE49-F238E27FC236}">
                    <a16:creationId xmlns:a16="http://schemas.microsoft.com/office/drawing/2014/main" id="{14B2B42B-931B-4C4B-8D1B-62F68B6335B1}"/>
                  </a:ext>
                </a:extLst>
              </p:cNvPr>
              <p:cNvSpPr/>
              <p:nvPr/>
            </p:nvSpPr>
            <p:spPr>
              <a:xfrm>
                <a:off x="4968209" y="3815316"/>
                <a:ext cx="789642" cy="183519"/>
              </a:xfrm>
              <a:prstGeom prst="rect">
                <a:avLst/>
              </a:prstGeom>
              <a:solidFill>
                <a:srgbClr val="EB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grpSp>
        <p:sp>
          <p:nvSpPr>
            <p:cNvPr id="123" name="TextBox 122">
              <a:extLst>
                <a:ext uri="{FF2B5EF4-FFF2-40B4-BE49-F238E27FC236}">
                  <a16:creationId xmlns:a16="http://schemas.microsoft.com/office/drawing/2014/main" id="{CB4810DD-666F-F54B-93A5-32D06A4ACB27}"/>
                </a:ext>
              </a:extLst>
            </p:cNvPr>
            <p:cNvSpPr txBox="1"/>
            <p:nvPr/>
          </p:nvSpPr>
          <p:spPr>
            <a:xfrm>
              <a:off x="5648852" y="3870578"/>
              <a:ext cx="973189" cy="245837"/>
            </a:xfrm>
            <a:prstGeom prst="rect">
              <a:avLst/>
            </a:prstGeom>
            <a:noFill/>
          </p:spPr>
          <p:txBody>
            <a:bodyPr wrap="square" rtlCol="0">
              <a:spAutoFit/>
            </a:bodyPr>
            <a:lstStyle/>
            <a:p>
              <a:pPr algn="ctr" defTabSz="457189">
                <a:lnSpc>
                  <a:spcPct val="95000"/>
                </a:lnSpc>
                <a:spcAft>
                  <a:spcPts val="600"/>
                </a:spcAft>
              </a:pPr>
              <a:r>
                <a:rPr lang="en-US" sz="1050" dirty="0">
                  <a:cs typeface="Arial" panose="020B0604020202020204" pitchFamily="34" charset="0"/>
                </a:rPr>
                <a:t>Internet</a:t>
              </a:r>
            </a:p>
          </p:txBody>
        </p:sp>
      </p:grpSp>
      <p:cxnSp>
        <p:nvCxnSpPr>
          <p:cNvPr id="141" name="Elbow Connector 140">
            <a:extLst>
              <a:ext uri="{FF2B5EF4-FFF2-40B4-BE49-F238E27FC236}">
                <a16:creationId xmlns:a16="http://schemas.microsoft.com/office/drawing/2014/main" id="{293E31B2-E8C3-904F-A5DA-32973FB9C767}"/>
              </a:ext>
            </a:extLst>
          </p:cNvPr>
          <p:cNvCxnSpPr>
            <a:cxnSpLocks/>
          </p:cNvCxnSpPr>
          <p:nvPr/>
        </p:nvCxnSpPr>
        <p:spPr>
          <a:xfrm rot="10800000">
            <a:off x="2372517" y="1916471"/>
            <a:ext cx="2828478" cy="738797"/>
          </a:xfrm>
          <a:prstGeom prst="bentConnector3">
            <a:avLst>
              <a:gd name="adj1" fmla="val 50000"/>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Picture 18">
            <a:extLst>
              <a:ext uri="{FF2B5EF4-FFF2-40B4-BE49-F238E27FC236}">
                <a16:creationId xmlns:a16="http://schemas.microsoft.com/office/drawing/2014/main" id="{7756B84B-2EFA-1D4A-9CCD-09C67E96FE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91871" y="1686605"/>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6A209F83-F796-4D44-9485-BECE8D130CC7}"/>
              </a:ext>
            </a:extLst>
          </p:cNvPr>
          <p:cNvCxnSpPr>
            <a:cxnSpLocks/>
          </p:cNvCxnSpPr>
          <p:nvPr/>
        </p:nvCxnSpPr>
        <p:spPr>
          <a:xfrm flipV="1">
            <a:off x="3187158" y="2909855"/>
            <a:ext cx="2013837" cy="1895"/>
          </a:xfrm>
          <a:prstGeom prst="straightConnector1">
            <a:avLst/>
          </a:prstGeom>
          <a:ln w="127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833B8EC-B5E7-AA45-A59A-6E09F8D13C9D}"/>
              </a:ext>
            </a:extLst>
          </p:cNvPr>
          <p:cNvGrpSpPr/>
          <p:nvPr/>
        </p:nvGrpSpPr>
        <p:grpSpPr>
          <a:xfrm>
            <a:off x="1699754" y="2680244"/>
            <a:ext cx="836941" cy="755513"/>
            <a:chOff x="-49501" y="305586"/>
            <a:chExt cx="836941" cy="755513"/>
          </a:xfrm>
        </p:grpSpPr>
        <p:sp>
          <p:nvSpPr>
            <p:cNvPr id="71" name="TextBox 70">
              <a:extLst>
                <a:ext uri="{FF2B5EF4-FFF2-40B4-BE49-F238E27FC236}">
                  <a16:creationId xmlns:a16="http://schemas.microsoft.com/office/drawing/2014/main" id="{C4777E32-E173-DF42-A870-7BF75955CDBD}"/>
                </a:ext>
              </a:extLst>
            </p:cNvPr>
            <p:cNvSpPr txBox="1"/>
            <p:nvPr/>
          </p:nvSpPr>
          <p:spPr>
            <a:xfrm>
              <a:off x="-49501" y="814878"/>
              <a:ext cx="836941" cy="246221"/>
            </a:xfrm>
            <a:prstGeom prst="rect">
              <a:avLst/>
            </a:prstGeom>
            <a:noFill/>
          </p:spPr>
          <p:txBody>
            <a:bodyPr wrap="square" rtlCol="0">
              <a:spAutoFit/>
            </a:bodyPr>
            <a:lstStyle/>
            <a:p>
              <a:pPr algn="ctr"/>
              <a:r>
                <a:rPr lang="en-US" sz="1000" dirty="0"/>
                <a:t>FortiGate-B</a:t>
              </a:r>
            </a:p>
          </p:txBody>
        </p:sp>
        <p:pic>
          <p:nvPicPr>
            <p:cNvPr id="72" name="Picture 71">
              <a:hlinkClick r:id="rId3"/>
              <a:extLst>
                <a:ext uri="{FF2B5EF4-FFF2-40B4-BE49-F238E27FC236}">
                  <a16:creationId xmlns:a16="http://schemas.microsoft.com/office/drawing/2014/main" id="{690BA4F4-AE9A-314D-83E5-CBE2E04E2ABC}"/>
                </a:ext>
              </a:extLst>
            </p:cNvPr>
            <p:cNvPicPr>
              <a:picLocks noChangeAspect="1"/>
            </p:cNvPicPr>
            <p:nvPr/>
          </p:nvPicPr>
          <p:blipFill>
            <a:blip r:embed="rId4"/>
            <a:stretch>
              <a:fillRect/>
            </a:stretch>
          </p:blipFill>
          <p:spPr>
            <a:xfrm>
              <a:off x="140208" y="305586"/>
              <a:ext cx="459223" cy="459223"/>
            </a:xfrm>
            <a:prstGeom prst="rect">
              <a:avLst/>
            </a:prstGeom>
          </p:spPr>
        </p:pic>
      </p:grpSp>
      <p:grpSp>
        <p:nvGrpSpPr>
          <p:cNvPr id="73" name="Group 72">
            <a:extLst>
              <a:ext uri="{FF2B5EF4-FFF2-40B4-BE49-F238E27FC236}">
                <a16:creationId xmlns:a16="http://schemas.microsoft.com/office/drawing/2014/main" id="{0DB5A47F-6600-424C-A431-62236091F4C9}"/>
              </a:ext>
            </a:extLst>
          </p:cNvPr>
          <p:cNvGrpSpPr/>
          <p:nvPr/>
        </p:nvGrpSpPr>
        <p:grpSpPr>
          <a:xfrm>
            <a:off x="754558" y="2680244"/>
            <a:ext cx="867474" cy="755513"/>
            <a:chOff x="-60121" y="305586"/>
            <a:chExt cx="867474" cy="755513"/>
          </a:xfrm>
        </p:grpSpPr>
        <p:sp>
          <p:nvSpPr>
            <p:cNvPr id="74" name="TextBox 73">
              <a:extLst>
                <a:ext uri="{FF2B5EF4-FFF2-40B4-BE49-F238E27FC236}">
                  <a16:creationId xmlns:a16="http://schemas.microsoft.com/office/drawing/2014/main" id="{854804CF-3DE3-BE48-9B52-CF8B5BEDDB52}"/>
                </a:ext>
              </a:extLst>
            </p:cNvPr>
            <p:cNvSpPr txBox="1"/>
            <p:nvPr/>
          </p:nvSpPr>
          <p:spPr>
            <a:xfrm>
              <a:off x="-60121" y="814878"/>
              <a:ext cx="867474" cy="246221"/>
            </a:xfrm>
            <a:prstGeom prst="rect">
              <a:avLst/>
            </a:prstGeom>
            <a:noFill/>
          </p:spPr>
          <p:txBody>
            <a:bodyPr wrap="square" rtlCol="0">
              <a:spAutoFit/>
            </a:bodyPr>
            <a:lstStyle/>
            <a:p>
              <a:pPr algn="ctr"/>
              <a:r>
                <a:rPr lang="en-US" sz="1000" dirty="0"/>
                <a:t>FortiGate-N</a:t>
              </a:r>
            </a:p>
          </p:txBody>
        </p:sp>
        <p:pic>
          <p:nvPicPr>
            <p:cNvPr id="75" name="Picture 74">
              <a:hlinkClick r:id="rId3"/>
              <a:extLst>
                <a:ext uri="{FF2B5EF4-FFF2-40B4-BE49-F238E27FC236}">
                  <a16:creationId xmlns:a16="http://schemas.microsoft.com/office/drawing/2014/main" id="{BC9597A9-94BE-1F4C-BE31-B7CEE1B7011F}"/>
                </a:ext>
              </a:extLst>
            </p:cNvPr>
            <p:cNvPicPr>
              <a:picLocks noChangeAspect="1"/>
            </p:cNvPicPr>
            <p:nvPr/>
          </p:nvPicPr>
          <p:blipFill>
            <a:blip r:embed="rId4"/>
            <a:stretch>
              <a:fillRect/>
            </a:stretch>
          </p:blipFill>
          <p:spPr>
            <a:xfrm>
              <a:off x="140208" y="305586"/>
              <a:ext cx="459223" cy="459223"/>
            </a:xfrm>
            <a:prstGeom prst="rect">
              <a:avLst/>
            </a:prstGeom>
          </p:spPr>
        </p:pic>
      </p:grpSp>
      <p:pic>
        <p:nvPicPr>
          <p:cNvPr id="81" name="Picture 7" descr="Desktop_Gray_Flat.png">
            <a:extLst>
              <a:ext uri="{FF2B5EF4-FFF2-40B4-BE49-F238E27FC236}">
                <a16:creationId xmlns:a16="http://schemas.microsoft.com/office/drawing/2014/main" id="{B1B68259-C0ED-FF47-BD40-F27074B100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6183" y="5306898"/>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7" descr="Desktop_Gray_Flat.png">
            <a:extLst>
              <a:ext uri="{FF2B5EF4-FFF2-40B4-BE49-F238E27FC236}">
                <a16:creationId xmlns:a16="http://schemas.microsoft.com/office/drawing/2014/main" id="{33878D9D-27EE-6943-BDE8-CB3A4E3C16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0490" y="5309025"/>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7" descr="Desktop_Gray_Flat.png">
            <a:extLst>
              <a:ext uri="{FF2B5EF4-FFF2-40B4-BE49-F238E27FC236}">
                <a16:creationId xmlns:a16="http://schemas.microsoft.com/office/drawing/2014/main" id="{86CE0D62-EAC8-974A-953C-5FABFF84857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0609" y="5310837"/>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7" descr="Desktop_Gray_Flat.png">
            <a:extLst>
              <a:ext uri="{FF2B5EF4-FFF2-40B4-BE49-F238E27FC236}">
                <a16:creationId xmlns:a16="http://schemas.microsoft.com/office/drawing/2014/main" id="{925473AF-F979-554B-88A2-A7469FF3BD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4916" y="5315304"/>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7" descr="Desktop_Gray_Flat.png">
            <a:extLst>
              <a:ext uri="{FF2B5EF4-FFF2-40B4-BE49-F238E27FC236}">
                <a16:creationId xmlns:a16="http://schemas.microsoft.com/office/drawing/2014/main" id="{2B9C92DF-8D61-7940-8B5D-D4ADE747CA0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936" y="5315304"/>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18">
            <a:extLst>
              <a:ext uri="{FF2B5EF4-FFF2-40B4-BE49-F238E27FC236}">
                <a16:creationId xmlns:a16="http://schemas.microsoft.com/office/drawing/2014/main" id="{82C38E1E-F5C7-DD48-9511-9B4B0A1C8C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1281" y="3890433"/>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200D3F49-EE52-F341-90BC-F6634F15FB4F}"/>
              </a:ext>
            </a:extLst>
          </p:cNvPr>
          <p:cNvCxnSpPr/>
          <p:nvPr/>
        </p:nvCxnSpPr>
        <p:spPr>
          <a:xfrm>
            <a:off x="714005" y="4936869"/>
            <a:ext cx="341348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036747B-B7BA-574E-A152-DE3816459B55}"/>
              </a:ext>
            </a:extLst>
          </p:cNvPr>
          <p:cNvCxnSpPr/>
          <p:nvPr/>
        </p:nvCxnSpPr>
        <p:spPr>
          <a:xfrm>
            <a:off x="3987110"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83964D1-6274-684E-B755-8B72BC5EF96B}"/>
              </a:ext>
            </a:extLst>
          </p:cNvPr>
          <p:cNvCxnSpPr/>
          <p:nvPr/>
        </p:nvCxnSpPr>
        <p:spPr>
          <a:xfrm>
            <a:off x="3531417"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D467E41-FC6D-3445-8A2F-9B92043ACD17}"/>
              </a:ext>
            </a:extLst>
          </p:cNvPr>
          <p:cNvCxnSpPr/>
          <p:nvPr/>
        </p:nvCxnSpPr>
        <p:spPr>
          <a:xfrm>
            <a:off x="3081536"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2F01422-64D4-A749-AEA1-B00E428D8C82}"/>
              </a:ext>
            </a:extLst>
          </p:cNvPr>
          <p:cNvCxnSpPr>
            <a:cxnSpLocks/>
          </p:cNvCxnSpPr>
          <p:nvPr/>
        </p:nvCxnSpPr>
        <p:spPr>
          <a:xfrm>
            <a:off x="2627917"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E909C89-A507-6546-A8EC-8B437B940C13}"/>
              </a:ext>
            </a:extLst>
          </p:cNvPr>
          <p:cNvCxnSpPr>
            <a:cxnSpLocks/>
          </p:cNvCxnSpPr>
          <p:nvPr/>
        </p:nvCxnSpPr>
        <p:spPr>
          <a:xfrm>
            <a:off x="811863"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EEEC2CDA-D179-2945-BE79-3CB449903629}"/>
              </a:ext>
            </a:extLst>
          </p:cNvPr>
          <p:cNvSpPr txBox="1"/>
          <p:nvPr/>
        </p:nvSpPr>
        <p:spPr>
          <a:xfrm>
            <a:off x="7094031" y="2825584"/>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Client</a:t>
            </a:r>
          </a:p>
        </p:txBody>
      </p:sp>
      <p:sp>
        <p:nvSpPr>
          <p:cNvPr id="113" name="Rounded Rectangle 112">
            <a:extLst>
              <a:ext uri="{FF2B5EF4-FFF2-40B4-BE49-F238E27FC236}">
                <a16:creationId xmlns:a16="http://schemas.microsoft.com/office/drawing/2014/main" id="{5C009504-3A89-F74B-8D02-991973947AAA}"/>
              </a:ext>
            </a:extLst>
          </p:cNvPr>
          <p:cNvSpPr/>
          <p:nvPr/>
        </p:nvSpPr>
        <p:spPr>
          <a:xfrm>
            <a:off x="8703910" y="4476551"/>
            <a:ext cx="3005673" cy="1677505"/>
          </a:xfrm>
          <a:prstGeom prst="roundRect">
            <a:avLst>
              <a:gd name="adj" fmla="val 54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nvGrpSpPr>
          <p:cNvPr id="114" name="Group 113">
            <a:extLst>
              <a:ext uri="{FF2B5EF4-FFF2-40B4-BE49-F238E27FC236}">
                <a16:creationId xmlns:a16="http://schemas.microsoft.com/office/drawing/2014/main" id="{A80F6491-F5BF-644B-8A0A-797DC3FB4AAF}"/>
              </a:ext>
            </a:extLst>
          </p:cNvPr>
          <p:cNvGrpSpPr/>
          <p:nvPr/>
        </p:nvGrpSpPr>
        <p:grpSpPr>
          <a:xfrm>
            <a:off x="8703911" y="3843528"/>
            <a:ext cx="3005673" cy="2145103"/>
            <a:chOff x="8866607" y="2500938"/>
            <a:chExt cx="3005673" cy="2145103"/>
          </a:xfrm>
        </p:grpSpPr>
        <p:sp>
          <p:nvSpPr>
            <p:cNvPr id="117" name="Rounded Rectangle 116">
              <a:extLst>
                <a:ext uri="{FF2B5EF4-FFF2-40B4-BE49-F238E27FC236}">
                  <a16:creationId xmlns:a16="http://schemas.microsoft.com/office/drawing/2014/main" id="{1FD46F9D-46CF-8B41-9CE6-27045BFC974D}"/>
                </a:ext>
              </a:extLst>
            </p:cNvPr>
            <p:cNvSpPr/>
            <p:nvPr/>
          </p:nvSpPr>
          <p:spPr>
            <a:xfrm>
              <a:off x="8866607" y="2500938"/>
              <a:ext cx="3005673" cy="1467566"/>
            </a:xfrm>
            <a:prstGeom prst="roundRect">
              <a:avLst>
                <a:gd name="adj" fmla="val 60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118" name="Group 117">
              <a:extLst>
                <a:ext uri="{FF2B5EF4-FFF2-40B4-BE49-F238E27FC236}">
                  <a16:creationId xmlns:a16="http://schemas.microsoft.com/office/drawing/2014/main" id="{4CA9AEBA-74BB-5B49-BB76-0DB84B1727C0}"/>
                </a:ext>
              </a:extLst>
            </p:cNvPr>
            <p:cNvGrpSpPr/>
            <p:nvPr/>
          </p:nvGrpSpPr>
          <p:grpSpPr>
            <a:xfrm>
              <a:off x="9478785" y="4362595"/>
              <a:ext cx="1195993" cy="283446"/>
              <a:chOff x="8771835" y="5585042"/>
              <a:chExt cx="1195993" cy="283446"/>
            </a:xfrm>
          </p:grpSpPr>
          <p:pic>
            <p:nvPicPr>
              <p:cNvPr id="129" name="Picture 128">
                <a:extLst>
                  <a:ext uri="{FF2B5EF4-FFF2-40B4-BE49-F238E27FC236}">
                    <a16:creationId xmlns:a16="http://schemas.microsoft.com/office/drawing/2014/main" id="{C6C6D2C7-2E59-2E49-B41A-B1444AB98897}"/>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a:off x="9784172" y="5624036"/>
                <a:ext cx="183656" cy="244375"/>
              </a:xfrm>
              <a:prstGeom prst="rect">
                <a:avLst/>
              </a:prstGeom>
            </p:spPr>
          </p:pic>
          <p:pic>
            <p:nvPicPr>
              <p:cNvPr id="130" name="Picture 129">
                <a:extLst>
                  <a:ext uri="{FF2B5EF4-FFF2-40B4-BE49-F238E27FC236}">
                    <a16:creationId xmlns:a16="http://schemas.microsoft.com/office/drawing/2014/main" id="{D10E4A63-2B3B-D44A-ACB7-29D5CB005C87}"/>
                  </a:ext>
                </a:extLst>
              </p:cNvPr>
              <p:cNvPicPr>
                <a:picLocks noChangeAspect="1"/>
              </p:cNvPicPr>
              <p:nvPr/>
            </p:nvPicPr>
            <p:blipFill>
              <a:blip r:embed="rId9">
                <a:duotone>
                  <a:prstClr val="black"/>
                  <a:schemeClr val="accent4">
                    <a:tint val="45000"/>
                    <a:satMod val="400000"/>
                  </a:schemeClr>
                </a:duotone>
                <a:alphaModFix amt="50000"/>
              </a:blip>
              <a:stretch>
                <a:fillRect/>
              </a:stretch>
            </p:blipFill>
            <p:spPr>
              <a:xfrm>
                <a:off x="8771835" y="5585042"/>
                <a:ext cx="280505" cy="283446"/>
              </a:xfrm>
              <a:prstGeom prst="rect">
                <a:avLst/>
              </a:prstGeom>
            </p:spPr>
          </p:pic>
          <p:pic>
            <p:nvPicPr>
              <p:cNvPr id="131" name="Picture 130">
                <a:extLst>
                  <a:ext uri="{FF2B5EF4-FFF2-40B4-BE49-F238E27FC236}">
                    <a16:creationId xmlns:a16="http://schemas.microsoft.com/office/drawing/2014/main" id="{E43099F7-237E-CA47-ACEC-D513EC752184}"/>
                  </a:ext>
                </a:extLst>
              </p:cNvPr>
              <p:cNvPicPr>
                <a:picLocks noChangeAspect="1"/>
              </p:cNvPicPr>
              <p:nvPr/>
            </p:nvPicPr>
            <p:blipFill>
              <a:blip r:embed="rId10"/>
              <a:stretch>
                <a:fillRect/>
              </a:stretch>
            </p:blipFill>
            <p:spPr>
              <a:xfrm>
                <a:off x="9296464" y="5591472"/>
                <a:ext cx="221544" cy="271774"/>
              </a:xfrm>
              <a:prstGeom prst="rect">
                <a:avLst/>
              </a:prstGeom>
            </p:spPr>
          </p:pic>
        </p:grpSp>
        <p:pic>
          <p:nvPicPr>
            <p:cNvPr id="125" name="Picture 124">
              <a:hlinkClick r:id="rId11"/>
              <a:extLst>
                <a:ext uri="{FF2B5EF4-FFF2-40B4-BE49-F238E27FC236}">
                  <a16:creationId xmlns:a16="http://schemas.microsoft.com/office/drawing/2014/main" id="{B3712EC0-6572-304A-97C2-A95C3D1806F1}"/>
                </a:ext>
              </a:extLst>
            </p:cNvPr>
            <p:cNvPicPr>
              <a:picLocks noChangeAspect="1"/>
            </p:cNvPicPr>
            <p:nvPr/>
          </p:nvPicPr>
          <p:blipFill>
            <a:blip r:embed="rId12"/>
            <a:stretch>
              <a:fillRect/>
            </a:stretch>
          </p:blipFill>
          <p:spPr>
            <a:xfrm>
              <a:off x="11111548" y="2795856"/>
              <a:ext cx="459011" cy="459011"/>
            </a:xfrm>
            <a:prstGeom prst="rect">
              <a:avLst/>
            </a:prstGeom>
          </p:spPr>
        </p:pic>
        <p:pic>
          <p:nvPicPr>
            <p:cNvPr id="128" name="Picture 127">
              <a:hlinkClick r:id="rId11"/>
              <a:extLst>
                <a:ext uri="{FF2B5EF4-FFF2-40B4-BE49-F238E27FC236}">
                  <a16:creationId xmlns:a16="http://schemas.microsoft.com/office/drawing/2014/main" id="{63A56E86-0D0D-F348-945A-3FE258B1B45D}"/>
                </a:ext>
              </a:extLst>
            </p:cNvPr>
            <p:cNvPicPr>
              <a:picLocks noChangeAspect="1"/>
            </p:cNvPicPr>
            <p:nvPr/>
          </p:nvPicPr>
          <p:blipFill>
            <a:blip r:embed="rId13"/>
            <a:stretch>
              <a:fillRect/>
            </a:stretch>
          </p:blipFill>
          <p:spPr>
            <a:xfrm>
              <a:off x="9134714" y="3031278"/>
              <a:ext cx="469986" cy="469986"/>
            </a:xfrm>
            <a:prstGeom prst="rect">
              <a:avLst/>
            </a:prstGeom>
          </p:spPr>
        </p:pic>
      </p:grpSp>
      <p:sp>
        <p:nvSpPr>
          <p:cNvPr id="133" name="TextBox 132">
            <a:extLst>
              <a:ext uri="{FF2B5EF4-FFF2-40B4-BE49-F238E27FC236}">
                <a16:creationId xmlns:a16="http://schemas.microsoft.com/office/drawing/2014/main" id="{6A8E420B-826E-6648-9634-A11635252A00}"/>
              </a:ext>
            </a:extLst>
          </p:cNvPr>
          <p:cNvSpPr txBox="1"/>
          <p:nvPr/>
        </p:nvSpPr>
        <p:spPr>
          <a:xfrm>
            <a:off x="9223881" y="4702496"/>
            <a:ext cx="1920113" cy="267766"/>
          </a:xfrm>
          <a:prstGeom prst="rect">
            <a:avLst/>
          </a:prstGeom>
          <a:noFill/>
          <a:ln>
            <a:noFill/>
          </a:ln>
        </p:spPr>
        <p:txBody>
          <a:bodyPr wrap="square" rtlCol="0">
            <a:spAutoFit/>
          </a:bodyPr>
          <a:lstStyle/>
          <a:p>
            <a:pPr algn="ctr" defTabSz="457189">
              <a:lnSpc>
                <a:spcPct val="95000"/>
              </a:lnSpc>
              <a:spcAft>
                <a:spcPts val="600"/>
              </a:spcAft>
            </a:pPr>
            <a:r>
              <a:rPr lang="en-US" sz="1200" dirty="0">
                <a:solidFill>
                  <a:srgbClr val="000000"/>
                </a:solidFill>
                <a:cs typeface="Arial" panose="020B0604020202020204" pitchFamily="34" charset="0"/>
              </a:rPr>
              <a:t>Teleworker</a:t>
            </a:r>
          </a:p>
        </p:txBody>
      </p:sp>
      <p:cxnSp>
        <p:nvCxnSpPr>
          <p:cNvPr id="134" name="Elbow Connector 133">
            <a:extLst>
              <a:ext uri="{FF2B5EF4-FFF2-40B4-BE49-F238E27FC236}">
                <a16:creationId xmlns:a16="http://schemas.microsoft.com/office/drawing/2014/main" id="{50874370-8EAB-C347-939F-8571F457287C}"/>
              </a:ext>
            </a:extLst>
          </p:cNvPr>
          <p:cNvCxnSpPr>
            <a:cxnSpLocks/>
          </p:cNvCxnSpPr>
          <p:nvPr/>
        </p:nvCxnSpPr>
        <p:spPr>
          <a:xfrm rot="16200000" flipV="1">
            <a:off x="7416349" y="2518700"/>
            <a:ext cx="1520159" cy="2071340"/>
          </a:xfrm>
          <a:prstGeom prst="bentConnector2">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984FE8CC-ADFF-CC44-86AF-28959A5B2D17}"/>
              </a:ext>
            </a:extLst>
          </p:cNvPr>
          <p:cNvSpPr txBox="1"/>
          <p:nvPr/>
        </p:nvSpPr>
        <p:spPr>
          <a:xfrm>
            <a:off x="8783177" y="4875997"/>
            <a:ext cx="857844" cy="246221"/>
          </a:xfrm>
          <a:prstGeom prst="rect">
            <a:avLst/>
          </a:prstGeom>
          <a:noFill/>
          <a:ln>
            <a:noFill/>
          </a:ln>
        </p:spPr>
        <p:txBody>
          <a:bodyPr wrap="square" rtlCol="0">
            <a:spAutoFit/>
          </a:bodyPr>
          <a:lstStyle/>
          <a:p>
            <a:pPr algn="ctr"/>
            <a:r>
              <a:rPr lang="en-US" sz="1000" dirty="0"/>
              <a:t>FortiClient</a:t>
            </a:r>
          </a:p>
        </p:txBody>
      </p:sp>
      <p:sp>
        <p:nvSpPr>
          <p:cNvPr id="137" name="TextBox 136">
            <a:extLst>
              <a:ext uri="{FF2B5EF4-FFF2-40B4-BE49-F238E27FC236}">
                <a16:creationId xmlns:a16="http://schemas.microsoft.com/office/drawing/2014/main" id="{1ED1D53F-8CD2-DA46-821D-DDAC2AFC42D0}"/>
              </a:ext>
            </a:extLst>
          </p:cNvPr>
          <p:cNvSpPr txBox="1"/>
          <p:nvPr/>
        </p:nvSpPr>
        <p:spPr>
          <a:xfrm>
            <a:off x="9230916" y="5382760"/>
            <a:ext cx="1920113" cy="267766"/>
          </a:xfrm>
          <a:prstGeom prst="rect">
            <a:avLst/>
          </a:prstGeom>
          <a:noFill/>
          <a:ln>
            <a:noFill/>
          </a:ln>
        </p:spPr>
        <p:txBody>
          <a:bodyPr wrap="square" rtlCol="0">
            <a:spAutoFit/>
          </a:bodyPr>
          <a:lstStyle/>
          <a:p>
            <a:pPr algn="ctr" defTabSz="457189">
              <a:lnSpc>
                <a:spcPct val="95000"/>
              </a:lnSpc>
              <a:spcAft>
                <a:spcPts val="600"/>
              </a:spcAft>
            </a:pPr>
            <a:r>
              <a:rPr lang="en-US" sz="1200" dirty="0">
                <a:solidFill>
                  <a:srgbClr val="000000"/>
                </a:solidFill>
                <a:cs typeface="Arial" panose="020B0604020202020204" pitchFamily="34" charset="0"/>
              </a:rPr>
              <a:t>Native OS VPN Support</a:t>
            </a:r>
          </a:p>
        </p:txBody>
      </p:sp>
      <p:pic>
        <p:nvPicPr>
          <p:cNvPr id="138" name="Picture 3" descr="Chromebook-Front.emf">
            <a:extLst>
              <a:ext uri="{FF2B5EF4-FFF2-40B4-BE49-F238E27FC236}">
                <a16:creationId xmlns:a16="http://schemas.microsoft.com/office/drawing/2014/main" id="{5D6E7A34-8E1C-E743-9A93-6A1C5914054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0697051" y="5727429"/>
            <a:ext cx="351777" cy="24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0" name="Group 139">
            <a:extLst>
              <a:ext uri="{FF2B5EF4-FFF2-40B4-BE49-F238E27FC236}">
                <a16:creationId xmlns:a16="http://schemas.microsoft.com/office/drawing/2014/main" id="{ED347895-8468-C44B-B2BA-01081C0889CC}"/>
              </a:ext>
            </a:extLst>
          </p:cNvPr>
          <p:cNvGrpSpPr/>
          <p:nvPr/>
        </p:nvGrpSpPr>
        <p:grpSpPr>
          <a:xfrm>
            <a:off x="10767457" y="4644770"/>
            <a:ext cx="857844" cy="692048"/>
            <a:chOff x="10999738" y="3670959"/>
            <a:chExt cx="857844" cy="692048"/>
          </a:xfrm>
        </p:grpSpPr>
        <p:sp>
          <p:nvSpPr>
            <p:cNvPr id="142" name="TextBox 141">
              <a:extLst>
                <a:ext uri="{FF2B5EF4-FFF2-40B4-BE49-F238E27FC236}">
                  <a16:creationId xmlns:a16="http://schemas.microsoft.com/office/drawing/2014/main" id="{4C841A9D-363A-F940-9647-AE528E26B191}"/>
                </a:ext>
              </a:extLst>
            </p:cNvPr>
            <p:cNvSpPr txBox="1"/>
            <p:nvPr/>
          </p:nvSpPr>
          <p:spPr>
            <a:xfrm>
              <a:off x="10999738" y="4116786"/>
              <a:ext cx="857844" cy="246221"/>
            </a:xfrm>
            <a:prstGeom prst="rect">
              <a:avLst/>
            </a:prstGeom>
            <a:noFill/>
            <a:ln>
              <a:noFill/>
            </a:ln>
          </p:spPr>
          <p:txBody>
            <a:bodyPr wrap="square" rtlCol="0">
              <a:spAutoFit/>
            </a:bodyPr>
            <a:lstStyle/>
            <a:p>
              <a:pPr algn="ctr"/>
              <a:r>
                <a:rPr lang="en-US" sz="1000" dirty="0"/>
                <a:t>FortiToken</a:t>
              </a:r>
            </a:p>
          </p:txBody>
        </p:sp>
        <p:pic>
          <p:nvPicPr>
            <p:cNvPr id="143" name="Picture 142">
              <a:extLst>
                <a:ext uri="{FF2B5EF4-FFF2-40B4-BE49-F238E27FC236}">
                  <a16:creationId xmlns:a16="http://schemas.microsoft.com/office/drawing/2014/main" id="{214413CB-A51C-9B49-B701-0FC1B1CFC0DD}"/>
                </a:ext>
              </a:extLst>
            </p:cNvPr>
            <p:cNvPicPr>
              <a:picLocks noChangeAspect="1"/>
            </p:cNvPicPr>
            <p:nvPr/>
          </p:nvPicPr>
          <p:blipFill>
            <a:blip r:embed="rId15">
              <a:duotone>
                <a:schemeClr val="accent4">
                  <a:shade val="45000"/>
                  <a:satMod val="135000"/>
                </a:schemeClr>
                <a:prstClr val="white"/>
              </a:duotone>
            </a:blip>
            <a:stretch>
              <a:fillRect/>
            </a:stretch>
          </p:blipFill>
          <p:spPr>
            <a:xfrm>
              <a:off x="11198641" y="3670959"/>
              <a:ext cx="445827" cy="445827"/>
            </a:xfrm>
            <a:prstGeom prst="rect">
              <a:avLst/>
            </a:prstGeom>
          </p:spPr>
        </p:pic>
      </p:grpSp>
      <p:cxnSp>
        <p:nvCxnSpPr>
          <p:cNvPr id="41" name="Straight Arrow Connector 40">
            <a:extLst>
              <a:ext uri="{FF2B5EF4-FFF2-40B4-BE49-F238E27FC236}">
                <a16:creationId xmlns:a16="http://schemas.microsoft.com/office/drawing/2014/main" id="{97E4A416-A1F5-B643-B6AE-476012D55105}"/>
              </a:ext>
            </a:extLst>
          </p:cNvPr>
          <p:cNvCxnSpPr>
            <a:cxnSpLocks/>
          </p:cNvCxnSpPr>
          <p:nvPr/>
        </p:nvCxnSpPr>
        <p:spPr>
          <a:xfrm flipH="1">
            <a:off x="1325580" y="2037414"/>
            <a:ext cx="489184" cy="60487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EC3B1E6F-B84F-8B42-91EF-DB21DFB9A6ED}"/>
              </a:ext>
            </a:extLst>
          </p:cNvPr>
          <p:cNvCxnSpPr>
            <a:cxnSpLocks/>
          </p:cNvCxnSpPr>
          <p:nvPr/>
        </p:nvCxnSpPr>
        <p:spPr>
          <a:xfrm flipH="1">
            <a:off x="2396396" y="3440805"/>
            <a:ext cx="563247" cy="650891"/>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6785DB7-893E-2040-88FE-37B9CBA2C7C6}"/>
              </a:ext>
            </a:extLst>
          </p:cNvPr>
          <p:cNvCxnSpPr>
            <a:cxnSpLocks/>
          </p:cNvCxnSpPr>
          <p:nvPr/>
        </p:nvCxnSpPr>
        <p:spPr>
          <a:xfrm>
            <a:off x="2114237" y="2199913"/>
            <a:ext cx="1" cy="442503"/>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FBC6B22-B427-274E-89F9-23CF67A26CE2}"/>
              </a:ext>
            </a:extLst>
          </p:cNvPr>
          <p:cNvCxnSpPr>
            <a:cxnSpLocks/>
          </p:cNvCxnSpPr>
          <p:nvPr/>
        </p:nvCxnSpPr>
        <p:spPr>
          <a:xfrm>
            <a:off x="2429412" y="2054593"/>
            <a:ext cx="471197" cy="535991"/>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FF5F35FD-4221-A740-BCF5-F877D314EB34}"/>
              </a:ext>
            </a:extLst>
          </p:cNvPr>
          <p:cNvCxnSpPr>
            <a:cxnSpLocks/>
          </p:cNvCxnSpPr>
          <p:nvPr/>
        </p:nvCxnSpPr>
        <p:spPr>
          <a:xfrm>
            <a:off x="2105580" y="3434267"/>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37D81C10-BBA9-5448-B84C-FE93794CD87E}"/>
              </a:ext>
            </a:extLst>
          </p:cNvPr>
          <p:cNvCxnSpPr>
            <a:cxnSpLocks/>
          </p:cNvCxnSpPr>
          <p:nvPr/>
        </p:nvCxnSpPr>
        <p:spPr>
          <a:xfrm>
            <a:off x="1226400" y="3418723"/>
            <a:ext cx="588364" cy="67297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1728BE8D-094A-EA48-812D-364F4BED90D9}"/>
              </a:ext>
            </a:extLst>
          </p:cNvPr>
          <p:cNvCxnSpPr>
            <a:cxnSpLocks/>
          </p:cNvCxnSpPr>
          <p:nvPr/>
        </p:nvCxnSpPr>
        <p:spPr>
          <a:xfrm>
            <a:off x="2091926" y="4437132"/>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53" name="Picture 7" descr="Desktop_Gray_Flat.png">
            <a:extLst>
              <a:ext uri="{FF2B5EF4-FFF2-40B4-BE49-F238E27FC236}">
                <a16:creationId xmlns:a16="http://schemas.microsoft.com/office/drawing/2014/main" id="{AA82BAA2-EB39-7444-9C99-F5EB9DC02D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3203" y="1494951"/>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7" descr="Desktop_Gray_Flat.png">
            <a:extLst>
              <a:ext uri="{FF2B5EF4-FFF2-40B4-BE49-F238E27FC236}">
                <a16:creationId xmlns:a16="http://schemas.microsoft.com/office/drawing/2014/main" id="{BF4F98CD-A082-4548-9875-77B660809E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603" y="149346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 name="TextBox 158">
            <a:extLst>
              <a:ext uri="{FF2B5EF4-FFF2-40B4-BE49-F238E27FC236}">
                <a16:creationId xmlns:a16="http://schemas.microsoft.com/office/drawing/2014/main" id="{5F577A77-95BD-6248-9936-5B2D53B8E2F2}"/>
              </a:ext>
            </a:extLst>
          </p:cNvPr>
          <p:cNvSpPr txBox="1"/>
          <p:nvPr/>
        </p:nvSpPr>
        <p:spPr>
          <a:xfrm>
            <a:off x="-176651" y="2269029"/>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DMZ</a:t>
            </a:r>
          </a:p>
        </p:txBody>
      </p:sp>
      <p:sp>
        <p:nvSpPr>
          <p:cNvPr id="160" name="TextBox 159">
            <a:extLst>
              <a:ext uri="{FF2B5EF4-FFF2-40B4-BE49-F238E27FC236}">
                <a16:creationId xmlns:a16="http://schemas.microsoft.com/office/drawing/2014/main" id="{F0E41863-57D9-FD4D-A76A-ED0C7BCB07F3}"/>
              </a:ext>
            </a:extLst>
          </p:cNvPr>
          <p:cNvSpPr txBox="1"/>
          <p:nvPr/>
        </p:nvSpPr>
        <p:spPr>
          <a:xfrm>
            <a:off x="1310068" y="6065998"/>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Internal Applications</a:t>
            </a:r>
          </a:p>
        </p:txBody>
      </p:sp>
      <p:pic>
        <p:nvPicPr>
          <p:cNvPr id="162" name="Picture 7" descr="Desktop_Gray_Flat.png">
            <a:extLst>
              <a:ext uri="{FF2B5EF4-FFF2-40B4-BE49-F238E27FC236}">
                <a16:creationId xmlns:a16="http://schemas.microsoft.com/office/drawing/2014/main" id="{7809544C-DCA6-C04A-ACF5-64955E520A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7994" y="531846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3" name="Straight Arrow Connector 162">
            <a:extLst>
              <a:ext uri="{FF2B5EF4-FFF2-40B4-BE49-F238E27FC236}">
                <a16:creationId xmlns:a16="http://schemas.microsoft.com/office/drawing/2014/main" id="{2838F95A-2AD2-384D-AD6A-4BC7DB42AD54}"/>
              </a:ext>
            </a:extLst>
          </p:cNvPr>
          <p:cNvCxnSpPr>
            <a:cxnSpLocks/>
          </p:cNvCxnSpPr>
          <p:nvPr/>
        </p:nvCxnSpPr>
        <p:spPr>
          <a:xfrm>
            <a:off x="1258921" y="4940034"/>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1A478E8A-9CF9-FA4C-B084-6A8D62336531}"/>
              </a:ext>
            </a:extLst>
          </p:cNvPr>
          <p:cNvSpPr txBox="1"/>
          <p:nvPr/>
        </p:nvSpPr>
        <p:spPr>
          <a:xfrm>
            <a:off x="2270901" y="4152314"/>
            <a:ext cx="916257" cy="400110"/>
          </a:xfrm>
          <a:prstGeom prst="rect">
            <a:avLst/>
          </a:prstGeom>
          <a:noFill/>
        </p:spPr>
        <p:txBody>
          <a:bodyPr wrap="square" rtlCol="0">
            <a:spAutoFit/>
          </a:bodyPr>
          <a:lstStyle/>
          <a:p>
            <a:pPr algn="ctr"/>
            <a:r>
              <a:rPr lang="en-US" sz="1000" dirty="0"/>
              <a:t>FortiADC-vDOM2</a:t>
            </a:r>
          </a:p>
        </p:txBody>
      </p:sp>
      <p:sp>
        <p:nvSpPr>
          <p:cNvPr id="165" name="TextBox 164">
            <a:extLst>
              <a:ext uri="{FF2B5EF4-FFF2-40B4-BE49-F238E27FC236}">
                <a16:creationId xmlns:a16="http://schemas.microsoft.com/office/drawing/2014/main" id="{F90FDAD4-2422-2F47-BBA6-B45CDA79E4D0}"/>
              </a:ext>
            </a:extLst>
          </p:cNvPr>
          <p:cNvSpPr txBox="1"/>
          <p:nvPr/>
        </p:nvSpPr>
        <p:spPr>
          <a:xfrm>
            <a:off x="1706057" y="1283142"/>
            <a:ext cx="916257" cy="400110"/>
          </a:xfrm>
          <a:prstGeom prst="rect">
            <a:avLst/>
          </a:prstGeom>
          <a:noFill/>
        </p:spPr>
        <p:txBody>
          <a:bodyPr wrap="square" rtlCol="0">
            <a:spAutoFit/>
          </a:bodyPr>
          <a:lstStyle/>
          <a:p>
            <a:pPr algn="ctr"/>
            <a:r>
              <a:rPr lang="en-US" sz="1000" dirty="0"/>
              <a:t>FortiADC-vDOM1</a:t>
            </a:r>
          </a:p>
        </p:txBody>
      </p:sp>
      <p:pic>
        <p:nvPicPr>
          <p:cNvPr id="166" name="Picture 2">
            <a:extLst>
              <a:ext uri="{FF2B5EF4-FFF2-40B4-BE49-F238E27FC236}">
                <a16:creationId xmlns:a16="http://schemas.microsoft.com/office/drawing/2014/main" id="{FD621559-4C49-A449-A412-5E70B2F24B6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flipH="1">
            <a:off x="8548566" y="963922"/>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 name="Picture 2">
            <a:extLst>
              <a:ext uri="{FF2B5EF4-FFF2-40B4-BE49-F238E27FC236}">
                <a16:creationId xmlns:a16="http://schemas.microsoft.com/office/drawing/2014/main" id="{3A9051A2-E2A3-4A48-BD58-B6DECC54F72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flipH="1">
            <a:off x="8894431" y="944369"/>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 name="Picture 2">
            <a:extLst>
              <a:ext uri="{FF2B5EF4-FFF2-40B4-BE49-F238E27FC236}">
                <a16:creationId xmlns:a16="http://schemas.microsoft.com/office/drawing/2014/main" id="{A0F5B205-A042-4E43-B5CE-197AF05F9F33}"/>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flipH="1">
            <a:off x="8703910" y="1175285"/>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 name="TextBox 170">
            <a:extLst>
              <a:ext uri="{FF2B5EF4-FFF2-40B4-BE49-F238E27FC236}">
                <a16:creationId xmlns:a16="http://schemas.microsoft.com/office/drawing/2014/main" id="{13315AD7-74FD-874A-AF70-F8011F4F2139}"/>
              </a:ext>
            </a:extLst>
          </p:cNvPr>
          <p:cNvSpPr txBox="1"/>
          <p:nvPr/>
        </p:nvSpPr>
        <p:spPr>
          <a:xfrm>
            <a:off x="8358161" y="1703981"/>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Customers and partners </a:t>
            </a:r>
          </a:p>
        </p:txBody>
      </p:sp>
      <p:cxnSp>
        <p:nvCxnSpPr>
          <p:cNvPr id="172" name="Elbow Connector 171">
            <a:extLst>
              <a:ext uri="{FF2B5EF4-FFF2-40B4-BE49-F238E27FC236}">
                <a16:creationId xmlns:a16="http://schemas.microsoft.com/office/drawing/2014/main" id="{47F10DEE-0F96-C74A-9CAF-2317A56B967D}"/>
              </a:ext>
            </a:extLst>
          </p:cNvPr>
          <p:cNvCxnSpPr>
            <a:cxnSpLocks/>
            <a:stCxn id="171" idx="2"/>
          </p:cNvCxnSpPr>
          <p:nvPr/>
        </p:nvCxnSpPr>
        <p:spPr>
          <a:xfrm rot="5400000">
            <a:off x="7776877" y="1149711"/>
            <a:ext cx="659602" cy="2274434"/>
          </a:xfrm>
          <a:prstGeom prst="bentConnector2">
            <a:avLst/>
          </a:prstGeom>
          <a:ln w="127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5" name="Picture 53">
            <a:extLst>
              <a:ext uri="{FF2B5EF4-FFF2-40B4-BE49-F238E27FC236}">
                <a16:creationId xmlns:a16="http://schemas.microsoft.com/office/drawing/2014/main" id="{CDCF3F47-FD8E-CA4B-B1EC-F210B697489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9470205" y="948450"/>
            <a:ext cx="406884" cy="434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53">
            <a:extLst>
              <a:ext uri="{FF2B5EF4-FFF2-40B4-BE49-F238E27FC236}">
                <a16:creationId xmlns:a16="http://schemas.microsoft.com/office/drawing/2014/main" id="{F4BE334C-0EC4-CB4D-9940-0923E294003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9645581" y="1306057"/>
            <a:ext cx="406884" cy="434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 name="Picture 33">
            <a:extLst>
              <a:ext uri="{FF2B5EF4-FFF2-40B4-BE49-F238E27FC236}">
                <a16:creationId xmlns:a16="http://schemas.microsoft.com/office/drawing/2014/main" id="{FFF3A966-955C-C14E-88D0-94DF3EE5197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894906" y="4053421"/>
            <a:ext cx="519116" cy="636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 name="TextBox 181">
            <a:extLst>
              <a:ext uri="{FF2B5EF4-FFF2-40B4-BE49-F238E27FC236}">
                <a16:creationId xmlns:a16="http://schemas.microsoft.com/office/drawing/2014/main" id="{9CCBC7C4-9E2D-4540-A8C0-4ECABB4E3E66}"/>
              </a:ext>
            </a:extLst>
          </p:cNvPr>
          <p:cNvSpPr txBox="1"/>
          <p:nvPr/>
        </p:nvSpPr>
        <p:spPr>
          <a:xfrm>
            <a:off x="6932442" y="2340009"/>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Non-VPN traffic</a:t>
            </a:r>
          </a:p>
        </p:txBody>
      </p:sp>
      <p:sp>
        <p:nvSpPr>
          <p:cNvPr id="186" name="TextBox 185">
            <a:extLst>
              <a:ext uri="{FF2B5EF4-FFF2-40B4-BE49-F238E27FC236}">
                <a16:creationId xmlns:a16="http://schemas.microsoft.com/office/drawing/2014/main" id="{6636C232-D900-3C41-9F30-A53E3D1A3790}"/>
              </a:ext>
            </a:extLst>
          </p:cNvPr>
          <p:cNvSpPr txBox="1"/>
          <p:nvPr/>
        </p:nvSpPr>
        <p:spPr>
          <a:xfrm>
            <a:off x="10414022" y="3604746"/>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Employees</a:t>
            </a:r>
          </a:p>
        </p:txBody>
      </p:sp>
      <p:sp>
        <p:nvSpPr>
          <p:cNvPr id="187" name="Oval 186">
            <a:extLst>
              <a:ext uri="{FF2B5EF4-FFF2-40B4-BE49-F238E27FC236}">
                <a16:creationId xmlns:a16="http://schemas.microsoft.com/office/drawing/2014/main" id="{C2A55140-8FC2-A641-BADE-767078CE7135}"/>
              </a:ext>
            </a:extLst>
          </p:cNvPr>
          <p:cNvSpPr/>
          <p:nvPr/>
        </p:nvSpPr>
        <p:spPr>
          <a:xfrm>
            <a:off x="2145859" y="5884392"/>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88" name="Oval 187">
            <a:extLst>
              <a:ext uri="{FF2B5EF4-FFF2-40B4-BE49-F238E27FC236}">
                <a16:creationId xmlns:a16="http://schemas.microsoft.com/office/drawing/2014/main" id="{222F3FAC-095A-9345-BDD2-4AE011DE817A}"/>
              </a:ext>
            </a:extLst>
          </p:cNvPr>
          <p:cNvSpPr/>
          <p:nvPr/>
        </p:nvSpPr>
        <p:spPr>
          <a:xfrm>
            <a:off x="1881402" y="5888875"/>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0" name="Oval 189">
            <a:extLst>
              <a:ext uri="{FF2B5EF4-FFF2-40B4-BE49-F238E27FC236}">
                <a16:creationId xmlns:a16="http://schemas.microsoft.com/office/drawing/2014/main" id="{C04642C0-5BCA-C544-BFDA-A3183BBB5AD1}"/>
              </a:ext>
            </a:extLst>
          </p:cNvPr>
          <p:cNvSpPr/>
          <p:nvPr/>
        </p:nvSpPr>
        <p:spPr>
          <a:xfrm>
            <a:off x="1616945" y="5893358"/>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cxnSp>
        <p:nvCxnSpPr>
          <p:cNvPr id="191" name="Straight Arrow Connector 190">
            <a:extLst>
              <a:ext uri="{FF2B5EF4-FFF2-40B4-BE49-F238E27FC236}">
                <a16:creationId xmlns:a16="http://schemas.microsoft.com/office/drawing/2014/main" id="{91BDE79C-8E43-7C48-A50B-25EDE924BC99}"/>
              </a:ext>
            </a:extLst>
          </p:cNvPr>
          <p:cNvCxnSpPr>
            <a:cxnSpLocks/>
          </p:cNvCxnSpPr>
          <p:nvPr/>
        </p:nvCxnSpPr>
        <p:spPr>
          <a:xfrm flipH="1">
            <a:off x="1212953" y="1881747"/>
            <a:ext cx="561616"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82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2641" y="1101350"/>
            <a:ext cx="4456963" cy="5097356"/>
          </a:xfrm>
          <a:prstGeom prst="rect">
            <a:avLst/>
          </a:prstGeom>
          <a:ln>
            <a:solidFill>
              <a:schemeClr val="accent1"/>
            </a:solidFill>
          </a:ln>
          <a:effectLst>
            <a:outerShdw blurRad="50800" dist="76200" dir="2700000" algn="tl" rotWithShape="0">
              <a:prstClr val="black">
                <a:alpha val="40000"/>
              </a:prstClr>
            </a:outerShdw>
          </a:effectLst>
        </p:spPr>
      </p:pic>
      <p:sp>
        <p:nvSpPr>
          <p:cNvPr id="2" name="Title 1"/>
          <p:cNvSpPr>
            <a:spLocks noGrp="1"/>
          </p:cNvSpPr>
          <p:nvPr>
            <p:ph type="title"/>
          </p:nvPr>
        </p:nvSpPr>
        <p:spPr/>
        <p:txBody>
          <a:bodyPr/>
          <a:lstStyle/>
          <a:p>
            <a:r>
              <a:rPr lang="en-US" dirty="0"/>
              <a:t>ADC - </a:t>
            </a:r>
            <a:r>
              <a:rPr lang="ru-RU" dirty="0"/>
              <a:t>Повышение доступности, производительности и безопасности</a:t>
            </a:r>
            <a:endParaRPr lang="en-US" dirty="0"/>
          </a:p>
        </p:txBody>
      </p:sp>
      <p:sp>
        <p:nvSpPr>
          <p:cNvPr id="5" name="Rectangle 4"/>
          <p:cNvSpPr/>
          <p:nvPr/>
        </p:nvSpPr>
        <p:spPr>
          <a:xfrm>
            <a:off x="948401" y="2542321"/>
            <a:ext cx="5484971" cy="1107899"/>
          </a:xfrm>
          <a:prstGeom prst="rect">
            <a:avLst/>
          </a:prstGeom>
          <a:solidFill>
            <a:srgbClr val="00679E"/>
          </a:solidFill>
          <a:ln>
            <a:noFill/>
          </a:ln>
          <a:effectLst>
            <a:outerShdw blurRad="50800" dist="76200" dir="2700000" algn="tl" rotWithShape="0">
              <a:prstClr val="black">
                <a:alpha val="40000"/>
              </a:prstClr>
            </a:outerShdw>
          </a:effectLst>
        </p:spPr>
        <p:txBody>
          <a:bodyPr wrap="square" lIns="182832" tIns="182832" rIns="182832" bIns="182832">
            <a:spAutoFit/>
          </a:bodyPr>
          <a:lstStyle/>
          <a:p>
            <a:r>
              <a:rPr lang="en-US" sz="1600" i="1" dirty="0">
                <a:solidFill>
                  <a:schemeClr val="bg1"/>
                </a:solidFill>
                <a:latin typeface="HelveticaNeueLTStd" charset="0"/>
              </a:rPr>
              <a:t>“Application delivery controllers are a key component within enterprise and cloud data centers to improve application availability, performance and security. </a:t>
            </a:r>
            <a:endParaRPr lang="en-US" sz="1600" i="1" dirty="0">
              <a:solidFill>
                <a:schemeClr val="bg1"/>
              </a:solidFill>
            </a:endParaRPr>
          </a:p>
        </p:txBody>
      </p:sp>
      <p:sp>
        <p:nvSpPr>
          <p:cNvPr id="7" name="Rectangle 6"/>
          <p:cNvSpPr/>
          <p:nvPr/>
        </p:nvSpPr>
        <p:spPr>
          <a:xfrm>
            <a:off x="5827105" y="4229717"/>
            <a:ext cx="5484971" cy="1354120"/>
          </a:xfrm>
          <a:prstGeom prst="rect">
            <a:avLst/>
          </a:prstGeom>
          <a:solidFill>
            <a:srgbClr val="00679E"/>
          </a:solidFill>
          <a:ln>
            <a:noFill/>
          </a:ln>
          <a:effectLst>
            <a:outerShdw blurRad="50800" dist="76200" dir="2700000" algn="tl" rotWithShape="0">
              <a:prstClr val="black">
                <a:alpha val="40000"/>
              </a:prstClr>
            </a:outerShdw>
          </a:effectLst>
        </p:spPr>
        <p:txBody>
          <a:bodyPr wrap="square" lIns="182832" tIns="182832" rIns="182832" bIns="182832">
            <a:spAutoFit/>
          </a:bodyPr>
          <a:lstStyle/>
          <a:p>
            <a:r>
              <a:rPr lang="en-US" sz="1600" i="1" dirty="0">
                <a:solidFill>
                  <a:schemeClr val="bg1"/>
                </a:solidFill>
                <a:latin typeface="HelveticaNeueLTStd" charset="0"/>
              </a:rPr>
              <a:t>“ADCs provide functionality for both user-to-application and application-to-application traffic, and effectively bridge the gap between the application and underlying protocols and traditional packet-based networks..</a:t>
            </a:r>
            <a:endParaRPr lang="en-US" sz="1600" i="1" dirty="0">
              <a:solidFill>
                <a:schemeClr val="bg1"/>
              </a:solidFill>
            </a:endParaRPr>
          </a:p>
        </p:txBody>
      </p:sp>
    </p:spTree>
    <p:extLst>
      <p:ext uri="{BB962C8B-B14F-4D97-AF65-F5344CB8AC3E}">
        <p14:creationId xmlns:p14="http://schemas.microsoft.com/office/powerpoint/2010/main" val="385592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ounded Rectangle 206">
            <a:extLst>
              <a:ext uri="{FF2B5EF4-FFF2-40B4-BE49-F238E27FC236}">
                <a16:creationId xmlns:a16="http://schemas.microsoft.com/office/drawing/2014/main" id="{E0322739-F9D1-1D40-97ED-722486C60DC7}"/>
              </a:ext>
            </a:extLst>
          </p:cNvPr>
          <p:cNvSpPr/>
          <p:nvPr/>
        </p:nvSpPr>
        <p:spPr>
          <a:xfrm>
            <a:off x="104939" y="1194619"/>
            <a:ext cx="4596944" cy="5117693"/>
          </a:xfrm>
          <a:prstGeom prst="roundRect">
            <a:avLst>
              <a:gd name="adj" fmla="val 60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11" name="Group 10">
            <a:extLst>
              <a:ext uri="{FF2B5EF4-FFF2-40B4-BE49-F238E27FC236}">
                <a16:creationId xmlns:a16="http://schemas.microsoft.com/office/drawing/2014/main" id="{1C0CE278-3598-E94E-84BF-4E0F2CDA0925}"/>
              </a:ext>
            </a:extLst>
          </p:cNvPr>
          <p:cNvGrpSpPr/>
          <p:nvPr/>
        </p:nvGrpSpPr>
        <p:grpSpPr>
          <a:xfrm>
            <a:off x="2538727" y="2680244"/>
            <a:ext cx="916257" cy="755512"/>
            <a:chOff x="-49000" y="305586"/>
            <a:chExt cx="916257" cy="755512"/>
          </a:xfrm>
        </p:grpSpPr>
        <p:sp>
          <p:nvSpPr>
            <p:cNvPr id="161" name="TextBox 160">
              <a:extLst>
                <a:ext uri="{FF2B5EF4-FFF2-40B4-BE49-F238E27FC236}">
                  <a16:creationId xmlns:a16="http://schemas.microsoft.com/office/drawing/2014/main" id="{4B102EFE-9D59-BF41-A30D-E632B00B5AEF}"/>
                </a:ext>
              </a:extLst>
            </p:cNvPr>
            <p:cNvSpPr txBox="1"/>
            <p:nvPr/>
          </p:nvSpPr>
          <p:spPr>
            <a:xfrm>
              <a:off x="-49000" y="814877"/>
              <a:ext cx="916257" cy="246221"/>
            </a:xfrm>
            <a:prstGeom prst="rect">
              <a:avLst/>
            </a:prstGeom>
            <a:noFill/>
          </p:spPr>
          <p:txBody>
            <a:bodyPr wrap="square" rtlCol="0">
              <a:spAutoFit/>
            </a:bodyPr>
            <a:lstStyle/>
            <a:p>
              <a:pPr algn="ctr"/>
              <a:r>
                <a:rPr lang="en-US" sz="1000" dirty="0"/>
                <a:t>FortiGate-A</a:t>
              </a:r>
            </a:p>
          </p:txBody>
        </p:sp>
        <p:pic>
          <p:nvPicPr>
            <p:cNvPr id="126" name="Picture 125">
              <a:hlinkClick r:id="rId3"/>
              <a:extLst>
                <a:ext uri="{FF2B5EF4-FFF2-40B4-BE49-F238E27FC236}">
                  <a16:creationId xmlns:a16="http://schemas.microsoft.com/office/drawing/2014/main" id="{F0660470-B590-2943-B824-36F5F6B55E27}"/>
                </a:ext>
              </a:extLst>
            </p:cNvPr>
            <p:cNvPicPr>
              <a:picLocks noChangeAspect="1"/>
            </p:cNvPicPr>
            <p:nvPr/>
          </p:nvPicPr>
          <p:blipFill>
            <a:blip r:embed="rId4"/>
            <a:stretch>
              <a:fillRect/>
            </a:stretch>
          </p:blipFill>
          <p:spPr>
            <a:xfrm>
              <a:off x="140208" y="305586"/>
              <a:ext cx="459223" cy="459223"/>
            </a:xfrm>
            <a:prstGeom prst="rect">
              <a:avLst/>
            </a:prstGeom>
          </p:spPr>
        </p:pic>
      </p:grpSp>
      <p:sp>
        <p:nvSpPr>
          <p:cNvPr id="226" name="TextBox 225">
            <a:extLst>
              <a:ext uri="{FF2B5EF4-FFF2-40B4-BE49-F238E27FC236}">
                <a16:creationId xmlns:a16="http://schemas.microsoft.com/office/drawing/2014/main" id="{58AE4514-AB2E-D44F-9AC3-562D9D7A070F}"/>
              </a:ext>
            </a:extLst>
          </p:cNvPr>
          <p:cNvSpPr txBox="1"/>
          <p:nvPr/>
        </p:nvSpPr>
        <p:spPr>
          <a:xfrm>
            <a:off x="2872488" y="1432809"/>
            <a:ext cx="1771468" cy="413959"/>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Gateway</a:t>
            </a:r>
          </a:p>
        </p:txBody>
      </p:sp>
      <p:sp>
        <p:nvSpPr>
          <p:cNvPr id="119" name="Title 2">
            <a:extLst>
              <a:ext uri="{FF2B5EF4-FFF2-40B4-BE49-F238E27FC236}">
                <a16:creationId xmlns:a16="http://schemas.microsoft.com/office/drawing/2014/main" id="{64FAB5DC-6CE4-7240-8E52-D452D4711D5E}"/>
              </a:ext>
            </a:extLst>
          </p:cNvPr>
          <p:cNvSpPr>
            <a:spLocks noGrp="1"/>
          </p:cNvSpPr>
          <p:nvPr>
            <p:ph type="title"/>
          </p:nvPr>
        </p:nvSpPr>
        <p:spPr>
          <a:xfrm>
            <a:off x="304136" y="171534"/>
            <a:ext cx="11246479" cy="613055"/>
          </a:xfrm>
        </p:spPr>
        <p:txBody>
          <a:bodyPr/>
          <a:lstStyle/>
          <a:p>
            <a:r>
              <a:rPr lang="en-US" sz="3200" dirty="0"/>
              <a:t>Solution 2: VPN &amp; Service Continuity with GSLB and FortiGate</a:t>
            </a:r>
          </a:p>
        </p:txBody>
      </p:sp>
      <p:grpSp>
        <p:nvGrpSpPr>
          <p:cNvPr id="121" name="Group 120">
            <a:extLst>
              <a:ext uri="{FF2B5EF4-FFF2-40B4-BE49-F238E27FC236}">
                <a16:creationId xmlns:a16="http://schemas.microsoft.com/office/drawing/2014/main" id="{083FB885-CE94-D542-9A43-A505E963AED2}"/>
              </a:ext>
            </a:extLst>
          </p:cNvPr>
          <p:cNvGrpSpPr/>
          <p:nvPr/>
        </p:nvGrpSpPr>
        <p:grpSpPr>
          <a:xfrm>
            <a:off x="5145458" y="1465814"/>
            <a:ext cx="1782577" cy="982626"/>
            <a:chOff x="5414363" y="3568631"/>
            <a:chExt cx="1481033" cy="695453"/>
          </a:xfrm>
        </p:grpSpPr>
        <p:grpSp>
          <p:nvGrpSpPr>
            <p:cNvPr id="122" name="Group 121">
              <a:extLst>
                <a:ext uri="{FF2B5EF4-FFF2-40B4-BE49-F238E27FC236}">
                  <a16:creationId xmlns:a16="http://schemas.microsoft.com/office/drawing/2014/main" id="{E6B848A8-4656-C549-BB64-25C03F0DC8ED}"/>
                </a:ext>
              </a:extLst>
            </p:cNvPr>
            <p:cNvGrpSpPr/>
            <p:nvPr/>
          </p:nvGrpSpPr>
          <p:grpSpPr>
            <a:xfrm>
              <a:off x="5414363" y="3568631"/>
              <a:ext cx="1481033" cy="695453"/>
              <a:chOff x="4641946" y="3493174"/>
              <a:chExt cx="1481033" cy="695453"/>
            </a:xfrm>
          </p:grpSpPr>
          <p:pic>
            <p:nvPicPr>
              <p:cNvPr id="124" name="Picture 58">
                <a:extLst>
                  <a:ext uri="{FF2B5EF4-FFF2-40B4-BE49-F238E27FC236}">
                    <a16:creationId xmlns:a16="http://schemas.microsoft.com/office/drawing/2014/main" id="{9BE6015C-AFC3-234F-898A-55147A08449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1946" y="3493174"/>
                <a:ext cx="1481033" cy="69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 name="Rectangle 138">
                <a:extLst>
                  <a:ext uri="{FF2B5EF4-FFF2-40B4-BE49-F238E27FC236}">
                    <a16:creationId xmlns:a16="http://schemas.microsoft.com/office/drawing/2014/main" id="{14B2B42B-931B-4C4B-8D1B-62F68B6335B1}"/>
                  </a:ext>
                </a:extLst>
              </p:cNvPr>
              <p:cNvSpPr/>
              <p:nvPr/>
            </p:nvSpPr>
            <p:spPr>
              <a:xfrm>
                <a:off x="4968209" y="3815316"/>
                <a:ext cx="789642" cy="183519"/>
              </a:xfrm>
              <a:prstGeom prst="rect">
                <a:avLst/>
              </a:prstGeom>
              <a:solidFill>
                <a:srgbClr val="EB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grpSp>
        <p:sp>
          <p:nvSpPr>
            <p:cNvPr id="123" name="TextBox 122">
              <a:extLst>
                <a:ext uri="{FF2B5EF4-FFF2-40B4-BE49-F238E27FC236}">
                  <a16:creationId xmlns:a16="http://schemas.microsoft.com/office/drawing/2014/main" id="{CB4810DD-666F-F54B-93A5-32D06A4ACB27}"/>
                </a:ext>
              </a:extLst>
            </p:cNvPr>
            <p:cNvSpPr txBox="1"/>
            <p:nvPr/>
          </p:nvSpPr>
          <p:spPr>
            <a:xfrm>
              <a:off x="5648852" y="3870578"/>
              <a:ext cx="973189" cy="245837"/>
            </a:xfrm>
            <a:prstGeom prst="rect">
              <a:avLst/>
            </a:prstGeom>
            <a:noFill/>
          </p:spPr>
          <p:txBody>
            <a:bodyPr wrap="square" rtlCol="0">
              <a:spAutoFit/>
            </a:bodyPr>
            <a:lstStyle/>
            <a:p>
              <a:pPr algn="ctr" defTabSz="457189">
                <a:lnSpc>
                  <a:spcPct val="95000"/>
                </a:lnSpc>
                <a:spcAft>
                  <a:spcPts val="600"/>
                </a:spcAft>
              </a:pPr>
              <a:r>
                <a:rPr lang="en-US" sz="1050" dirty="0">
                  <a:cs typeface="Arial" panose="020B0604020202020204" pitchFamily="34" charset="0"/>
                </a:rPr>
                <a:t>Internet</a:t>
              </a:r>
            </a:p>
          </p:txBody>
        </p:sp>
      </p:grpSp>
      <p:pic>
        <p:nvPicPr>
          <p:cNvPr id="60" name="Picture 18">
            <a:extLst>
              <a:ext uri="{FF2B5EF4-FFF2-40B4-BE49-F238E27FC236}">
                <a16:creationId xmlns:a16="http://schemas.microsoft.com/office/drawing/2014/main" id="{7756B84B-2EFA-1D4A-9CCD-09C67E96FE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91871" y="1686605"/>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0" name="Group 69">
            <a:extLst>
              <a:ext uri="{FF2B5EF4-FFF2-40B4-BE49-F238E27FC236}">
                <a16:creationId xmlns:a16="http://schemas.microsoft.com/office/drawing/2014/main" id="{7833B8EC-B5E7-AA45-A59A-6E09F8D13C9D}"/>
              </a:ext>
            </a:extLst>
          </p:cNvPr>
          <p:cNvGrpSpPr/>
          <p:nvPr/>
        </p:nvGrpSpPr>
        <p:grpSpPr>
          <a:xfrm>
            <a:off x="1699754" y="2680244"/>
            <a:ext cx="836941" cy="755513"/>
            <a:chOff x="-49501" y="305586"/>
            <a:chExt cx="836941" cy="755513"/>
          </a:xfrm>
        </p:grpSpPr>
        <p:sp>
          <p:nvSpPr>
            <p:cNvPr id="71" name="TextBox 70">
              <a:extLst>
                <a:ext uri="{FF2B5EF4-FFF2-40B4-BE49-F238E27FC236}">
                  <a16:creationId xmlns:a16="http://schemas.microsoft.com/office/drawing/2014/main" id="{C4777E32-E173-DF42-A870-7BF75955CDBD}"/>
                </a:ext>
              </a:extLst>
            </p:cNvPr>
            <p:cNvSpPr txBox="1"/>
            <p:nvPr/>
          </p:nvSpPr>
          <p:spPr>
            <a:xfrm>
              <a:off x="-49501" y="814878"/>
              <a:ext cx="836941" cy="246221"/>
            </a:xfrm>
            <a:prstGeom prst="rect">
              <a:avLst/>
            </a:prstGeom>
            <a:noFill/>
          </p:spPr>
          <p:txBody>
            <a:bodyPr wrap="square" rtlCol="0">
              <a:spAutoFit/>
            </a:bodyPr>
            <a:lstStyle/>
            <a:p>
              <a:pPr algn="ctr"/>
              <a:r>
                <a:rPr lang="en-US" sz="1000" dirty="0"/>
                <a:t>FortiGate-B</a:t>
              </a:r>
            </a:p>
          </p:txBody>
        </p:sp>
        <p:pic>
          <p:nvPicPr>
            <p:cNvPr id="72" name="Picture 71">
              <a:hlinkClick r:id="rId3"/>
              <a:extLst>
                <a:ext uri="{FF2B5EF4-FFF2-40B4-BE49-F238E27FC236}">
                  <a16:creationId xmlns:a16="http://schemas.microsoft.com/office/drawing/2014/main" id="{690BA4F4-AE9A-314D-83E5-CBE2E04E2ABC}"/>
                </a:ext>
              </a:extLst>
            </p:cNvPr>
            <p:cNvPicPr>
              <a:picLocks noChangeAspect="1"/>
            </p:cNvPicPr>
            <p:nvPr/>
          </p:nvPicPr>
          <p:blipFill>
            <a:blip r:embed="rId4"/>
            <a:stretch>
              <a:fillRect/>
            </a:stretch>
          </p:blipFill>
          <p:spPr>
            <a:xfrm>
              <a:off x="140208" y="305586"/>
              <a:ext cx="459223" cy="459223"/>
            </a:xfrm>
            <a:prstGeom prst="rect">
              <a:avLst/>
            </a:prstGeom>
          </p:spPr>
        </p:pic>
      </p:grpSp>
      <p:grpSp>
        <p:nvGrpSpPr>
          <p:cNvPr id="73" name="Group 72">
            <a:extLst>
              <a:ext uri="{FF2B5EF4-FFF2-40B4-BE49-F238E27FC236}">
                <a16:creationId xmlns:a16="http://schemas.microsoft.com/office/drawing/2014/main" id="{0DB5A47F-6600-424C-A431-62236091F4C9}"/>
              </a:ext>
            </a:extLst>
          </p:cNvPr>
          <p:cNvGrpSpPr/>
          <p:nvPr/>
        </p:nvGrpSpPr>
        <p:grpSpPr>
          <a:xfrm>
            <a:off x="754558" y="2680244"/>
            <a:ext cx="867474" cy="755513"/>
            <a:chOff x="-60121" y="305586"/>
            <a:chExt cx="867474" cy="755513"/>
          </a:xfrm>
        </p:grpSpPr>
        <p:sp>
          <p:nvSpPr>
            <p:cNvPr id="74" name="TextBox 73">
              <a:extLst>
                <a:ext uri="{FF2B5EF4-FFF2-40B4-BE49-F238E27FC236}">
                  <a16:creationId xmlns:a16="http://schemas.microsoft.com/office/drawing/2014/main" id="{854804CF-3DE3-BE48-9B52-CF8B5BEDDB52}"/>
                </a:ext>
              </a:extLst>
            </p:cNvPr>
            <p:cNvSpPr txBox="1"/>
            <p:nvPr/>
          </p:nvSpPr>
          <p:spPr>
            <a:xfrm>
              <a:off x="-60121" y="814878"/>
              <a:ext cx="867474" cy="246221"/>
            </a:xfrm>
            <a:prstGeom prst="rect">
              <a:avLst/>
            </a:prstGeom>
            <a:noFill/>
          </p:spPr>
          <p:txBody>
            <a:bodyPr wrap="square" rtlCol="0">
              <a:spAutoFit/>
            </a:bodyPr>
            <a:lstStyle/>
            <a:p>
              <a:pPr algn="ctr"/>
              <a:r>
                <a:rPr lang="en-US" sz="1000" dirty="0"/>
                <a:t>FortiGate-N</a:t>
              </a:r>
            </a:p>
          </p:txBody>
        </p:sp>
        <p:pic>
          <p:nvPicPr>
            <p:cNvPr id="75" name="Picture 74">
              <a:hlinkClick r:id="rId3"/>
              <a:extLst>
                <a:ext uri="{FF2B5EF4-FFF2-40B4-BE49-F238E27FC236}">
                  <a16:creationId xmlns:a16="http://schemas.microsoft.com/office/drawing/2014/main" id="{BC9597A9-94BE-1F4C-BE31-B7CEE1B7011F}"/>
                </a:ext>
              </a:extLst>
            </p:cNvPr>
            <p:cNvPicPr>
              <a:picLocks noChangeAspect="1"/>
            </p:cNvPicPr>
            <p:nvPr/>
          </p:nvPicPr>
          <p:blipFill>
            <a:blip r:embed="rId4"/>
            <a:stretch>
              <a:fillRect/>
            </a:stretch>
          </p:blipFill>
          <p:spPr>
            <a:xfrm>
              <a:off x="140208" y="305586"/>
              <a:ext cx="459223" cy="459223"/>
            </a:xfrm>
            <a:prstGeom prst="rect">
              <a:avLst/>
            </a:prstGeom>
          </p:spPr>
        </p:pic>
      </p:grpSp>
      <p:pic>
        <p:nvPicPr>
          <p:cNvPr id="81" name="Picture 7" descr="Desktop_Gray_Flat.png">
            <a:extLst>
              <a:ext uri="{FF2B5EF4-FFF2-40B4-BE49-F238E27FC236}">
                <a16:creationId xmlns:a16="http://schemas.microsoft.com/office/drawing/2014/main" id="{B1B68259-C0ED-FF47-BD40-F27074B100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6183" y="5306898"/>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7" descr="Desktop_Gray_Flat.png">
            <a:extLst>
              <a:ext uri="{FF2B5EF4-FFF2-40B4-BE49-F238E27FC236}">
                <a16:creationId xmlns:a16="http://schemas.microsoft.com/office/drawing/2014/main" id="{33878D9D-27EE-6943-BDE8-CB3A4E3C16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0490" y="5309025"/>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7" descr="Desktop_Gray_Flat.png">
            <a:extLst>
              <a:ext uri="{FF2B5EF4-FFF2-40B4-BE49-F238E27FC236}">
                <a16:creationId xmlns:a16="http://schemas.microsoft.com/office/drawing/2014/main" id="{86CE0D62-EAC8-974A-953C-5FABFF84857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0609" y="5310837"/>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7" descr="Desktop_Gray_Flat.png">
            <a:extLst>
              <a:ext uri="{FF2B5EF4-FFF2-40B4-BE49-F238E27FC236}">
                <a16:creationId xmlns:a16="http://schemas.microsoft.com/office/drawing/2014/main" id="{925473AF-F979-554B-88A2-A7469FF3BD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4916" y="5315304"/>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7" descr="Desktop_Gray_Flat.png">
            <a:extLst>
              <a:ext uri="{FF2B5EF4-FFF2-40B4-BE49-F238E27FC236}">
                <a16:creationId xmlns:a16="http://schemas.microsoft.com/office/drawing/2014/main" id="{2B9C92DF-8D61-7940-8B5D-D4ADE747CA0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936" y="5315304"/>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18">
            <a:extLst>
              <a:ext uri="{FF2B5EF4-FFF2-40B4-BE49-F238E27FC236}">
                <a16:creationId xmlns:a16="http://schemas.microsoft.com/office/drawing/2014/main" id="{82C38E1E-F5C7-DD48-9511-9B4B0A1C8C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1281" y="3890433"/>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200D3F49-EE52-F341-90BC-F6634F15FB4F}"/>
              </a:ext>
            </a:extLst>
          </p:cNvPr>
          <p:cNvCxnSpPr/>
          <p:nvPr/>
        </p:nvCxnSpPr>
        <p:spPr>
          <a:xfrm>
            <a:off x="714005" y="4936869"/>
            <a:ext cx="341348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036747B-B7BA-574E-A152-DE3816459B55}"/>
              </a:ext>
            </a:extLst>
          </p:cNvPr>
          <p:cNvCxnSpPr/>
          <p:nvPr/>
        </p:nvCxnSpPr>
        <p:spPr>
          <a:xfrm>
            <a:off x="3987110"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83964D1-6274-684E-B755-8B72BC5EF96B}"/>
              </a:ext>
            </a:extLst>
          </p:cNvPr>
          <p:cNvCxnSpPr/>
          <p:nvPr/>
        </p:nvCxnSpPr>
        <p:spPr>
          <a:xfrm>
            <a:off x="3531417"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D467E41-FC6D-3445-8A2F-9B92043ACD17}"/>
              </a:ext>
            </a:extLst>
          </p:cNvPr>
          <p:cNvCxnSpPr/>
          <p:nvPr/>
        </p:nvCxnSpPr>
        <p:spPr>
          <a:xfrm>
            <a:off x="3081536"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2F01422-64D4-A749-AEA1-B00E428D8C82}"/>
              </a:ext>
            </a:extLst>
          </p:cNvPr>
          <p:cNvCxnSpPr>
            <a:cxnSpLocks/>
          </p:cNvCxnSpPr>
          <p:nvPr/>
        </p:nvCxnSpPr>
        <p:spPr>
          <a:xfrm>
            <a:off x="2627917"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E909C89-A507-6546-A8EC-8B437B940C13}"/>
              </a:ext>
            </a:extLst>
          </p:cNvPr>
          <p:cNvCxnSpPr>
            <a:cxnSpLocks/>
          </p:cNvCxnSpPr>
          <p:nvPr/>
        </p:nvCxnSpPr>
        <p:spPr>
          <a:xfrm>
            <a:off x="811863" y="4936869"/>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EEEC2CDA-D179-2945-BE79-3CB449903629}"/>
              </a:ext>
            </a:extLst>
          </p:cNvPr>
          <p:cNvSpPr txBox="1"/>
          <p:nvPr/>
        </p:nvSpPr>
        <p:spPr>
          <a:xfrm>
            <a:off x="7021158" y="2085631"/>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Client</a:t>
            </a:r>
          </a:p>
        </p:txBody>
      </p:sp>
      <p:cxnSp>
        <p:nvCxnSpPr>
          <p:cNvPr id="41" name="Straight Arrow Connector 40">
            <a:extLst>
              <a:ext uri="{FF2B5EF4-FFF2-40B4-BE49-F238E27FC236}">
                <a16:creationId xmlns:a16="http://schemas.microsoft.com/office/drawing/2014/main" id="{97E4A416-A1F5-B643-B6AE-476012D55105}"/>
              </a:ext>
            </a:extLst>
          </p:cNvPr>
          <p:cNvCxnSpPr>
            <a:cxnSpLocks/>
          </p:cNvCxnSpPr>
          <p:nvPr/>
        </p:nvCxnSpPr>
        <p:spPr>
          <a:xfrm flipH="1">
            <a:off x="1325580" y="2037414"/>
            <a:ext cx="489184" cy="60487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EC3B1E6F-B84F-8B42-91EF-DB21DFB9A6ED}"/>
              </a:ext>
            </a:extLst>
          </p:cNvPr>
          <p:cNvCxnSpPr>
            <a:cxnSpLocks/>
          </p:cNvCxnSpPr>
          <p:nvPr/>
        </p:nvCxnSpPr>
        <p:spPr>
          <a:xfrm flipH="1">
            <a:off x="2396396" y="3440805"/>
            <a:ext cx="563247" cy="650891"/>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6785DB7-893E-2040-88FE-37B9CBA2C7C6}"/>
              </a:ext>
            </a:extLst>
          </p:cNvPr>
          <p:cNvCxnSpPr>
            <a:cxnSpLocks/>
          </p:cNvCxnSpPr>
          <p:nvPr/>
        </p:nvCxnSpPr>
        <p:spPr>
          <a:xfrm>
            <a:off x="2114237" y="2199913"/>
            <a:ext cx="1" cy="442503"/>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FBC6B22-B427-274E-89F9-23CF67A26CE2}"/>
              </a:ext>
            </a:extLst>
          </p:cNvPr>
          <p:cNvCxnSpPr>
            <a:cxnSpLocks/>
          </p:cNvCxnSpPr>
          <p:nvPr/>
        </p:nvCxnSpPr>
        <p:spPr>
          <a:xfrm>
            <a:off x="2429412" y="2054593"/>
            <a:ext cx="471197" cy="535991"/>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FF5F35FD-4221-A740-BCF5-F877D314EB34}"/>
              </a:ext>
            </a:extLst>
          </p:cNvPr>
          <p:cNvCxnSpPr>
            <a:cxnSpLocks/>
          </p:cNvCxnSpPr>
          <p:nvPr/>
        </p:nvCxnSpPr>
        <p:spPr>
          <a:xfrm>
            <a:off x="2105580" y="3434267"/>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37D81C10-BBA9-5448-B84C-FE93794CD87E}"/>
              </a:ext>
            </a:extLst>
          </p:cNvPr>
          <p:cNvCxnSpPr>
            <a:cxnSpLocks/>
          </p:cNvCxnSpPr>
          <p:nvPr/>
        </p:nvCxnSpPr>
        <p:spPr>
          <a:xfrm>
            <a:off x="1226400" y="3418723"/>
            <a:ext cx="588364" cy="67297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1728BE8D-094A-EA48-812D-364F4BED90D9}"/>
              </a:ext>
            </a:extLst>
          </p:cNvPr>
          <p:cNvCxnSpPr>
            <a:cxnSpLocks/>
          </p:cNvCxnSpPr>
          <p:nvPr/>
        </p:nvCxnSpPr>
        <p:spPr>
          <a:xfrm>
            <a:off x="2091926" y="4437132"/>
            <a:ext cx="1" cy="44250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53" name="Picture 7" descr="Desktop_Gray_Flat.png">
            <a:extLst>
              <a:ext uri="{FF2B5EF4-FFF2-40B4-BE49-F238E27FC236}">
                <a16:creationId xmlns:a16="http://schemas.microsoft.com/office/drawing/2014/main" id="{AA82BAA2-EB39-7444-9C99-F5EB9DC02D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3203" y="1494951"/>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7" descr="Desktop_Gray_Flat.png">
            <a:extLst>
              <a:ext uri="{FF2B5EF4-FFF2-40B4-BE49-F238E27FC236}">
                <a16:creationId xmlns:a16="http://schemas.microsoft.com/office/drawing/2014/main" id="{BF4F98CD-A082-4548-9875-77B660809E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603" y="149346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5" name="Straight Arrow Connector 154">
            <a:extLst>
              <a:ext uri="{FF2B5EF4-FFF2-40B4-BE49-F238E27FC236}">
                <a16:creationId xmlns:a16="http://schemas.microsoft.com/office/drawing/2014/main" id="{6B846DD1-73FB-2F4A-974C-44C15FDDA40C}"/>
              </a:ext>
            </a:extLst>
          </p:cNvPr>
          <p:cNvCxnSpPr>
            <a:cxnSpLocks/>
          </p:cNvCxnSpPr>
          <p:nvPr/>
        </p:nvCxnSpPr>
        <p:spPr>
          <a:xfrm flipH="1">
            <a:off x="1212953" y="1881747"/>
            <a:ext cx="561616"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5F577A77-95BD-6248-9936-5B2D53B8E2F2}"/>
              </a:ext>
            </a:extLst>
          </p:cNvPr>
          <p:cNvSpPr txBox="1"/>
          <p:nvPr/>
        </p:nvSpPr>
        <p:spPr>
          <a:xfrm>
            <a:off x="-176651" y="2269029"/>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DMZ</a:t>
            </a:r>
          </a:p>
        </p:txBody>
      </p:sp>
      <p:sp>
        <p:nvSpPr>
          <p:cNvPr id="160" name="TextBox 159">
            <a:extLst>
              <a:ext uri="{FF2B5EF4-FFF2-40B4-BE49-F238E27FC236}">
                <a16:creationId xmlns:a16="http://schemas.microsoft.com/office/drawing/2014/main" id="{F0E41863-57D9-FD4D-A76A-ED0C7BCB07F3}"/>
              </a:ext>
            </a:extLst>
          </p:cNvPr>
          <p:cNvSpPr txBox="1"/>
          <p:nvPr/>
        </p:nvSpPr>
        <p:spPr>
          <a:xfrm>
            <a:off x="1310068" y="6065998"/>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Internal Applications</a:t>
            </a:r>
          </a:p>
        </p:txBody>
      </p:sp>
      <p:pic>
        <p:nvPicPr>
          <p:cNvPr id="162" name="Picture 7" descr="Desktop_Gray_Flat.png">
            <a:extLst>
              <a:ext uri="{FF2B5EF4-FFF2-40B4-BE49-F238E27FC236}">
                <a16:creationId xmlns:a16="http://schemas.microsoft.com/office/drawing/2014/main" id="{7809544C-DCA6-C04A-ACF5-64955E520A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7994" y="531846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3" name="Straight Arrow Connector 162">
            <a:extLst>
              <a:ext uri="{FF2B5EF4-FFF2-40B4-BE49-F238E27FC236}">
                <a16:creationId xmlns:a16="http://schemas.microsoft.com/office/drawing/2014/main" id="{2838F95A-2AD2-384D-AD6A-4BC7DB42AD54}"/>
              </a:ext>
            </a:extLst>
          </p:cNvPr>
          <p:cNvCxnSpPr>
            <a:cxnSpLocks/>
          </p:cNvCxnSpPr>
          <p:nvPr/>
        </p:nvCxnSpPr>
        <p:spPr>
          <a:xfrm>
            <a:off x="1258921" y="4940034"/>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1A478E8A-9CF9-FA4C-B084-6A8D62336531}"/>
              </a:ext>
            </a:extLst>
          </p:cNvPr>
          <p:cNvSpPr txBox="1"/>
          <p:nvPr/>
        </p:nvSpPr>
        <p:spPr>
          <a:xfrm>
            <a:off x="2270901" y="4152314"/>
            <a:ext cx="916257" cy="400110"/>
          </a:xfrm>
          <a:prstGeom prst="rect">
            <a:avLst/>
          </a:prstGeom>
          <a:noFill/>
        </p:spPr>
        <p:txBody>
          <a:bodyPr wrap="square" rtlCol="0">
            <a:spAutoFit/>
          </a:bodyPr>
          <a:lstStyle/>
          <a:p>
            <a:pPr algn="ctr"/>
            <a:r>
              <a:rPr lang="en-US" sz="1000" dirty="0"/>
              <a:t>FortiADC-vDOM2</a:t>
            </a:r>
          </a:p>
        </p:txBody>
      </p:sp>
      <p:sp>
        <p:nvSpPr>
          <p:cNvPr id="165" name="TextBox 164">
            <a:extLst>
              <a:ext uri="{FF2B5EF4-FFF2-40B4-BE49-F238E27FC236}">
                <a16:creationId xmlns:a16="http://schemas.microsoft.com/office/drawing/2014/main" id="{F90FDAD4-2422-2F47-BBA6-B45CDA79E4D0}"/>
              </a:ext>
            </a:extLst>
          </p:cNvPr>
          <p:cNvSpPr txBox="1"/>
          <p:nvPr/>
        </p:nvSpPr>
        <p:spPr>
          <a:xfrm>
            <a:off x="1633797" y="1283476"/>
            <a:ext cx="916257" cy="400110"/>
          </a:xfrm>
          <a:prstGeom prst="rect">
            <a:avLst/>
          </a:prstGeom>
          <a:noFill/>
        </p:spPr>
        <p:txBody>
          <a:bodyPr wrap="square" rtlCol="0">
            <a:spAutoFit/>
          </a:bodyPr>
          <a:lstStyle/>
          <a:p>
            <a:pPr algn="ctr"/>
            <a:r>
              <a:rPr lang="en-US" sz="1000" dirty="0"/>
              <a:t>GSLB Service</a:t>
            </a:r>
          </a:p>
        </p:txBody>
      </p:sp>
      <p:pic>
        <p:nvPicPr>
          <p:cNvPr id="166" name="Picture 2">
            <a:extLst>
              <a:ext uri="{FF2B5EF4-FFF2-40B4-BE49-F238E27FC236}">
                <a16:creationId xmlns:a16="http://schemas.microsoft.com/office/drawing/2014/main" id="{FD621559-4C49-A449-A412-5E70B2F24B6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flipH="1">
            <a:off x="10326736" y="1345572"/>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 name="Picture 2">
            <a:extLst>
              <a:ext uri="{FF2B5EF4-FFF2-40B4-BE49-F238E27FC236}">
                <a16:creationId xmlns:a16="http://schemas.microsoft.com/office/drawing/2014/main" id="{3A9051A2-E2A3-4A48-BD58-B6DECC54F72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flipH="1">
            <a:off x="10672601" y="1326019"/>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 name="Picture 2">
            <a:extLst>
              <a:ext uri="{FF2B5EF4-FFF2-40B4-BE49-F238E27FC236}">
                <a16:creationId xmlns:a16="http://schemas.microsoft.com/office/drawing/2014/main" id="{A0F5B205-A042-4E43-B5CE-197AF05F9F3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flipH="1">
            <a:off x="10482080" y="1556935"/>
            <a:ext cx="322312" cy="426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 name="TextBox 170">
            <a:extLst>
              <a:ext uri="{FF2B5EF4-FFF2-40B4-BE49-F238E27FC236}">
                <a16:creationId xmlns:a16="http://schemas.microsoft.com/office/drawing/2014/main" id="{13315AD7-74FD-874A-AF70-F8011F4F2139}"/>
              </a:ext>
            </a:extLst>
          </p:cNvPr>
          <p:cNvSpPr txBox="1"/>
          <p:nvPr/>
        </p:nvSpPr>
        <p:spPr>
          <a:xfrm>
            <a:off x="10136331" y="2085631"/>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Customers and partners </a:t>
            </a:r>
          </a:p>
        </p:txBody>
      </p:sp>
      <p:pic>
        <p:nvPicPr>
          <p:cNvPr id="175" name="Picture 53">
            <a:extLst>
              <a:ext uri="{FF2B5EF4-FFF2-40B4-BE49-F238E27FC236}">
                <a16:creationId xmlns:a16="http://schemas.microsoft.com/office/drawing/2014/main" id="{CDCF3F47-FD8E-CA4B-B1EC-F210B697489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1143732" y="1182513"/>
            <a:ext cx="406884" cy="434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53">
            <a:extLst>
              <a:ext uri="{FF2B5EF4-FFF2-40B4-BE49-F238E27FC236}">
                <a16:creationId xmlns:a16="http://schemas.microsoft.com/office/drawing/2014/main" id="{F4BE334C-0EC4-CB4D-9940-0923E29400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1347174" y="1570126"/>
            <a:ext cx="406884" cy="434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 name="Rounded Rectangle 84">
            <a:extLst>
              <a:ext uri="{FF2B5EF4-FFF2-40B4-BE49-F238E27FC236}">
                <a16:creationId xmlns:a16="http://schemas.microsoft.com/office/drawing/2014/main" id="{61700514-5929-004A-A9CA-83D95B541673}"/>
              </a:ext>
            </a:extLst>
          </p:cNvPr>
          <p:cNvSpPr/>
          <p:nvPr/>
        </p:nvSpPr>
        <p:spPr>
          <a:xfrm>
            <a:off x="5042311" y="3400703"/>
            <a:ext cx="3460426" cy="2918441"/>
          </a:xfrm>
          <a:prstGeom prst="roundRect">
            <a:avLst>
              <a:gd name="adj" fmla="val 60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86" name="Group 85">
            <a:extLst>
              <a:ext uri="{FF2B5EF4-FFF2-40B4-BE49-F238E27FC236}">
                <a16:creationId xmlns:a16="http://schemas.microsoft.com/office/drawing/2014/main" id="{7C6529EE-DBDF-9041-8227-2C77227DF064}"/>
              </a:ext>
            </a:extLst>
          </p:cNvPr>
          <p:cNvGrpSpPr/>
          <p:nvPr/>
        </p:nvGrpSpPr>
        <p:grpSpPr>
          <a:xfrm>
            <a:off x="5233957" y="3596857"/>
            <a:ext cx="916257" cy="755512"/>
            <a:chOff x="-49000" y="305586"/>
            <a:chExt cx="916257" cy="755512"/>
          </a:xfrm>
        </p:grpSpPr>
        <p:sp>
          <p:nvSpPr>
            <p:cNvPr id="87" name="TextBox 86">
              <a:extLst>
                <a:ext uri="{FF2B5EF4-FFF2-40B4-BE49-F238E27FC236}">
                  <a16:creationId xmlns:a16="http://schemas.microsoft.com/office/drawing/2014/main" id="{DE48012F-2FD4-6548-BE17-2AE42B11CD1A}"/>
                </a:ext>
              </a:extLst>
            </p:cNvPr>
            <p:cNvSpPr txBox="1"/>
            <p:nvPr/>
          </p:nvSpPr>
          <p:spPr>
            <a:xfrm>
              <a:off x="-49000" y="814877"/>
              <a:ext cx="916257" cy="246221"/>
            </a:xfrm>
            <a:prstGeom prst="rect">
              <a:avLst/>
            </a:prstGeom>
            <a:noFill/>
          </p:spPr>
          <p:txBody>
            <a:bodyPr wrap="square" rtlCol="0">
              <a:spAutoFit/>
            </a:bodyPr>
            <a:lstStyle/>
            <a:p>
              <a:pPr algn="ctr"/>
              <a:r>
                <a:rPr lang="en-US" sz="1000" dirty="0"/>
                <a:t>FortiGate</a:t>
              </a:r>
            </a:p>
          </p:txBody>
        </p:sp>
        <p:pic>
          <p:nvPicPr>
            <p:cNvPr id="90" name="Picture 89">
              <a:hlinkClick r:id="rId3"/>
              <a:extLst>
                <a:ext uri="{FF2B5EF4-FFF2-40B4-BE49-F238E27FC236}">
                  <a16:creationId xmlns:a16="http://schemas.microsoft.com/office/drawing/2014/main" id="{E088AFB7-0E97-4B47-B5E7-94D08F5E93B7}"/>
                </a:ext>
              </a:extLst>
            </p:cNvPr>
            <p:cNvPicPr>
              <a:picLocks noChangeAspect="1"/>
            </p:cNvPicPr>
            <p:nvPr/>
          </p:nvPicPr>
          <p:blipFill>
            <a:blip r:embed="rId4"/>
            <a:stretch>
              <a:fillRect/>
            </a:stretch>
          </p:blipFill>
          <p:spPr>
            <a:xfrm>
              <a:off x="140208" y="305586"/>
              <a:ext cx="459223" cy="459223"/>
            </a:xfrm>
            <a:prstGeom prst="rect">
              <a:avLst/>
            </a:prstGeom>
          </p:spPr>
        </p:pic>
      </p:grpSp>
      <p:pic>
        <p:nvPicPr>
          <p:cNvPr id="91" name="Picture 7" descr="Desktop_Gray_Flat.png">
            <a:extLst>
              <a:ext uri="{FF2B5EF4-FFF2-40B4-BE49-F238E27FC236}">
                <a16:creationId xmlns:a16="http://schemas.microsoft.com/office/drawing/2014/main" id="{C5D636A6-F306-1145-84CC-2BC45002AE1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8404" y="532945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 name="Picture 7" descr="Desktop_Gray_Flat.png">
            <a:extLst>
              <a:ext uri="{FF2B5EF4-FFF2-40B4-BE49-F238E27FC236}">
                <a16:creationId xmlns:a16="http://schemas.microsoft.com/office/drawing/2014/main" id="{37E9A0FC-C68C-934F-9B5A-2AB1C3EBD0A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52711" y="5331586"/>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7" descr="Desktop_Gray_Flat.png">
            <a:extLst>
              <a:ext uri="{FF2B5EF4-FFF2-40B4-BE49-F238E27FC236}">
                <a16:creationId xmlns:a16="http://schemas.microsoft.com/office/drawing/2014/main" id="{5437CD0B-E78F-9D4B-BDE8-0FFF8B6D8B5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02830" y="5333398"/>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 name="Picture 7" descr="Desktop_Gray_Flat.png">
            <a:extLst>
              <a:ext uri="{FF2B5EF4-FFF2-40B4-BE49-F238E27FC236}">
                <a16:creationId xmlns:a16="http://schemas.microsoft.com/office/drawing/2014/main" id="{B52018C1-74F6-1745-B5E2-9000152841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7137" y="5337865"/>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18">
            <a:extLst>
              <a:ext uri="{FF2B5EF4-FFF2-40B4-BE49-F238E27FC236}">
                <a16:creationId xmlns:a16="http://schemas.microsoft.com/office/drawing/2014/main" id="{CDF963DE-9395-344D-9722-2620B41172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3949" y="3603245"/>
            <a:ext cx="488598" cy="48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2" name="Straight Connector 101">
            <a:extLst>
              <a:ext uri="{FF2B5EF4-FFF2-40B4-BE49-F238E27FC236}">
                <a16:creationId xmlns:a16="http://schemas.microsoft.com/office/drawing/2014/main" id="{9E142405-E5F5-2A46-86A0-E7D4E572D910}"/>
              </a:ext>
            </a:extLst>
          </p:cNvPr>
          <p:cNvCxnSpPr>
            <a:cxnSpLocks/>
          </p:cNvCxnSpPr>
          <p:nvPr/>
        </p:nvCxnSpPr>
        <p:spPr>
          <a:xfrm>
            <a:off x="5361016" y="4959430"/>
            <a:ext cx="166869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F83A4BF-B40E-194E-88C1-586E5D9517FA}"/>
              </a:ext>
            </a:extLst>
          </p:cNvPr>
          <p:cNvCxnSpPr/>
          <p:nvPr/>
        </p:nvCxnSpPr>
        <p:spPr>
          <a:xfrm>
            <a:off x="6889331" y="4959430"/>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D94C926-F4BD-4F4E-8DD5-29FF0EC42082}"/>
              </a:ext>
            </a:extLst>
          </p:cNvPr>
          <p:cNvCxnSpPr/>
          <p:nvPr/>
        </p:nvCxnSpPr>
        <p:spPr>
          <a:xfrm>
            <a:off x="6433638" y="4959430"/>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ABC6298-5542-3846-AA74-E1DA8A8C9B0C}"/>
              </a:ext>
            </a:extLst>
          </p:cNvPr>
          <p:cNvCxnSpPr/>
          <p:nvPr/>
        </p:nvCxnSpPr>
        <p:spPr>
          <a:xfrm>
            <a:off x="5983757" y="4959430"/>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4699224F-BED0-3E47-93E0-F7DE119BC924}"/>
              </a:ext>
            </a:extLst>
          </p:cNvPr>
          <p:cNvCxnSpPr>
            <a:cxnSpLocks/>
          </p:cNvCxnSpPr>
          <p:nvPr/>
        </p:nvCxnSpPr>
        <p:spPr>
          <a:xfrm>
            <a:off x="5530138" y="4959430"/>
            <a:ext cx="0" cy="31335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8DB56CD-4E4E-1448-8516-225408AF386E}"/>
              </a:ext>
            </a:extLst>
          </p:cNvPr>
          <p:cNvCxnSpPr>
            <a:cxnSpLocks/>
          </p:cNvCxnSpPr>
          <p:nvPr/>
        </p:nvCxnSpPr>
        <p:spPr>
          <a:xfrm>
            <a:off x="6689715" y="4352369"/>
            <a:ext cx="0" cy="567721"/>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06E81D7A-958C-AF46-B8AF-856A56A7FD27}"/>
              </a:ext>
            </a:extLst>
          </p:cNvPr>
          <p:cNvSpPr txBox="1"/>
          <p:nvPr/>
        </p:nvSpPr>
        <p:spPr>
          <a:xfrm>
            <a:off x="5320271" y="6069134"/>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Internal Applications</a:t>
            </a:r>
          </a:p>
        </p:txBody>
      </p:sp>
      <p:sp>
        <p:nvSpPr>
          <p:cNvPr id="127" name="TextBox 126">
            <a:extLst>
              <a:ext uri="{FF2B5EF4-FFF2-40B4-BE49-F238E27FC236}">
                <a16:creationId xmlns:a16="http://schemas.microsoft.com/office/drawing/2014/main" id="{E34412B1-BC51-9D4C-B4B3-65968820BF36}"/>
              </a:ext>
            </a:extLst>
          </p:cNvPr>
          <p:cNvSpPr txBox="1"/>
          <p:nvPr/>
        </p:nvSpPr>
        <p:spPr>
          <a:xfrm>
            <a:off x="6280119" y="4091400"/>
            <a:ext cx="916257" cy="246221"/>
          </a:xfrm>
          <a:prstGeom prst="rect">
            <a:avLst/>
          </a:prstGeom>
          <a:noFill/>
        </p:spPr>
        <p:txBody>
          <a:bodyPr wrap="square" rtlCol="0">
            <a:spAutoFit/>
          </a:bodyPr>
          <a:lstStyle/>
          <a:p>
            <a:pPr algn="ctr"/>
            <a:r>
              <a:rPr lang="en-US" sz="1000" dirty="0"/>
              <a:t>FortiADC</a:t>
            </a:r>
          </a:p>
        </p:txBody>
      </p:sp>
      <p:cxnSp>
        <p:nvCxnSpPr>
          <p:cNvPr id="132" name="Straight Arrow Connector 131">
            <a:extLst>
              <a:ext uri="{FF2B5EF4-FFF2-40B4-BE49-F238E27FC236}">
                <a16:creationId xmlns:a16="http://schemas.microsoft.com/office/drawing/2014/main" id="{20CF4993-9D5A-E042-992C-33494942B2FC}"/>
              </a:ext>
            </a:extLst>
          </p:cNvPr>
          <p:cNvCxnSpPr>
            <a:cxnSpLocks/>
          </p:cNvCxnSpPr>
          <p:nvPr/>
        </p:nvCxnSpPr>
        <p:spPr>
          <a:xfrm>
            <a:off x="5919588" y="3826468"/>
            <a:ext cx="55961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7B57F10-68FB-A147-BB1E-76C4B89A7958}"/>
              </a:ext>
            </a:extLst>
          </p:cNvPr>
          <p:cNvCxnSpPr>
            <a:cxnSpLocks/>
          </p:cNvCxnSpPr>
          <p:nvPr/>
        </p:nvCxnSpPr>
        <p:spPr>
          <a:xfrm>
            <a:off x="6982547" y="1832020"/>
            <a:ext cx="3231611" cy="0"/>
          </a:xfrm>
          <a:prstGeom prst="straightConnector1">
            <a:avLst/>
          </a:prstGeom>
          <a:ln w="127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A285537A-1A32-5E47-B10F-70F06D8F654E}"/>
              </a:ext>
            </a:extLst>
          </p:cNvPr>
          <p:cNvCxnSpPr>
            <a:cxnSpLocks/>
          </p:cNvCxnSpPr>
          <p:nvPr/>
        </p:nvCxnSpPr>
        <p:spPr>
          <a:xfrm>
            <a:off x="2439968" y="1862862"/>
            <a:ext cx="2732430" cy="0"/>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816329BD-660A-0A43-A34C-037D88EB7FEB}"/>
              </a:ext>
            </a:extLst>
          </p:cNvPr>
          <p:cNvCxnSpPr>
            <a:cxnSpLocks/>
          </p:cNvCxnSpPr>
          <p:nvPr/>
        </p:nvCxnSpPr>
        <p:spPr>
          <a:xfrm rot="10800000" flipV="1">
            <a:off x="3207235" y="2077258"/>
            <a:ext cx="1882994" cy="832006"/>
          </a:xfrm>
          <a:prstGeom prst="bentConnector3">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5FC30824-23FE-1C4D-8CA8-675A7B6A82EF}"/>
              </a:ext>
            </a:extLst>
          </p:cNvPr>
          <p:cNvCxnSpPr>
            <a:cxnSpLocks/>
          </p:cNvCxnSpPr>
          <p:nvPr/>
        </p:nvCxnSpPr>
        <p:spPr>
          <a:xfrm>
            <a:off x="5664176" y="2493261"/>
            <a:ext cx="0" cy="104986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579D6A3-9834-634B-9416-4F6598BB029B}"/>
              </a:ext>
            </a:extLst>
          </p:cNvPr>
          <p:cNvSpPr txBox="1"/>
          <p:nvPr/>
        </p:nvSpPr>
        <p:spPr>
          <a:xfrm>
            <a:off x="5383281" y="2633601"/>
            <a:ext cx="1771468" cy="413959"/>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SSL / IPSec VPN Gateway</a:t>
            </a:r>
          </a:p>
        </p:txBody>
      </p:sp>
      <p:sp>
        <p:nvSpPr>
          <p:cNvPr id="184" name="TextBox 183">
            <a:extLst>
              <a:ext uri="{FF2B5EF4-FFF2-40B4-BE49-F238E27FC236}">
                <a16:creationId xmlns:a16="http://schemas.microsoft.com/office/drawing/2014/main" id="{D7068838-D01C-C94C-83EF-9F2E86944CB9}"/>
              </a:ext>
            </a:extLst>
          </p:cNvPr>
          <p:cNvSpPr txBox="1"/>
          <p:nvPr/>
        </p:nvSpPr>
        <p:spPr>
          <a:xfrm>
            <a:off x="3370745" y="882994"/>
            <a:ext cx="1771468" cy="311624"/>
          </a:xfrm>
          <a:prstGeom prst="rect">
            <a:avLst/>
          </a:prstGeom>
          <a:noFill/>
        </p:spPr>
        <p:txBody>
          <a:bodyPr wrap="square" rtlCol="0">
            <a:spAutoFit/>
          </a:bodyPr>
          <a:lstStyle/>
          <a:p>
            <a:pPr defTabSz="457189">
              <a:lnSpc>
                <a:spcPct val="95000"/>
              </a:lnSpc>
              <a:spcAft>
                <a:spcPts val="600"/>
              </a:spcAft>
            </a:pPr>
            <a:r>
              <a:rPr lang="en-US" sz="1500" b="1" dirty="0">
                <a:solidFill>
                  <a:srgbClr val="000000"/>
                </a:solidFill>
                <a:cs typeface="Arial" panose="020B0604020202020204" pitchFamily="34" charset="0"/>
              </a:rPr>
              <a:t>Primary Site</a:t>
            </a:r>
          </a:p>
        </p:txBody>
      </p:sp>
      <p:sp>
        <p:nvSpPr>
          <p:cNvPr id="185" name="TextBox 184">
            <a:extLst>
              <a:ext uri="{FF2B5EF4-FFF2-40B4-BE49-F238E27FC236}">
                <a16:creationId xmlns:a16="http://schemas.microsoft.com/office/drawing/2014/main" id="{F1F110D6-7A06-0B44-9EB0-5A6C74FBD2B6}"/>
              </a:ext>
            </a:extLst>
          </p:cNvPr>
          <p:cNvSpPr txBox="1"/>
          <p:nvPr/>
        </p:nvSpPr>
        <p:spPr>
          <a:xfrm>
            <a:off x="6963070" y="3111415"/>
            <a:ext cx="1771468" cy="311624"/>
          </a:xfrm>
          <a:prstGeom prst="rect">
            <a:avLst/>
          </a:prstGeom>
          <a:noFill/>
        </p:spPr>
        <p:txBody>
          <a:bodyPr wrap="square" rtlCol="0">
            <a:spAutoFit/>
          </a:bodyPr>
          <a:lstStyle/>
          <a:p>
            <a:pPr defTabSz="457189">
              <a:lnSpc>
                <a:spcPct val="95000"/>
              </a:lnSpc>
              <a:spcAft>
                <a:spcPts val="600"/>
              </a:spcAft>
            </a:pPr>
            <a:r>
              <a:rPr lang="en-US" sz="1500" b="1" dirty="0">
                <a:solidFill>
                  <a:srgbClr val="000000"/>
                </a:solidFill>
                <a:cs typeface="Arial" panose="020B0604020202020204" pitchFamily="34" charset="0"/>
              </a:rPr>
              <a:t>Redundant Site</a:t>
            </a:r>
          </a:p>
        </p:txBody>
      </p:sp>
      <p:sp>
        <p:nvSpPr>
          <p:cNvPr id="188" name="Multiply 187">
            <a:extLst>
              <a:ext uri="{FF2B5EF4-FFF2-40B4-BE49-F238E27FC236}">
                <a16:creationId xmlns:a16="http://schemas.microsoft.com/office/drawing/2014/main" id="{897005D2-B8A2-5E43-82FC-E16EF3F06AD0}"/>
              </a:ext>
            </a:extLst>
          </p:cNvPr>
          <p:cNvSpPr/>
          <p:nvPr/>
        </p:nvSpPr>
        <p:spPr>
          <a:xfrm>
            <a:off x="3987110" y="5627138"/>
            <a:ext cx="370858" cy="581933"/>
          </a:xfrm>
          <a:prstGeom prst="mathMultiply">
            <a:avLst/>
          </a:prstGeom>
          <a:solidFill>
            <a:schemeClr val="accent6"/>
          </a:solidFill>
          <a:ln w="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89" name="Multiply 188">
            <a:extLst>
              <a:ext uri="{FF2B5EF4-FFF2-40B4-BE49-F238E27FC236}">
                <a16:creationId xmlns:a16="http://schemas.microsoft.com/office/drawing/2014/main" id="{98D9FEA8-8855-824D-A294-B120F8A1E484}"/>
              </a:ext>
            </a:extLst>
          </p:cNvPr>
          <p:cNvSpPr/>
          <p:nvPr/>
        </p:nvSpPr>
        <p:spPr>
          <a:xfrm>
            <a:off x="3457766" y="5627137"/>
            <a:ext cx="370858" cy="581933"/>
          </a:xfrm>
          <a:prstGeom prst="mathMultiply">
            <a:avLst/>
          </a:prstGeom>
          <a:solidFill>
            <a:schemeClr val="accent6"/>
          </a:solidFill>
          <a:ln w="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0" name="Multiply 189">
            <a:extLst>
              <a:ext uri="{FF2B5EF4-FFF2-40B4-BE49-F238E27FC236}">
                <a16:creationId xmlns:a16="http://schemas.microsoft.com/office/drawing/2014/main" id="{3322F7C2-CC5B-4A4F-B8E0-B79E79201BAB}"/>
              </a:ext>
            </a:extLst>
          </p:cNvPr>
          <p:cNvSpPr/>
          <p:nvPr/>
        </p:nvSpPr>
        <p:spPr>
          <a:xfrm>
            <a:off x="2560752" y="5631635"/>
            <a:ext cx="370858" cy="581933"/>
          </a:xfrm>
          <a:prstGeom prst="mathMultiply">
            <a:avLst/>
          </a:prstGeom>
          <a:solidFill>
            <a:schemeClr val="accent6"/>
          </a:solidFill>
          <a:ln w="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1" name="Multiply 190">
            <a:extLst>
              <a:ext uri="{FF2B5EF4-FFF2-40B4-BE49-F238E27FC236}">
                <a16:creationId xmlns:a16="http://schemas.microsoft.com/office/drawing/2014/main" id="{6E2A0EF8-7BAB-5648-90F1-0178CEC88DF1}"/>
              </a:ext>
            </a:extLst>
          </p:cNvPr>
          <p:cNvSpPr/>
          <p:nvPr/>
        </p:nvSpPr>
        <p:spPr>
          <a:xfrm>
            <a:off x="1235985" y="5645845"/>
            <a:ext cx="370858" cy="581933"/>
          </a:xfrm>
          <a:prstGeom prst="mathMultiply">
            <a:avLst/>
          </a:prstGeom>
          <a:solidFill>
            <a:schemeClr val="accent6"/>
          </a:solidFill>
          <a:ln w="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93" name="Picture 192">
            <a:extLst>
              <a:ext uri="{FF2B5EF4-FFF2-40B4-BE49-F238E27FC236}">
                <a16:creationId xmlns:a16="http://schemas.microsoft.com/office/drawing/2014/main" id="{CCE48D1C-CAAC-6F4C-9E24-D5751E469E3F}"/>
              </a:ext>
            </a:extLst>
          </p:cNvPr>
          <p:cNvPicPr>
            <a:picLocks noChangeAspect="1"/>
          </p:cNvPicPr>
          <p:nvPr/>
        </p:nvPicPr>
        <p:blipFill>
          <a:blip r:embed="rId10">
            <a:duotone>
              <a:schemeClr val="accent6">
                <a:shade val="45000"/>
                <a:satMod val="135000"/>
              </a:schemeClr>
              <a:prstClr val="white"/>
            </a:duotone>
          </a:blip>
          <a:stretch>
            <a:fillRect/>
          </a:stretch>
        </p:blipFill>
        <p:spPr>
          <a:xfrm flipH="1">
            <a:off x="3129354" y="2148648"/>
            <a:ext cx="476297" cy="476297"/>
          </a:xfrm>
          <a:prstGeom prst="rect">
            <a:avLst/>
          </a:prstGeom>
        </p:spPr>
      </p:pic>
      <p:sp>
        <p:nvSpPr>
          <p:cNvPr id="194" name="Freeform 193">
            <a:extLst>
              <a:ext uri="{FF2B5EF4-FFF2-40B4-BE49-F238E27FC236}">
                <a16:creationId xmlns:a16="http://schemas.microsoft.com/office/drawing/2014/main" id="{8BC3D8B8-BA13-8F44-BF46-EF50F0D588BA}"/>
              </a:ext>
            </a:extLst>
          </p:cNvPr>
          <p:cNvSpPr/>
          <p:nvPr/>
        </p:nvSpPr>
        <p:spPr>
          <a:xfrm rot="2101940">
            <a:off x="2618373" y="1876924"/>
            <a:ext cx="3244849" cy="1232673"/>
          </a:xfrm>
          <a:custGeom>
            <a:avLst/>
            <a:gdLst>
              <a:gd name="connsiteX0" fmla="*/ 0 w 2393577"/>
              <a:gd name="connsiteY0" fmla="*/ 1232673 h 1232673"/>
              <a:gd name="connsiteX1" fmla="*/ 1358153 w 2393577"/>
              <a:gd name="connsiteY1" fmla="*/ 8990 h 1232673"/>
              <a:gd name="connsiteX2" fmla="*/ 2393577 w 2393577"/>
              <a:gd name="connsiteY2" fmla="*/ 775473 h 1232673"/>
            </a:gdLst>
            <a:ahLst/>
            <a:cxnLst>
              <a:cxn ang="0">
                <a:pos x="connsiteX0" y="connsiteY0"/>
              </a:cxn>
              <a:cxn ang="0">
                <a:pos x="connsiteX1" y="connsiteY1"/>
              </a:cxn>
              <a:cxn ang="0">
                <a:pos x="connsiteX2" y="connsiteY2"/>
              </a:cxn>
            </a:cxnLst>
            <a:rect l="l" t="t" r="r" b="b"/>
            <a:pathLst>
              <a:path w="2393577" h="1232673">
                <a:moveTo>
                  <a:pt x="0" y="1232673"/>
                </a:moveTo>
                <a:cubicBezTo>
                  <a:pt x="479612" y="658931"/>
                  <a:pt x="959224" y="85190"/>
                  <a:pt x="1358153" y="8990"/>
                </a:cubicBezTo>
                <a:cubicBezTo>
                  <a:pt x="1757082" y="-67210"/>
                  <a:pt x="2075329" y="354131"/>
                  <a:pt x="2393577" y="775473"/>
                </a:cubicBezTo>
              </a:path>
            </a:pathLst>
          </a:custGeom>
          <a:noFill/>
          <a:ln w="28575">
            <a:solidFill>
              <a:schemeClr val="accent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7" descr="Desktop_Gray_Flat.png">
            <a:extLst>
              <a:ext uri="{FF2B5EF4-FFF2-40B4-BE49-F238E27FC236}">
                <a16:creationId xmlns:a16="http://schemas.microsoft.com/office/drawing/2014/main" id="{D4B46923-2C59-3945-A87B-A63E7632E1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4024" y="3504459"/>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 name="Picture 7" descr="Desktop_Gray_Flat.png">
            <a:extLst>
              <a:ext uri="{FF2B5EF4-FFF2-40B4-BE49-F238E27FC236}">
                <a16:creationId xmlns:a16="http://schemas.microsoft.com/office/drawing/2014/main" id="{26CCDF59-A1E0-4244-BE81-17453F365F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3793" y="3516147"/>
            <a:ext cx="361855" cy="728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 name="TextBox 196">
            <a:extLst>
              <a:ext uri="{FF2B5EF4-FFF2-40B4-BE49-F238E27FC236}">
                <a16:creationId xmlns:a16="http://schemas.microsoft.com/office/drawing/2014/main" id="{E3234895-FC57-344B-99AC-32EEF5747506}"/>
              </a:ext>
            </a:extLst>
          </p:cNvPr>
          <p:cNvSpPr txBox="1"/>
          <p:nvPr/>
        </p:nvSpPr>
        <p:spPr>
          <a:xfrm>
            <a:off x="6941929" y="4293068"/>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DMZ</a:t>
            </a:r>
          </a:p>
        </p:txBody>
      </p:sp>
      <p:cxnSp>
        <p:nvCxnSpPr>
          <p:cNvPr id="198" name="Straight Arrow Connector 197">
            <a:extLst>
              <a:ext uri="{FF2B5EF4-FFF2-40B4-BE49-F238E27FC236}">
                <a16:creationId xmlns:a16="http://schemas.microsoft.com/office/drawing/2014/main" id="{7018E292-01EF-3A4E-9226-60FD2C3D11DE}"/>
              </a:ext>
            </a:extLst>
          </p:cNvPr>
          <p:cNvCxnSpPr>
            <a:cxnSpLocks/>
          </p:cNvCxnSpPr>
          <p:nvPr/>
        </p:nvCxnSpPr>
        <p:spPr>
          <a:xfrm>
            <a:off x="6998127" y="3833747"/>
            <a:ext cx="42599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0657135E-B45C-0341-8C8C-CA942BE689EE}"/>
              </a:ext>
            </a:extLst>
          </p:cNvPr>
          <p:cNvSpPr txBox="1"/>
          <p:nvPr/>
        </p:nvSpPr>
        <p:spPr>
          <a:xfrm>
            <a:off x="6836030" y="1606758"/>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Non-VPN traffic</a:t>
            </a:r>
          </a:p>
        </p:txBody>
      </p:sp>
      <p:sp>
        <p:nvSpPr>
          <p:cNvPr id="201" name="Rounded Rectangle 200">
            <a:extLst>
              <a:ext uri="{FF2B5EF4-FFF2-40B4-BE49-F238E27FC236}">
                <a16:creationId xmlns:a16="http://schemas.microsoft.com/office/drawing/2014/main" id="{7ED88CCB-5DCF-7441-8370-233B684A3C6B}"/>
              </a:ext>
            </a:extLst>
          </p:cNvPr>
          <p:cNvSpPr/>
          <p:nvPr/>
        </p:nvSpPr>
        <p:spPr>
          <a:xfrm>
            <a:off x="8831311" y="4056080"/>
            <a:ext cx="3005673" cy="1677505"/>
          </a:xfrm>
          <a:prstGeom prst="roundRect">
            <a:avLst>
              <a:gd name="adj" fmla="val 54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nvGrpSpPr>
          <p:cNvPr id="202" name="Group 201">
            <a:extLst>
              <a:ext uri="{FF2B5EF4-FFF2-40B4-BE49-F238E27FC236}">
                <a16:creationId xmlns:a16="http://schemas.microsoft.com/office/drawing/2014/main" id="{FD314E75-FA3C-C94F-88B5-ECFF70EC0B01}"/>
              </a:ext>
            </a:extLst>
          </p:cNvPr>
          <p:cNvGrpSpPr/>
          <p:nvPr/>
        </p:nvGrpSpPr>
        <p:grpSpPr>
          <a:xfrm>
            <a:off x="8831312" y="3423057"/>
            <a:ext cx="3005673" cy="2145103"/>
            <a:chOff x="8866607" y="2500938"/>
            <a:chExt cx="3005673" cy="2145103"/>
          </a:xfrm>
        </p:grpSpPr>
        <p:sp>
          <p:nvSpPr>
            <p:cNvPr id="203" name="Rounded Rectangle 202">
              <a:extLst>
                <a:ext uri="{FF2B5EF4-FFF2-40B4-BE49-F238E27FC236}">
                  <a16:creationId xmlns:a16="http://schemas.microsoft.com/office/drawing/2014/main" id="{9DB091E0-730A-404A-927C-AC2C821F2E14}"/>
                </a:ext>
              </a:extLst>
            </p:cNvPr>
            <p:cNvSpPr/>
            <p:nvPr/>
          </p:nvSpPr>
          <p:spPr>
            <a:xfrm>
              <a:off x="8866607" y="2500938"/>
              <a:ext cx="3005673" cy="1467566"/>
            </a:xfrm>
            <a:prstGeom prst="roundRect">
              <a:avLst>
                <a:gd name="adj" fmla="val 60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solidFill>
                  <a:schemeClr val="tx1"/>
                </a:solidFill>
              </a:endParaRPr>
            </a:p>
          </p:txBody>
        </p:sp>
        <p:grpSp>
          <p:nvGrpSpPr>
            <p:cNvPr id="204" name="Group 203">
              <a:extLst>
                <a:ext uri="{FF2B5EF4-FFF2-40B4-BE49-F238E27FC236}">
                  <a16:creationId xmlns:a16="http://schemas.microsoft.com/office/drawing/2014/main" id="{F7D2831E-DD96-674D-BF16-5E68E7AE8939}"/>
                </a:ext>
              </a:extLst>
            </p:cNvPr>
            <p:cNvGrpSpPr/>
            <p:nvPr/>
          </p:nvGrpSpPr>
          <p:grpSpPr>
            <a:xfrm>
              <a:off x="9478785" y="4362595"/>
              <a:ext cx="1195993" cy="283446"/>
              <a:chOff x="8771835" y="5585042"/>
              <a:chExt cx="1195993" cy="283446"/>
            </a:xfrm>
          </p:grpSpPr>
          <p:pic>
            <p:nvPicPr>
              <p:cNvPr id="208" name="Picture 207">
                <a:extLst>
                  <a:ext uri="{FF2B5EF4-FFF2-40B4-BE49-F238E27FC236}">
                    <a16:creationId xmlns:a16="http://schemas.microsoft.com/office/drawing/2014/main" id="{2C6DE9FE-EC43-AE4C-B6E3-87F331D07F4F}"/>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9784172" y="5624036"/>
                <a:ext cx="183656" cy="244375"/>
              </a:xfrm>
              <a:prstGeom prst="rect">
                <a:avLst/>
              </a:prstGeom>
            </p:spPr>
          </p:pic>
          <p:pic>
            <p:nvPicPr>
              <p:cNvPr id="209" name="Picture 208">
                <a:extLst>
                  <a:ext uri="{FF2B5EF4-FFF2-40B4-BE49-F238E27FC236}">
                    <a16:creationId xmlns:a16="http://schemas.microsoft.com/office/drawing/2014/main" id="{61255444-85FB-D441-9B47-88E9919AF518}"/>
                  </a:ext>
                </a:extLst>
              </p:cNvPr>
              <p:cNvPicPr>
                <a:picLocks noChangeAspect="1"/>
              </p:cNvPicPr>
              <p:nvPr/>
            </p:nvPicPr>
            <p:blipFill>
              <a:blip r:embed="rId12">
                <a:duotone>
                  <a:prstClr val="black"/>
                  <a:schemeClr val="accent4">
                    <a:tint val="45000"/>
                    <a:satMod val="400000"/>
                  </a:schemeClr>
                </a:duotone>
                <a:alphaModFix amt="50000"/>
              </a:blip>
              <a:stretch>
                <a:fillRect/>
              </a:stretch>
            </p:blipFill>
            <p:spPr>
              <a:xfrm>
                <a:off x="8771835" y="5585042"/>
                <a:ext cx="280505" cy="283446"/>
              </a:xfrm>
              <a:prstGeom prst="rect">
                <a:avLst/>
              </a:prstGeom>
            </p:spPr>
          </p:pic>
          <p:pic>
            <p:nvPicPr>
              <p:cNvPr id="210" name="Picture 209">
                <a:extLst>
                  <a:ext uri="{FF2B5EF4-FFF2-40B4-BE49-F238E27FC236}">
                    <a16:creationId xmlns:a16="http://schemas.microsoft.com/office/drawing/2014/main" id="{2B612AC1-053E-854A-9493-A910582C83FF}"/>
                  </a:ext>
                </a:extLst>
              </p:cNvPr>
              <p:cNvPicPr>
                <a:picLocks noChangeAspect="1"/>
              </p:cNvPicPr>
              <p:nvPr/>
            </p:nvPicPr>
            <p:blipFill>
              <a:blip r:embed="rId13"/>
              <a:stretch>
                <a:fillRect/>
              </a:stretch>
            </p:blipFill>
            <p:spPr>
              <a:xfrm>
                <a:off x="9296464" y="5591472"/>
                <a:ext cx="221544" cy="271774"/>
              </a:xfrm>
              <a:prstGeom prst="rect">
                <a:avLst/>
              </a:prstGeom>
            </p:spPr>
          </p:pic>
        </p:grpSp>
        <p:pic>
          <p:nvPicPr>
            <p:cNvPr id="205" name="Picture 204">
              <a:hlinkClick r:id="rId14"/>
              <a:extLst>
                <a:ext uri="{FF2B5EF4-FFF2-40B4-BE49-F238E27FC236}">
                  <a16:creationId xmlns:a16="http://schemas.microsoft.com/office/drawing/2014/main" id="{03BD2390-0118-7D44-B592-F2D9AA794941}"/>
                </a:ext>
              </a:extLst>
            </p:cNvPr>
            <p:cNvPicPr>
              <a:picLocks noChangeAspect="1"/>
            </p:cNvPicPr>
            <p:nvPr/>
          </p:nvPicPr>
          <p:blipFill>
            <a:blip r:embed="rId15"/>
            <a:stretch>
              <a:fillRect/>
            </a:stretch>
          </p:blipFill>
          <p:spPr>
            <a:xfrm>
              <a:off x="11111548" y="2795856"/>
              <a:ext cx="459011" cy="459011"/>
            </a:xfrm>
            <a:prstGeom prst="rect">
              <a:avLst/>
            </a:prstGeom>
          </p:spPr>
        </p:pic>
        <p:pic>
          <p:nvPicPr>
            <p:cNvPr id="206" name="Picture 205">
              <a:hlinkClick r:id="rId14"/>
              <a:extLst>
                <a:ext uri="{FF2B5EF4-FFF2-40B4-BE49-F238E27FC236}">
                  <a16:creationId xmlns:a16="http://schemas.microsoft.com/office/drawing/2014/main" id="{F551D195-1171-ED47-8278-1976E6B242D4}"/>
                </a:ext>
              </a:extLst>
            </p:cNvPr>
            <p:cNvPicPr>
              <a:picLocks noChangeAspect="1"/>
            </p:cNvPicPr>
            <p:nvPr/>
          </p:nvPicPr>
          <p:blipFill>
            <a:blip r:embed="rId16"/>
            <a:stretch>
              <a:fillRect/>
            </a:stretch>
          </p:blipFill>
          <p:spPr>
            <a:xfrm>
              <a:off x="9134714" y="3046026"/>
              <a:ext cx="469986" cy="469986"/>
            </a:xfrm>
            <a:prstGeom prst="rect">
              <a:avLst/>
            </a:prstGeom>
          </p:spPr>
        </p:pic>
      </p:grpSp>
      <p:sp>
        <p:nvSpPr>
          <p:cNvPr id="211" name="TextBox 210">
            <a:extLst>
              <a:ext uri="{FF2B5EF4-FFF2-40B4-BE49-F238E27FC236}">
                <a16:creationId xmlns:a16="http://schemas.microsoft.com/office/drawing/2014/main" id="{D3171F15-C434-774A-8D2A-6BA5630CA214}"/>
              </a:ext>
            </a:extLst>
          </p:cNvPr>
          <p:cNvSpPr txBox="1"/>
          <p:nvPr/>
        </p:nvSpPr>
        <p:spPr>
          <a:xfrm>
            <a:off x="9351282" y="4282025"/>
            <a:ext cx="1920113" cy="267766"/>
          </a:xfrm>
          <a:prstGeom prst="rect">
            <a:avLst/>
          </a:prstGeom>
          <a:noFill/>
          <a:ln>
            <a:noFill/>
          </a:ln>
        </p:spPr>
        <p:txBody>
          <a:bodyPr wrap="square" rtlCol="0">
            <a:spAutoFit/>
          </a:bodyPr>
          <a:lstStyle/>
          <a:p>
            <a:pPr algn="ctr" defTabSz="457189">
              <a:lnSpc>
                <a:spcPct val="95000"/>
              </a:lnSpc>
              <a:spcAft>
                <a:spcPts val="600"/>
              </a:spcAft>
            </a:pPr>
            <a:r>
              <a:rPr lang="en-US" sz="1200" dirty="0">
                <a:solidFill>
                  <a:srgbClr val="000000"/>
                </a:solidFill>
                <a:cs typeface="Arial" panose="020B0604020202020204" pitchFamily="34" charset="0"/>
              </a:rPr>
              <a:t>Teleworker</a:t>
            </a:r>
          </a:p>
        </p:txBody>
      </p:sp>
      <p:sp>
        <p:nvSpPr>
          <p:cNvPr id="212" name="TextBox 211">
            <a:extLst>
              <a:ext uri="{FF2B5EF4-FFF2-40B4-BE49-F238E27FC236}">
                <a16:creationId xmlns:a16="http://schemas.microsoft.com/office/drawing/2014/main" id="{E7B7F93B-FF3E-2644-BBD3-B073593F0707}"/>
              </a:ext>
            </a:extLst>
          </p:cNvPr>
          <p:cNvSpPr txBox="1"/>
          <p:nvPr/>
        </p:nvSpPr>
        <p:spPr>
          <a:xfrm>
            <a:off x="10493856" y="3199354"/>
            <a:ext cx="1771468" cy="253146"/>
          </a:xfrm>
          <a:prstGeom prst="rect">
            <a:avLst/>
          </a:prstGeom>
          <a:noFill/>
        </p:spPr>
        <p:txBody>
          <a:bodyPr wrap="square" rtlCol="0">
            <a:spAutoFit/>
          </a:bodyPr>
          <a:lstStyle/>
          <a:p>
            <a:pPr algn="ctr" defTabSz="457189">
              <a:lnSpc>
                <a:spcPct val="95000"/>
              </a:lnSpc>
              <a:spcAft>
                <a:spcPts val="600"/>
              </a:spcAft>
            </a:pPr>
            <a:r>
              <a:rPr lang="en-US" sz="1100" dirty="0">
                <a:solidFill>
                  <a:srgbClr val="000000"/>
                </a:solidFill>
                <a:cs typeface="Arial" panose="020B0604020202020204" pitchFamily="34" charset="0"/>
              </a:rPr>
              <a:t>Employees</a:t>
            </a:r>
          </a:p>
        </p:txBody>
      </p:sp>
      <p:sp>
        <p:nvSpPr>
          <p:cNvPr id="213" name="TextBox 212">
            <a:extLst>
              <a:ext uri="{FF2B5EF4-FFF2-40B4-BE49-F238E27FC236}">
                <a16:creationId xmlns:a16="http://schemas.microsoft.com/office/drawing/2014/main" id="{A6DEB769-99CB-A440-A488-110A349E9910}"/>
              </a:ext>
            </a:extLst>
          </p:cNvPr>
          <p:cNvSpPr txBox="1"/>
          <p:nvPr/>
        </p:nvSpPr>
        <p:spPr>
          <a:xfrm>
            <a:off x="8910578" y="4455526"/>
            <a:ext cx="857844" cy="246221"/>
          </a:xfrm>
          <a:prstGeom prst="rect">
            <a:avLst/>
          </a:prstGeom>
          <a:noFill/>
          <a:ln>
            <a:noFill/>
          </a:ln>
        </p:spPr>
        <p:txBody>
          <a:bodyPr wrap="square" rtlCol="0">
            <a:spAutoFit/>
          </a:bodyPr>
          <a:lstStyle/>
          <a:p>
            <a:pPr algn="ctr"/>
            <a:r>
              <a:rPr lang="en-US" sz="1000" dirty="0"/>
              <a:t>FortiClient</a:t>
            </a:r>
          </a:p>
        </p:txBody>
      </p:sp>
      <p:sp>
        <p:nvSpPr>
          <p:cNvPr id="214" name="TextBox 213">
            <a:extLst>
              <a:ext uri="{FF2B5EF4-FFF2-40B4-BE49-F238E27FC236}">
                <a16:creationId xmlns:a16="http://schemas.microsoft.com/office/drawing/2014/main" id="{2F687BB1-7337-1242-A601-BB9032237FE5}"/>
              </a:ext>
            </a:extLst>
          </p:cNvPr>
          <p:cNvSpPr txBox="1"/>
          <p:nvPr/>
        </p:nvSpPr>
        <p:spPr>
          <a:xfrm>
            <a:off x="9358317" y="4962289"/>
            <a:ext cx="1920113" cy="267766"/>
          </a:xfrm>
          <a:prstGeom prst="rect">
            <a:avLst/>
          </a:prstGeom>
          <a:noFill/>
          <a:ln>
            <a:noFill/>
          </a:ln>
        </p:spPr>
        <p:txBody>
          <a:bodyPr wrap="square" rtlCol="0">
            <a:spAutoFit/>
          </a:bodyPr>
          <a:lstStyle/>
          <a:p>
            <a:pPr algn="ctr" defTabSz="457189">
              <a:lnSpc>
                <a:spcPct val="95000"/>
              </a:lnSpc>
              <a:spcAft>
                <a:spcPts val="600"/>
              </a:spcAft>
            </a:pPr>
            <a:r>
              <a:rPr lang="en-US" sz="1200" dirty="0">
                <a:solidFill>
                  <a:srgbClr val="000000"/>
                </a:solidFill>
                <a:cs typeface="Arial" panose="020B0604020202020204" pitchFamily="34" charset="0"/>
              </a:rPr>
              <a:t>Native OS VPN Support</a:t>
            </a:r>
          </a:p>
        </p:txBody>
      </p:sp>
      <p:pic>
        <p:nvPicPr>
          <p:cNvPr id="215" name="Picture 3" descr="Chromebook-Front.emf">
            <a:extLst>
              <a:ext uri="{FF2B5EF4-FFF2-40B4-BE49-F238E27FC236}">
                <a16:creationId xmlns:a16="http://schemas.microsoft.com/office/drawing/2014/main" id="{C8B4E8C3-D89B-EB48-B894-2B21784AB43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10824452" y="5306958"/>
            <a:ext cx="351777" cy="24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6" name="Group 215">
            <a:extLst>
              <a:ext uri="{FF2B5EF4-FFF2-40B4-BE49-F238E27FC236}">
                <a16:creationId xmlns:a16="http://schemas.microsoft.com/office/drawing/2014/main" id="{470B1657-CA54-EE45-8A0D-0262A48635E9}"/>
              </a:ext>
            </a:extLst>
          </p:cNvPr>
          <p:cNvGrpSpPr/>
          <p:nvPr/>
        </p:nvGrpSpPr>
        <p:grpSpPr>
          <a:xfrm>
            <a:off x="10894858" y="4224299"/>
            <a:ext cx="857844" cy="692048"/>
            <a:chOff x="10999738" y="3670959"/>
            <a:chExt cx="857844" cy="692048"/>
          </a:xfrm>
        </p:grpSpPr>
        <p:sp>
          <p:nvSpPr>
            <p:cNvPr id="217" name="TextBox 216">
              <a:extLst>
                <a:ext uri="{FF2B5EF4-FFF2-40B4-BE49-F238E27FC236}">
                  <a16:creationId xmlns:a16="http://schemas.microsoft.com/office/drawing/2014/main" id="{F0BBAF5F-EC7A-0B44-B715-6912466A0045}"/>
                </a:ext>
              </a:extLst>
            </p:cNvPr>
            <p:cNvSpPr txBox="1"/>
            <p:nvPr/>
          </p:nvSpPr>
          <p:spPr>
            <a:xfrm>
              <a:off x="10999738" y="4116786"/>
              <a:ext cx="857844" cy="246221"/>
            </a:xfrm>
            <a:prstGeom prst="rect">
              <a:avLst/>
            </a:prstGeom>
            <a:noFill/>
            <a:ln>
              <a:noFill/>
            </a:ln>
          </p:spPr>
          <p:txBody>
            <a:bodyPr wrap="square" rtlCol="0">
              <a:spAutoFit/>
            </a:bodyPr>
            <a:lstStyle/>
            <a:p>
              <a:pPr algn="ctr"/>
              <a:r>
                <a:rPr lang="en-US" sz="1000" dirty="0"/>
                <a:t>FortiToken</a:t>
              </a:r>
            </a:p>
          </p:txBody>
        </p:sp>
        <p:pic>
          <p:nvPicPr>
            <p:cNvPr id="218" name="Picture 217">
              <a:extLst>
                <a:ext uri="{FF2B5EF4-FFF2-40B4-BE49-F238E27FC236}">
                  <a16:creationId xmlns:a16="http://schemas.microsoft.com/office/drawing/2014/main" id="{4C0AAA6C-0BAA-944B-9A9F-C42BF787569B}"/>
                </a:ext>
              </a:extLst>
            </p:cNvPr>
            <p:cNvPicPr>
              <a:picLocks noChangeAspect="1"/>
            </p:cNvPicPr>
            <p:nvPr/>
          </p:nvPicPr>
          <p:blipFill>
            <a:blip r:embed="rId18">
              <a:duotone>
                <a:schemeClr val="accent4">
                  <a:shade val="45000"/>
                  <a:satMod val="135000"/>
                </a:schemeClr>
                <a:prstClr val="white"/>
              </a:duotone>
            </a:blip>
            <a:stretch>
              <a:fillRect/>
            </a:stretch>
          </p:blipFill>
          <p:spPr>
            <a:xfrm>
              <a:off x="11198641" y="3670959"/>
              <a:ext cx="445827" cy="445827"/>
            </a:xfrm>
            <a:prstGeom prst="rect">
              <a:avLst/>
            </a:prstGeom>
          </p:spPr>
        </p:pic>
      </p:grpSp>
      <p:pic>
        <p:nvPicPr>
          <p:cNvPr id="219" name="Picture 33">
            <a:extLst>
              <a:ext uri="{FF2B5EF4-FFF2-40B4-BE49-F238E27FC236}">
                <a16:creationId xmlns:a16="http://schemas.microsoft.com/office/drawing/2014/main" id="{66625750-8115-674B-BB6F-AAFFA53D39A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022307" y="3632950"/>
            <a:ext cx="519116" cy="636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Elbow Connector 29">
            <a:extLst>
              <a:ext uri="{FF2B5EF4-FFF2-40B4-BE49-F238E27FC236}">
                <a16:creationId xmlns:a16="http://schemas.microsoft.com/office/drawing/2014/main" id="{6994A8ED-F2FF-EA49-9F42-E5915447B862}"/>
              </a:ext>
            </a:extLst>
          </p:cNvPr>
          <p:cNvCxnSpPr>
            <a:endCxn id="206" idx="0"/>
          </p:cNvCxnSpPr>
          <p:nvPr/>
        </p:nvCxnSpPr>
        <p:spPr>
          <a:xfrm>
            <a:off x="7029706" y="2069341"/>
            <a:ext cx="2304706" cy="1898804"/>
          </a:xfrm>
          <a:prstGeom prst="bentConnector2">
            <a:avLst/>
          </a:prstGeom>
          <a:ln w="12700">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0FEF01F7-6107-6A43-8798-C59598A313C3}"/>
              </a:ext>
            </a:extLst>
          </p:cNvPr>
          <p:cNvSpPr/>
          <p:nvPr/>
        </p:nvSpPr>
        <p:spPr>
          <a:xfrm>
            <a:off x="2172745" y="5911287"/>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28" name="Oval 227">
            <a:extLst>
              <a:ext uri="{FF2B5EF4-FFF2-40B4-BE49-F238E27FC236}">
                <a16:creationId xmlns:a16="http://schemas.microsoft.com/office/drawing/2014/main" id="{A622C79B-60AA-8E42-BEE9-E45C1CB9A4F9}"/>
              </a:ext>
            </a:extLst>
          </p:cNvPr>
          <p:cNvSpPr/>
          <p:nvPr/>
        </p:nvSpPr>
        <p:spPr>
          <a:xfrm>
            <a:off x="1908288" y="5915770"/>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29" name="Oval 228">
            <a:extLst>
              <a:ext uri="{FF2B5EF4-FFF2-40B4-BE49-F238E27FC236}">
                <a16:creationId xmlns:a16="http://schemas.microsoft.com/office/drawing/2014/main" id="{9D2150CF-DDDA-924E-B5F6-445146B21CCD}"/>
              </a:ext>
            </a:extLst>
          </p:cNvPr>
          <p:cNvSpPr/>
          <p:nvPr/>
        </p:nvSpPr>
        <p:spPr>
          <a:xfrm>
            <a:off x="1643831" y="5920253"/>
            <a:ext cx="109415" cy="110732"/>
          </a:xfrm>
          <a:prstGeom prst="ellipse">
            <a:avLst/>
          </a:prstGeom>
          <a:solidFill>
            <a:schemeClr val="bg1">
              <a:lumMod val="50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19122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449995" y="1298121"/>
            <a:ext cx="5798405" cy="3858216"/>
          </a:xfrm>
          <a:prstGeom prst="rect">
            <a:avLst/>
          </a:prstGeom>
        </p:spPr>
        <p:txBody>
          <a:bodyPr vert="horz" lIns="91440" tIns="45720" rIns="91440" bIns="45720" rtlCol="0">
            <a:noAutofit/>
          </a:bodyPr>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b="1" dirty="0"/>
              <a:t>Page Speed</a:t>
            </a:r>
          </a:p>
          <a:p>
            <a:r>
              <a:rPr lang="ru-RU" sz="1500" dirty="0"/>
              <a:t>Наряду со сжатием и динамическим кэшированием FortiADC поддерживает Page Speed для улучшения работы в Интернете</a:t>
            </a:r>
            <a:endParaRPr lang="en-US" sz="1500" dirty="0"/>
          </a:p>
          <a:p>
            <a:pPr lvl="1"/>
            <a:r>
              <a:rPr lang="ru-RU" sz="1500" dirty="0"/>
              <a:t>Минимизация </a:t>
            </a:r>
            <a:r>
              <a:rPr lang="en-US" sz="1500" dirty="0"/>
              <a:t>RTT</a:t>
            </a:r>
            <a:r>
              <a:rPr lang="ru-RU" sz="1500" dirty="0"/>
              <a:t> клиент-сервер </a:t>
            </a:r>
          </a:p>
          <a:p>
            <a:pPr lvl="1"/>
            <a:r>
              <a:rPr lang="ru-RU" sz="1500" dirty="0"/>
              <a:t>Консолидация ресурсов, минимизация размера полезной нагрузки</a:t>
            </a:r>
            <a:endParaRPr lang="en-US" sz="1500" dirty="0"/>
          </a:p>
          <a:p>
            <a:pPr lvl="1"/>
            <a:r>
              <a:rPr lang="ru-RU" sz="1500" dirty="0"/>
              <a:t>Оптимизация визуализации веб-браузера</a:t>
            </a:r>
            <a:endParaRPr lang="en-US" sz="1500" dirty="0"/>
          </a:p>
          <a:p>
            <a:pPr lvl="1"/>
            <a:r>
              <a:rPr lang="ru-RU" sz="1500" dirty="0"/>
              <a:t>Минимизировать накладные расходы на запрос</a:t>
            </a:r>
          </a:p>
          <a:p>
            <a:pPr lvl="1"/>
            <a:r>
              <a:rPr lang="ru-RU" sz="1500" dirty="0"/>
              <a:t>Продление срока действия файлового кэша</a:t>
            </a:r>
          </a:p>
          <a:p>
            <a:pPr lvl="1"/>
            <a:r>
              <a:rPr lang="ru-RU" sz="1500" dirty="0"/>
              <a:t>Идентификация мобильного устройства</a:t>
            </a:r>
          </a:p>
          <a:p>
            <a:pPr lvl="1"/>
            <a:r>
              <a:rPr lang="ru-RU" sz="1500" dirty="0"/>
              <a:t>Ускорение</a:t>
            </a:r>
            <a:r>
              <a:rPr lang="en-US" sz="1500" dirty="0"/>
              <a:t> </a:t>
            </a:r>
            <a:r>
              <a:rPr lang="ru-RU" sz="1500" dirty="0"/>
              <a:t>для мобильных устройств</a:t>
            </a:r>
          </a:p>
          <a:p>
            <a:pPr lvl="1"/>
            <a:r>
              <a:rPr lang="ru-RU" sz="1500" dirty="0"/>
              <a:t>Авто-обучение на основе статистики</a:t>
            </a:r>
            <a:endParaRPr lang="en-GB" sz="1400" spc="-5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309" y="2834807"/>
            <a:ext cx="5870387" cy="3043567"/>
          </a:xfrm>
          <a:prstGeom prst="rect">
            <a:avLst/>
          </a:prstGeom>
          <a:ln>
            <a:solidFill>
              <a:srgbClr val="0070C0"/>
            </a:solidFill>
          </a:ln>
        </p:spPr>
      </p:pic>
      <p:grpSp>
        <p:nvGrpSpPr>
          <p:cNvPr id="11" name="Group 10"/>
          <p:cNvGrpSpPr/>
          <p:nvPr/>
        </p:nvGrpSpPr>
        <p:grpSpPr>
          <a:xfrm>
            <a:off x="9360741" y="364998"/>
            <a:ext cx="2637270" cy="2252696"/>
            <a:chOff x="2977183" y="729997"/>
            <a:chExt cx="5809876" cy="5062282"/>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183" y="729997"/>
              <a:ext cx="5809876" cy="5062282"/>
            </a:xfrm>
            <a:prstGeom prst="rect">
              <a:avLst/>
            </a:prstGeom>
          </p:spPr>
        </p:pic>
        <p:sp>
          <p:nvSpPr>
            <p:cNvPr id="10" name="Rounded Rectangle 9"/>
            <p:cNvSpPr/>
            <p:nvPr/>
          </p:nvSpPr>
          <p:spPr bwMode="invGray">
            <a:xfrm>
              <a:off x="4964218" y="3119719"/>
              <a:ext cx="1759884" cy="796941"/>
            </a:xfrm>
            <a:prstGeom prst="roundRect">
              <a:avLst/>
            </a:prstGeom>
            <a:solidFill>
              <a:schemeClr val="bg1"/>
            </a:solid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a:blip r:embed="rId5"/>
            <a:stretch>
              <a:fillRect/>
            </a:stretch>
          </p:blipFill>
          <p:spPr>
            <a:xfrm>
              <a:off x="4982147" y="3293961"/>
              <a:ext cx="1759884" cy="486960"/>
            </a:xfrm>
            <a:prstGeom prst="rect">
              <a:avLst/>
            </a:prstGeom>
          </p:spPr>
        </p:pic>
      </p:grpSp>
      <p:sp>
        <p:nvSpPr>
          <p:cNvPr id="13" name="Title 12"/>
          <p:cNvSpPr>
            <a:spLocks noGrp="1"/>
          </p:cNvSpPr>
          <p:nvPr>
            <p:ph type="title"/>
          </p:nvPr>
        </p:nvSpPr>
        <p:spPr>
          <a:xfrm>
            <a:off x="224411" y="-53919"/>
            <a:ext cx="10837164" cy="837834"/>
          </a:xfrm>
        </p:spPr>
        <p:txBody>
          <a:bodyPr/>
          <a:lstStyle/>
          <a:p>
            <a:r>
              <a:rPr lang="ru-RU" dirty="0"/>
              <a:t>Оптимизация приложений</a:t>
            </a:r>
            <a:endParaRPr lang="en-US" dirty="0"/>
          </a:p>
        </p:txBody>
      </p:sp>
      <p:sp>
        <p:nvSpPr>
          <p:cNvPr id="12" name="Rectangle 11">
            <a:extLst>
              <a:ext uri="{FF2B5EF4-FFF2-40B4-BE49-F238E27FC236}">
                <a16:creationId xmlns:a16="http://schemas.microsoft.com/office/drawing/2014/main" id="{423522AA-B309-B746-BF0B-DBA20AD9E00F}"/>
              </a:ext>
            </a:extLst>
          </p:cNvPr>
          <p:cNvSpPr/>
          <p:nvPr/>
        </p:nvSpPr>
        <p:spPr>
          <a:xfrm>
            <a:off x="224411" y="599249"/>
            <a:ext cx="2262158" cy="369332"/>
          </a:xfrm>
          <a:prstGeom prst="rect">
            <a:avLst/>
          </a:prstGeom>
        </p:spPr>
        <p:txBody>
          <a:bodyPr wrap="none">
            <a:spAutoFit/>
          </a:bodyPr>
          <a:lstStyle/>
          <a:p>
            <a:pPr>
              <a:defRPr/>
            </a:pPr>
            <a:r>
              <a:rPr lang="en-US" i="1" dirty="0">
                <a:solidFill>
                  <a:schemeClr val="tx1">
                    <a:lumMod val="50000"/>
                  </a:schemeClr>
                </a:solidFill>
                <a:latin typeface="Arial" charset="0"/>
                <a:ea typeface="Arial" charset="0"/>
                <a:cs typeface="Arial" charset="0"/>
              </a:rPr>
              <a:t>The Need for Speed</a:t>
            </a:r>
          </a:p>
        </p:txBody>
      </p:sp>
    </p:spTree>
    <p:extLst>
      <p:ext uri="{BB962C8B-B14F-4D97-AF65-F5344CB8AC3E}">
        <p14:creationId xmlns:p14="http://schemas.microsoft.com/office/powerpoint/2010/main" val="3943484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Desktop_Gray_Flat.png">
            <a:extLst>
              <a:ext uri="{FF2B5EF4-FFF2-40B4-BE49-F238E27FC236}">
                <a16:creationId xmlns:a16="http://schemas.microsoft.com/office/drawing/2014/main" id="{9AF23266-B27C-0E45-93FA-ED08FFFF47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3134" y="3185577"/>
            <a:ext cx="493953" cy="9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751E3D59-B2FA-DC45-A77A-A09C6B0F1238}"/>
              </a:ext>
            </a:extLst>
          </p:cNvPr>
          <p:cNvSpPr/>
          <p:nvPr/>
        </p:nvSpPr>
        <p:spPr>
          <a:xfrm>
            <a:off x="7334705" y="2107210"/>
            <a:ext cx="2052142" cy="1627094"/>
          </a:xfrm>
          <a:prstGeom prst="roundRect">
            <a:avLst/>
          </a:prstGeom>
          <a:gradFill flip="none" rotWithShape="1">
            <a:gsLst>
              <a:gs pos="0">
                <a:srgbClr val="233746">
                  <a:tint val="66000"/>
                  <a:satMod val="160000"/>
                </a:srgbClr>
              </a:gs>
              <a:gs pos="50000">
                <a:srgbClr val="233746">
                  <a:tint val="44500"/>
                  <a:satMod val="160000"/>
                </a:srgbClr>
              </a:gs>
              <a:gs pos="100000">
                <a:srgbClr val="23374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 name="Title 3"/>
          <p:cNvSpPr>
            <a:spLocks noGrp="1"/>
          </p:cNvSpPr>
          <p:nvPr>
            <p:ph type="title"/>
          </p:nvPr>
        </p:nvSpPr>
        <p:spPr>
          <a:xfrm>
            <a:off x="361995" y="0"/>
            <a:ext cx="10837164" cy="864243"/>
          </a:xfrm>
        </p:spPr>
        <p:txBody>
          <a:bodyPr/>
          <a:lstStyle/>
          <a:p>
            <a:r>
              <a:rPr lang="ru-RU" dirty="0"/>
              <a:t>Аутентификация пользователя</a:t>
            </a:r>
            <a:endParaRPr lang="en-US" dirty="0"/>
          </a:p>
        </p:txBody>
      </p:sp>
      <p:pic>
        <p:nvPicPr>
          <p:cNvPr id="5" name="Picture 4">
            <a:extLst>
              <a:ext uri="{FF2B5EF4-FFF2-40B4-BE49-F238E27FC236}">
                <a16:creationId xmlns:a16="http://schemas.microsoft.com/office/drawing/2014/main" id="{16AB18C3-8464-184D-87AC-96FD43E5E7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4913" y="2378247"/>
            <a:ext cx="1345649" cy="937593"/>
          </a:xfrm>
          <a:prstGeom prst="rect">
            <a:avLst/>
          </a:prstGeom>
        </p:spPr>
      </p:pic>
      <p:pic>
        <p:nvPicPr>
          <p:cNvPr id="18" name="Picture 5" descr="Desktop_Gray_Flat.png">
            <a:extLst>
              <a:ext uri="{FF2B5EF4-FFF2-40B4-BE49-F238E27FC236}">
                <a16:creationId xmlns:a16="http://schemas.microsoft.com/office/drawing/2014/main" id="{8E62653F-A06E-B849-B365-9F029217E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55318" y="3371319"/>
            <a:ext cx="550058" cy="110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1" name="Straight Arrow Connector 30">
            <a:extLst>
              <a:ext uri="{FF2B5EF4-FFF2-40B4-BE49-F238E27FC236}">
                <a16:creationId xmlns:a16="http://schemas.microsoft.com/office/drawing/2014/main" id="{5CD8FBF3-598C-0240-9598-4611EC10C8F4}"/>
              </a:ext>
            </a:extLst>
          </p:cNvPr>
          <p:cNvCxnSpPr>
            <a:cxnSpLocks/>
          </p:cNvCxnSpPr>
          <p:nvPr/>
        </p:nvCxnSpPr>
        <p:spPr>
          <a:xfrm>
            <a:off x="9513373" y="3008335"/>
            <a:ext cx="815419" cy="725969"/>
          </a:xfrm>
          <a:prstGeom prst="straightConnector1">
            <a:avLst/>
          </a:prstGeom>
          <a:noFill/>
          <a:ln w="57150" cap="flat" cmpd="sng" algn="ctr">
            <a:solidFill>
              <a:srgbClr val="00B050"/>
            </a:solidFill>
            <a:prstDash val="solid"/>
            <a:tailEnd type="triangle"/>
          </a:ln>
          <a:effectLst/>
        </p:spPr>
      </p:cxnSp>
      <p:cxnSp>
        <p:nvCxnSpPr>
          <p:cNvPr id="34" name="Straight Arrow Connector 33">
            <a:extLst>
              <a:ext uri="{FF2B5EF4-FFF2-40B4-BE49-F238E27FC236}">
                <a16:creationId xmlns:a16="http://schemas.microsoft.com/office/drawing/2014/main" id="{086DB1AE-B777-E449-93D9-43D9BCCDE0C0}"/>
              </a:ext>
            </a:extLst>
          </p:cNvPr>
          <p:cNvCxnSpPr>
            <a:cxnSpLocks/>
          </p:cNvCxnSpPr>
          <p:nvPr/>
        </p:nvCxnSpPr>
        <p:spPr>
          <a:xfrm>
            <a:off x="6220690" y="2989763"/>
            <a:ext cx="1044741" cy="0"/>
          </a:xfrm>
          <a:prstGeom prst="straightConnector1">
            <a:avLst/>
          </a:prstGeom>
          <a:noFill/>
          <a:ln w="57150" cap="flat" cmpd="sng" algn="ctr">
            <a:solidFill>
              <a:srgbClr val="00B050"/>
            </a:solidFill>
            <a:prstDash val="solid"/>
            <a:tailEnd type="triangle"/>
          </a:ln>
          <a:effectLst/>
        </p:spPr>
      </p:cxnSp>
      <p:cxnSp>
        <p:nvCxnSpPr>
          <p:cNvPr id="38" name="Straight Arrow Connector 37">
            <a:extLst>
              <a:ext uri="{FF2B5EF4-FFF2-40B4-BE49-F238E27FC236}">
                <a16:creationId xmlns:a16="http://schemas.microsoft.com/office/drawing/2014/main" id="{A58330BF-A0C2-1545-BA91-C4B4BAD09DDC}"/>
              </a:ext>
            </a:extLst>
          </p:cNvPr>
          <p:cNvCxnSpPr>
            <a:cxnSpLocks/>
          </p:cNvCxnSpPr>
          <p:nvPr/>
        </p:nvCxnSpPr>
        <p:spPr>
          <a:xfrm>
            <a:off x="8428640" y="3842525"/>
            <a:ext cx="0" cy="935582"/>
          </a:xfrm>
          <a:prstGeom prst="straightConnector1">
            <a:avLst/>
          </a:prstGeom>
          <a:noFill/>
          <a:ln w="38100" cap="flat" cmpd="sng" algn="ctr">
            <a:solidFill>
              <a:schemeClr val="tx1"/>
            </a:solidFill>
            <a:prstDash val="solid"/>
            <a:headEnd type="none"/>
            <a:tailEnd type="none"/>
          </a:ln>
          <a:effectLst/>
        </p:spPr>
      </p:cxnSp>
      <p:sp>
        <p:nvSpPr>
          <p:cNvPr id="68" name="TextBox 67">
            <a:extLst>
              <a:ext uri="{FF2B5EF4-FFF2-40B4-BE49-F238E27FC236}">
                <a16:creationId xmlns:a16="http://schemas.microsoft.com/office/drawing/2014/main" id="{DF1D2AF3-0538-3E44-B02A-DEE9D982F9D5}"/>
              </a:ext>
            </a:extLst>
          </p:cNvPr>
          <p:cNvSpPr txBox="1"/>
          <p:nvPr/>
        </p:nvSpPr>
        <p:spPr>
          <a:xfrm>
            <a:off x="7589152" y="3351911"/>
            <a:ext cx="1163876" cy="307777"/>
          </a:xfrm>
          <a:prstGeom prst="rect">
            <a:avLst/>
          </a:prstGeom>
          <a:noFill/>
        </p:spPr>
        <p:txBody>
          <a:bodyPr wrap="square" rtlCol="0">
            <a:spAutoFit/>
          </a:bodyPr>
          <a:lstStyle/>
          <a:p>
            <a:pPr defTabSz="685800">
              <a:defRPr/>
            </a:pPr>
            <a:r>
              <a:rPr lang="en-US" sz="1400" kern="0" dirty="0">
                <a:solidFill>
                  <a:srgbClr val="0A0A0A"/>
                </a:solidFill>
              </a:rPr>
              <a:t>FortiADC</a:t>
            </a:r>
          </a:p>
        </p:txBody>
      </p:sp>
      <p:sp>
        <p:nvSpPr>
          <p:cNvPr id="70" name="TextBox 69">
            <a:extLst>
              <a:ext uri="{FF2B5EF4-FFF2-40B4-BE49-F238E27FC236}">
                <a16:creationId xmlns:a16="http://schemas.microsoft.com/office/drawing/2014/main" id="{F50E2C47-10AA-8949-B893-2144FA7DBD01}"/>
              </a:ext>
            </a:extLst>
          </p:cNvPr>
          <p:cNvSpPr txBox="1"/>
          <p:nvPr/>
        </p:nvSpPr>
        <p:spPr>
          <a:xfrm>
            <a:off x="7423935" y="1386230"/>
            <a:ext cx="1939064" cy="584775"/>
          </a:xfrm>
          <a:prstGeom prst="rect">
            <a:avLst/>
          </a:prstGeom>
          <a:noFill/>
        </p:spPr>
        <p:txBody>
          <a:bodyPr wrap="square" rtlCol="0">
            <a:spAutoFit/>
          </a:bodyPr>
          <a:lstStyle/>
          <a:p>
            <a:pPr defTabSz="685800">
              <a:defRPr/>
            </a:pPr>
            <a:r>
              <a:rPr lang="en-US" sz="1600" b="1" kern="0" dirty="0">
                <a:solidFill>
                  <a:srgbClr val="0A0A0A"/>
                </a:solidFill>
              </a:rPr>
              <a:t>Authentication &amp;</a:t>
            </a:r>
          </a:p>
          <a:p>
            <a:pPr defTabSz="685800">
              <a:defRPr/>
            </a:pPr>
            <a:r>
              <a:rPr lang="en-US" sz="1600" b="1" kern="0" dirty="0">
                <a:solidFill>
                  <a:srgbClr val="0A0A0A"/>
                </a:solidFill>
              </a:rPr>
              <a:t> authorization</a:t>
            </a:r>
          </a:p>
        </p:txBody>
      </p:sp>
      <p:sp>
        <p:nvSpPr>
          <p:cNvPr id="71" name="TextBox 70">
            <a:extLst>
              <a:ext uri="{FF2B5EF4-FFF2-40B4-BE49-F238E27FC236}">
                <a16:creationId xmlns:a16="http://schemas.microsoft.com/office/drawing/2014/main" id="{78FFA7FF-2897-5143-8F4C-6E50D21A2E28}"/>
              </a:ext>
            </a:extLst>
          </p:cNvPr>
          <p:cNvSpPr txBox="1"/>
          <p:nvPr/>
        </p:nvSpPr>
        <p:spPr>
          <a:xfrm>
            <a:off x="10166137" y="4541336"/>
            <a:ext cx="1665900" cy="307777"/>
          </a:xfrm>
          <a:prstGeom prst="rect">
            <a:avLst/>
          </a:prstGeom>
          <a:noFill/>
        </p:spPr>
        <p:txBody>
          <a:bodyPr wrap="square" rtlCol="0">
            <a:spAutoFit/>
          </a:bodyPr>
          <a:lstStyle/>
          <a:p>
            <a:pPr defTabSz="685800">
              <a:defRPr/>
            </a:pPr>
            <a:r>
              <a:rPr lang="en-US" sz="1400" kern="0" dirty="0">
                <a:solidFill>
                  <a:srgbClr val="0A0A0A"/>
                </a:solidFill>
              </a:rPr>
              <a:t>Web Application</a:t>
            </a:r>
          </a:p>
        </p:txBody>
      </p:sp>
      <p:grpSp>
        <p:nvGrpSpPr>
          <p:cNvPr id="43" name="Group 42">
            <a:extLst>
              <a:ext uri="{FF2B5EF4-FFF2-40B4-BE49-F238E27FC236}">
                <a16:creationId xmlns:a16="http://schemas.microsoft.com/office/drawing/2014/main" id="{6BF0A585-6307-BD42-937C-899032E87E96}"/>
              </a:ext>
            </a:extLst>
          </p:cNvPr>
          <p:cNvGrpSpPr/>
          <p:nvPr/>
        </p:nvGrpSpPr>
        <p:grpSpPr>
          <a:xfrm>
            <a:off x="8682964" y="4644674"/>
            <a:ext cx="607713" cy="821130"/>
            <a:chOff x="11108061" y="2162753"/>
            <a:chExt cx="901944" cy="1673250"/>
          </a:xfrm>
        </p:grpSpPr>
        <p:pic>
          <p:nvPicPr>
            <p:cNvPr id="44" name="Picture 6" descr="Cylinder_Database_Flat.png">
              <a:extLst>
                <a:ext uri="{FF2B5EF4-FFF2-40B4-BE49-F238E27FC236}">
                  <a16:creationId xmlns:a16="http://schemas.microsoft.com/office/drawing/2014/main" id="{8567B535-C5B1-194B-A478-B1D639B5D9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08061" y="272050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6" descr="Cylinder_Database_Flat.png">
              <a:extLst>
                <a:ext uri="{FF2B5EF4-FFF2-40B4-BE49-F238E27FC236}">
                  <a16:creationId xmlns:a16="http://schemas.microsoft.com/office/drawing/2014/main" id="{1085EE18-6FB1-EA48-BA13-4EBE021764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08061" y="216275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7" name="Group 46">
            <a:extLst>
              <a:ext uri="{FF2B5EF4-FFF2-40B4-BE49-F238E27FC236}">
                <a16:creationId xmlns:a16="http://schemas.microsoft.com/office/drawing/2014/main" id="{80D7CE49-1A3D-5746-9B12-DF9A81E5A930}"/>
              </a:ext>
            </a:extLst>
          </p:cNvPr>
          <p:cNvGrpSpPr/>
          <p:nvPr/>
        </p:nvGrpSpPr>
        <p:grpSpPr>
          <a:xfrm>
            <a:off x="7644233" y="4644674"/>
            <a:ext cx="607713" cy="821130"/>
            <a:chOff x="11108061" y="2162753"/>
            <a:chExt cx="901944" cy="1673250"/>
          </a:xfrm>
        </p:grpSpPr>
        <p:pic>
          <p:nvPicPr>
            <p:cNvPr id="50" name="Picture 6" descr="Cylinder_Database_Flat.png">
              <a:extLst>
                <a:ext uri="{FF2B5EF4-FFF2-40B4-BE49-F238E27FC236}">
                  <a16:creationId xmlns:a16="http://schemas.microsoft.com/office/drawing/2014/main" id="{AA0F4BFE-6CB9-1849-BB8B-B81A043E75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08061" y="272050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6" descr="Cylinder_Database_Flat.png">
              <a:extLst>
                <a:ext uri="{FF2B5EF4-FFF2-40B4-BE49-F238E27FC236}">
                  <a16:creationId xmlns:a16="http://schemas.microsoft.com/office/drawing/2014/main" id="{3F460600-9078-7543-95D7-3CE56832B7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08061" y="2162753"/>
              <a:ext cx="901944" cy="11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5" name="TextBox 54">
            <a:extLst>
              <a:ext uri="{FF2B5EF4-FFF2-40B4-BE49-F238E27FC236}">
                <a16:creationId xmlns:a16="http://schemas.microsoft.com/office/drawing/2014/main" id="{0A86FB04-1E80-AC41-97B2-6B377C4457A1}"/>
              </a:ext>
            </a:extLst>
          </p:cNvPr>
          <p:cNvSpPr txBox="1"/>
          <p:nvPr/>
        </p:nvSpPr>
        <p:spPr>
          <a:xfrm>
            <a:off x="8008032" y="5534588"/>
            <a:ext cx="997167" cy="307777"/>
          </a:xfrm>
          <a:prstGeom prst="rect">
            <a:avLst/>
          </a:prstGeom>
          <a:noFill/>
        </p:spPr>
        <p:txBody>
          <a:bodyPr wrap="square" rtlCol="0">
            <a:spAutoFit/>
          </a:bodyPr>
          <a:lstStyle/>
          <a:p>
            <a:pPr defTabSz="685800">
              <a:defRPr/>
            </a:pPr>
            <a:r>
              <a:rPr lang="en-US" sz="1400" kern="0" dirty="0">
                <a:solidFill>
                  <a:srgbClr val="0A0A0A"/>
                </a:solidFill>
              </a:rPr>
              <a:t>Directors</a:t>
            </a:r>
          </a:p>
        </p:txBody>
      </p:sp>
      <p:cxnSp>
        <p:nvCxnSpPr>
          <p:cNvPr id="58" name="Straight Arrow Connector 57">
            <a:extLst>
              <a:ext uri="{FF2B5EF4-FFF2-40B4-BE49-F238E27FC236}">
                <a16:creationId xmlns:a16="http://schemas.microsoft.com/office/drawing/2014/main" id="{EB10CEFF-09FE-FA4F-B04B-624A92727BAF}"/>
              </a:ext>
            </a:extLst>
          </p:cNvPr>
          <p:cNvCxnSpPr>
            <a:cxnSpLocks/>
          </p:cNvCxnSpPr>
          <p:nvPr/>
        </p:nvCxnSpPr>
        <p:spPr>
          <a:xfrm flipV="1">
            <a:off x="9501664" y="2068850"/>
            <a:ext cx="734129" cy="709862"/>
          </a:xfrm>
          <a:prstGeom prst="straightConnector1">
            <a:avLst/>
          </a:prstGeom>
          <a:noFill/>
          <a:ln w="57150" cap="flat" cmpd="sng" algn="ctr">
            <a:solidFill>
              <a:srgbClr val="00B050"/>
            </a:solidFill>
            <a:prstDash val="solid"/>
            <a:tailEnd type="triangle"/>
          </a:ln>
          <a:effectLst/>
        </p:spPr>
      </p:cxnSp>
      <p:pic>
        <p:nvPicPr>
          <p:cNvPr id="61" name="Picture 60">
            <a:extLst>
              <a:ext uri="{FF2B5EF4-FFF2-40B4-BE49-F238E27FC236}">
                <a16:creationId xmlns:a16="http://schemas.microsoft.com/office/drawing/2014/main" id="{D05CFCD7-1BF8-3C45-9CC6-78751E50C9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5878" y="3234845"/>
            <a:ext cx="410122" cy="218873"/>
          </a:xfrm>
          <a:prstGeom prst="rect">
            <a:avLst/>
          </a:prstGeom>
        </p:spPr>
      </p:pic>
      <p:pic>
        <p:nvPicPr>
          <p:cNvPr id="62" name="Picture 4" descr="Laptop_Gray_Flat.png">
            <a:extLst>
              <a:ext uri="{FF2B5EF4-FFF2-40B4-BE49-F238E27FC236}">
                <a16:creationId xmlns:a16="http://schemas.microsoft.com/office/drawing/2014/main" id="{46CC7C34-E385-4642-BE3B-273DCAD425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4576" y="2158603"/>
            <a:ext cx="920510" cy="645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2" descr="Smartphone_Gray_Flat.png">
            <a:extLst>
              <a:ext uri="{FF2B5EF4-FFF2-40B4-BE49-F238E27FC236}">
                <a16:creationId xmlns:a16="http://schemas.microsoft.com/office/drawing/2014/main" id="{3A9149BD-769C-0940-9175-16D2D75841C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6871" y="3100234"/>
            <a:ext cx="435920" cy="70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73" descr="icon-form-factor-hosted.emf">
            <a:extLst>
              <a:ext uri="{FF2B5EF4-FFF2-40B4-BE49-F238E27FC236}">
                <a16:creationId xmlns:a16="http://schemas.microsoft.com/office/drawing/2014/main" id="{3DD34102-E729-364A-B41E-273E29AF5297}"/>
              </a:ext>
            </a:extLst>
          </p:cNvPr>
          <p:cNvPicPr>
            <a:picLocks noChangeAspect="1"/>
          </p:cNvPicPr>
          <p:nvPr/>
        </p:nvPicPr>
        <p:blipFill>
          <a:blip r:embed="rId9">
            <a:lum bright="20000" contrast="-40000"/>
            <a:extLst>
              <a:ext uri="{28A0092B-C50C-407E-A947-70E740481C1C}">
                <a14:useLocalDpi xmlns:a14="http://schemas.microsoft.com/office/drawing/2010/main" val="0"/>
              </a:ext>
            </a:extLst>
          </a:blip>
          <a:stretch>
            <a:fillRect/>
          </a:stretch>
        </p:blipFill>
        <p:spPr>
          <a:xfrm>
            <a:off x="10350610" y="1379321"/>
            <a:ext cx="1159824" cy="899784"/>
          </a:xfrm>
          <a:prstGeom prst="rect">
            <a:avLst/>
          </a:prstGeom>
        </p:spPr>
      </p:pic>
      <p:sp>
        <p:nvSpPr>
          <p:cNvPr id="75" name="TextBox 74">
            <a:extLst>
              <a:ext uri="{FF2B5EF4-FFF2-40B4-BE49-F238E27FC236}">
                <a16:creationId xmlns:a16="http://schemas.microsoft.com/office/drawing/2014/main" id="{04A99736-731F-A241-A8A6-B59CD1BEC44D}"/>
              </a:ext>
            </a:extLst>
          </p:cNvPr>
          <p:cNvSpPr txBox="1"/>
          <p:nvPr/>
        </p:nvSpPr>
        <p:spPr>
          <a:xfrm>
            <a:off x="10274663" y="2363546"/>
            <a:ext cx="1578154" cy="307777"/>
          </a:xfrm>
          <a:prstGeom prst="rect">
            <a:avLst/>
          </a:prstGeom>
          <a:noFill/>
        </p:spPr>
        <p:txBody>
          <a:bodyPr wrap="square" rtlCol="0">
            <a:spAutoFit/>
          </a:bodyPr>
          <a:lstStyle/>
          <a:p>
            <a:pPr defTabSz="685800">
              <a:defRPr/>
            </a:pPr>
            <a:r>
              <a:rPr lang="en-US" sz="1400" kern="0" dirty="0">
                <a:solidFill>
                  <a:srgbClr val="0A0A0A"/>
                </a:solidFill>
              </a:rPr>
              <a:t>Cloud Application</a:t>
            </a:r>
          </a:p>
        </p:txBody>
      </p:sp>
      <p:sp>
        <p:nvSpPr>
          <p:cNvPr id="76" name="Content Placeholder 2">
            <a:extLst>
              <a:ext uri="{FF2B5EF4-FFF2-40B4-BE49-F238E27FC236}">
                <a16:creationId xmlns:a16="http://schemas.microsoft.com/office/drawing/2014/main" id="{5DA65B93-58B8-8648-AF17-AF529BFFB6FD}"/>
              </a:ext>
            </a:extLst>
          </p:cNvPr>
          <p:cNvSpPr txBox="1">
            <a:spLocks/>
          </p:cNvSpPr>
          <p:nvPr/>
        </p:nvSpPr>
        <p:spPr>
          <a:xfrm>
            <a:off x="359666" y="1386230"/>
            <a:ext cx="5153754" cy="459408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Обеспечение применения политик и контроля доступа ко всем приложениям</a:t>
            </a:r>
          </a:p>
          <a:p>
            <a:r>
              <a:rPr lang="ru-RU" sz="2000" dirty="0"/>
              <a:t>Аутентификация и авторизация для всех внутренних и внешних пользователей</a:t>
            </a:r>
          </a:p>
          <a:p>
            <a:r>
              <a:rPr lang="ru-RU" sz="2000" dirty="0"/>
              <a:t>Поддержка нескольких сервисов:</a:t>
            </a:r>
          </a:p>
          <a:p>
            <a:pPr lvl="1">
              <a:spcAft>
                <a:spcPts val="200"/>
              </a:spcAft>
            </a:pPr>
            <a:r>
              <a:rPr lang="ru-RU" sz="1600" dirty="0"/>
              <a:t>Локальная аутентификация</a:t>
            </a:r>
          </a:p>
          <a:p>
            <a:pPr lvl="1">
              <a:spcAft>
                <a:spcPts val="200"/>
              </a:spcAft>
            </a:pPr>
            <a:r>
              <a:rPr lang="en-US" sz="1600" dirty="0"/>
              <a:t>RADIUS &amp; LDAP</a:t>
            </a:r>
          </a:p>
          <a:p>
            <a:pPr lvl="1">
              <a:spcAft>
                <a:spcPts val="200"/>
              </a:spcAft>
            </a:pPr>
            <a:r>
              <a:rPr lang="en-US" sz="1600" dirty="0"/>
              <a:t>Full AD FS Proxy</a:t>
            </a:r>
          </a:p>
          <a:p>
            <a:pPr lvl="1">
              <a:spcAft>
                <a:spcPts val="200"/>
              </a:spcAft>
            </a:pPr>
            <a:r>
              <a:rPr lang="en-US" sz="1600" dirty="0"/>
              <a:t>SAML SSO</a:t>
            </a:r>
          </a:p>
          <a:p>
            <a:pPr lvl="1">
              <a:spcAft>
                <a:spcPts val="200"/>
              </a:spcAft>
            </a:pPr>
            <a:r>
              <a:rPr lang="en-US" sz="1600" dirty="0"/>
              <a:t>Kerberos</a:t>
            </a:r>
          </a:p>
          <a:p>
            <a:pPr lvl="1">
              <a:spcAft>
                <a:spcPts val="200"/>
              </a:spcAft>
            </a:pPr>
            <a:r>
              <a:rPr lang="en-US" sz="1600" dirty="0"/>
              <a:t>OTP - FortiToken and Google Authenticator </a:t>
            </a:r>
          </a:p>
          <a:p>
            <a:pPr lvl="1">
              <a:spcAft>
                <a:spcPts val="200"/>
              </a:spcAft>
            </a:pPr>
            <a:r>
              <a:rPr lang="en-US" sz="1600" dirty="0"/>
              <a:t>HTTP Basic SSO</a:t>
            </a:r>
          </a:p>
          <a:p>
            <a:pPr marL="457200" lvl="1" indent="0">
              <a:buNone/>
            </a:pPr>
            <a:endParaRPr lang="en-US" sz="1600" dirty="0"/>
          </a:p>
        </p:txBody>
      </p:sp>
    </p:spTree>
    <p:extLst>
      <p:ext uri="{BB962C8B-B14F-4D97-AF65-F5344CB8AC3E}">
        <p14:creationId xmlns:p14="http://schemas.microsoft.com/office/powerpoint/2010/main" val="35245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143AA1-EA8D-2140-BF79-CB2E341591D4}"/>
              </a:ext>
            </a:extLst>
          </p:cNvPr>
          <p:cNvPicPr>
            <a:picLocks noChangeAspect="1"/>
          </p:cNvPicPr>
          <p:nvPr/>
        </p:nvPicPr>
        <p:blipFill>
          <a:blip r:embed="rId3"/>
          <a:stretch>
            <a:fillRect/>
          </a:stretch>
        </p:blipFill>
        <p:spPr>
          <a:xfrm>
            <a:off x="6868646" y="1664005"/>
            <a:ext cx="5223521" cy="2728106"/>
          </a:xfrm>
          <a:prstGeom prst="rect">
            <a:avLst/>
          </a:prstGeom>
        </p:spPr>
      </p:pic>
      <p:sp>
        <p:nvSpPr>
          <p:cNvPr id="3" name="Title 2"/>
          <p:cNvSpPr>
            <a:spLocks noGrp="1"/>
          </p:cNvSpPr>
          <p:nvPr>
            <p:ph type="title"/>
          </p:nvPr>
        </p:nvSpPr>
        <p:spPr>
          <a:xfrm>
            <a:off x="350308" y="199822"/>
            <a:ext cx="10967086" cy="660041"/>
          </a:xfrm>
        </p:spPr>
        <p:txBody>
          <a:bodyPr/>
          <a:lstStyle/>
          <a:p>
            <a:r>
              <a:rPr lang="ru-RU" sz="3400" b="1" dirty="0"/>
              <a:t>Сервис </a:t>
            </a:r>
            <a:r>
              <a:rPr lang="en-GB" sz="3400" b="1" dirty="0"/>
              <a:t>GSLB</a:t>
            </a:r>
            <a:endParaRPr lang="en-US" sz="3400" b="1" dirty="0"/>
          </a:p>
        </p:txBody>
      </p:sp>
      <p:sp>
        <p:nvSpPr>
          <p:cNvPr id="35" name="Content Placeholder 3"/>
          <p:cNvSpPr>
            <a:spLocks noGrp="1"/>
          </p:cNvSpPr>
          <p:nvPr>
            <p:ph sz="half" idx="4294967295"/>
          </p:nvPr>
        </p:nvSpPr>
        <p:spPr>
          <a:xfrm>
            <a:off x="288838" y="960158"/>
            <a:ext cx="7269871" cy="5548218"/>
          </a:xfrm>
          <a:prstGeom prst="rect">
            <a:avLst/>
          </a:prstGeom>
        </p:spPr>
        <p:txBody>
          <a:bodyPr lIns="121899" tIns="60949" rIns="121899" bIns="60949">
            <a:noAutofit/>
          </a:bodyPr>
          <a:lstStyle/>
          <a:p>
            <a:endParaRPr lang="es-GT" sz="1400" dirty="0"/>
          </a:p>
          <a:p>
            <a:r>
              <a:rPr lang="ru-RU" sz="2000" b="1" dirty="0"/>
              <a:t>Отказоустойчивость нескольких сайтов и непрерывность обслуживания</a:t>
            </a:r>
          </a:p>
          <a:p>
            <a:r>
              <a:rPr lang="ru-RU" sz="2000" b="1" dirty="0"/>
              <a:t>Улучшение</a:t>
            </a:r>
            <a:r>
              <a:rPr lang="es-GT" sz="2000" b="1" dirty="0"/>
              <a:t> </a:t>
            </a:r>
            <a:r>
              <a:rPr lang="ru-RU" sz="2000" b="1" dirty="0"/>
              <a:t>качества пользовательского опыта</a:t>
            </a:r>
          </a:p>
          <a:p>
            <a:r>
              <a:rPr lang="ru-RU" sz="1600" dirty="0"/>
              <a:t>Балансировка нагрузки трафика в реальном времени между несколькими локацииями</a:t>
            </a:r>
          </a:p>
          <a:p>
            <a:r>
              <a:rPr lang="ru-RU" sz="1600" dirty="0"/>
              <a:t>Наборы правил позволяют запрашивать ближайший ресурс</a:t>
            </a:r>
          </a:p>
          <a:p>
            <a:r>
              <a:rPr lang="ru-RU" sz="1600" dirty="0"/>
              <a:t>Уменьшение задержки</a:t>
            </a:r>
          </a:p>
          <a:p>
            <a:pPr marL="228600" lvl="2">
              <a:spcBef>
                <a:spcPts val="1000"/>
              </a:spcBef>
            </a:pPr>
            <a:r>
              <a:rPr lang="ru-RU" sz="1600" dirty="0"/>
              <a:t>Увеличение отзывчивости приложений</a:t>
            </a:r>
            <a:endParaRPr lang="es-GT" sz="1600" dirty="0"/>
          </a:p>
          <a:p>
            <a:r>
              <a:rPr lang="ru-RU" sz="2000" b="1" dirty="0"/>
              <a:t>Функции</a:t>
            </a:r>
            <a:r>
              <a:rPr lang="en-US" sz="2000" b="1" dirty="0"/>
              <a:t> </a:t>
            </a:r>
            <a:r>
              <a:rPr lang="ru-RU" sz="2000" b="1" dirty="0"/>
              <a:t>включают в себя</a:t>
            </a:r>
            <a:r>
              <a:rPr lang="en-US" sz="2000" b="1" dirty="0"/>
              <a:t>:</a:t>
            </a:r>
          </a:p>
          <a:p>
            <a:pPr lvl="1"/>
            <a:r>
              <a:rPr lang="ru-RU" sz="1600" dirty="0"/>
              <a:t>Полная многосайтовая видимость (приложение, загрузка и задержка)</a:t>
            </a:r>
          </a:p>
          <a:p>
            <a:pPr lvl="1"/>
            <a:r>
              <a:rPr lang="ru-RU" sz="1600" dirty="0"/>
              <a:t>Глобальный LB в соответствии с гео-IP, нагрузкой и доступностью приложений</a:t>
            </a:r>
          </a:p>
          <a:p>
            <a:pPr lvl="1"/>
            <a:r>
              <a:rPr lang="ru-RU" sz="1600" dirty="0"/>
              <a:t>Расширенная проверка работоспособности приложения</a:t>
            </a:r>
          </a:p>
          <a:p>
            <a:pPr lvl="1"/>
            <a:r>
              <a:rPr lang="en-US" sz="1600" dirty="0"/>
              <a:t>Full DNS services</a:t>
            </a:r>
          </a:p>
          <a:p>
            <a:pPr lvl="2"/>
            <a:endParaRPr lang="es-GT" sz="1800" dirty="0"/>
          </a:p>
        </p:txBody>
      </p:sp>
      <p:sp>
        <p:nvSpPr>
          <p:cNvPr id="2" name="Rectangle 1">
            <a:extLst>
              <a:ext uri="{FF2B5EF4-FFF2-40B4-BE49-F238E27FC236}">
                <a16:creationId xmlns:a16="http://schemas.microsoft.com/office/drawing/2014/main" id="{F38B2340-1362-C947-89D7-6ABF2D3BD68D}"/>
              </a:ext>
            </a:extLst>
          </p:cNvPr>
          <p:cNvSpPr/>
          <p:nvPr/>
        </p:nvSpPr>
        <p:spPr bwMode="invGray">
          <a:xfrm>
            <a:off x="8590269" y="1358423"/>
            <a:ext cx="1949824" cy="305582"/>
          </a:xfrm>
          <a:prstGeom prst="rect">
            <a:avLst/>
          </a:prstGeom>
          <a:solidFill>
            <a:schemeClr val="bg1"/>
          </a:solid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56F02CE-F11D-8E46-A9C8-C18D9FDA46A4}"/>
              </a:ext>
            </a:extLst>
          </p:cNvPr>
          <p:cNvSpPr/>
          <p:nvPr/>
        </p:nvSpPr>
        <p:spPr bwMode="invGray">
          <a:xfrm>
            <a:off x="6868646" y="1664006"/>
            <a:ext cx="977153" cy="193523"/>
          </a:xfrm>
          <a:prstGeom prst="rect">
            <a:avLst/>
          </a:prstGeom>
          <a:solidFill>
            <a:schemeClr val="bg1"/>
          </a:solid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96FBC203-5A48-4148-9617-7FA867256E0E}"/>
              </a:ext>
            </a:extLst>
          </p:cNvPr>
          <p:cNvCxnSpPr/>
          <p:nvPr/>
        </p:nvCxnSpPr>
        <p:spPr>
          <a:xfrm>
            <a:off x="9188917" y="2222841"/>
            <a:ext cx="1882588" cy="104887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641063-C324-B941-BF1C-FACDC996D364}"/>
              </a:ext>
            </a:extLst>
          </p:cNvPr>
          <p:cNvCxnSpPr/>
          <p:nvPr/>
        </p:nvCxnSpPr>
        <p:spPr>
          <a:xfrm flipH="1">
            <a:off x="8382093" y="2209394"/>
            <a:ext cx="793377" cy="1546412"/>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A5B6F0-3B56-B445-8056-55F16D621F0D}"/>
              </a:ext>
            </a:extLst>
          </p:cNvPr>
          <p:cNvCxnSpPr>
            <a:cxnSpLocks/>
          </p:cNvCxnSpPr>
          <p:nvPr/>
        </p:nvCxnSpPr>
        <p:spPr>
          <a:xfrm>
            <a:off x="9188917" y="2222841"/>
            <a:ext cx="2415441" cy="336176"/>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F202CF-1718-4D43-8822-E337B0A6B40B}"/>
              </a:ext>
            </a:extLst>
          </p:cNvPr>
          <p:cNvCxnSpPr>
            <a:cxnSpLocks/>
          </p:cNvCxnSpPr>
          <p:nvPr/>
        </p:nvCxnSpPr>
        <p:spPr>
          <a:xfrm flipH="1" flipV="1">
            <a:off x="7217925" y="2368844"/>
            <a:ext cx="733863" cy="190173"/>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185FFF-AF98-3B41-AC77-9CBED77C6B1B}"/>
              </a:ext>
            </a:extLst>
          </p:cNvPr>
          <p:cNvCxnSpPr>
            <a:cxnSpLocks/>
          </p:cNvCxnSpPr>
          <p:nvPr/>
        </p:nvCxnSpPr>
        <p:spPr>
          <a:xfrm flipH="1" flipV="1">
            <a:off x="7251511" y="2402918"/>
            <a:ext cx="1130583" cy="135288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C5B590-8E1F-294A-99F1-BC22DDC1E6AE}"/>
              </a:ext>
            </a:extLst>
          </p:cNvPr>
          <p:cNvCxnSpPr>
            <a:cxnSpLocks/>
          </p:cNvCxnSpPr>
          <p:nvPr/>
        </p:nvCxnSpPr>
        <p:spPr>
          <a:xfrm>
            <a:off x="11547561" y="2559017"/>
            <a:ext cx="263532" cy="1344706"/>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34" name="Picture 33" descr="icon-form-factor-hosted.emf">
            <a:extLst>
              <a:ext uri="{FF2B5EF4-FFF2-40B4-BE49-F238E27FC236}">
                <a16:creationId xmlns:a16="http://schemas.microsoft.com/office/drawing/2014/main" id="{FF79D7A2-9797-A64F-B285-E3E05CD8C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5080" y="1956140"/>
            <a:ext cx="651632" cy="460236"/>
          </a:xfrm>
          <a:prstGeom prst="rect">
            <a:avLst/>
          </a:prstGeom>
          <a:ln>
            <a:noFill/>
          </a:ln>
        </p:spPr>
      </p:pic>
      <p:pic>
        <p:nvPicPr>
          <p:cNvPr id="36" name="Picture 35" descr="icon-form-factor-hosted.emf">
            <a:extLst>
              <a:ext uri="{FF2B5EF4-FFF2-40B4-BE49-F238E27FC236}">
                <a16:creationId xmlns:a16="http://schemas.microsoft.com/office/drawing/2014/main" id="{9E13CECF-294B-5242-A155-DA0647581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8087" y="2261664"/>
            <a:ext cx="651632" cy="460236"/>
          </a:xfrm>
          <a:prstGeom prst="rect">
            <a:avLst/>
          </a:prstGeom>
          <a:ln>
            <a:noFill/>
          </a:ln>
        </p:spPr>
      </p:pic>
      <p:pic>
        <p:nvPicPr>
          <p:cNvPr id="37" name="Picture 36" descr="icon-form-factor-hosted.emf">
            <a:extLst>
              <a:ext uri="{FF2B5EF4-FFF2-40B4-BE49-F238E27FC236}">
                <a16:creationId xmlns:a16="http://schemas.microsoft.com/office/drawing/2014/main" id="{A0464D8A-EF8B-D849-B76D-92C408830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7077" y="2132458"/>
            <a:ext cx="651632" cy="460236"/>
          </a:xfrm>
          <a:prstGeom prst="rect">
            <a:avLst/>
          </a:prstGeom>
          <a:ln>
            <a:noFill/>
          </a:ln>
        </p:spPr>
      </p:pic>
    </p:spTree>
    <p:extLst>
      <p:ext uri="{BB962C8B-B14F-4D97-AF65-F5344CB8AC3E}">
        <p14:creationId xmlns:p14="http://schemas.microsoft.com/office/powerpoint/2010/main" val="3927934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BF83BCF-BB5C-4143-8BDA-F241F9D01C67}"/>
              </a:ext>
            </a:extLst>
          </p:cNvPr>
          <p:cNvSpPr>
            <a:spLocks noGrp="1"/>
          </p:cNvSpPr>
          <p:nvPr>
            <p:ph type="title"/>
          </p:nvPr>
        </p:nvSpPr>
        <p:spPr/>
        <p:txBody>
          <a:bodyPr/>
          <a:lstStyle/>
          <a:p>
            <a:r>
              <a:rPr lang="ru-RU" dirty="0"/>
              <a:t>Пример развёртывания </a:t>
            </a:r>
            <a:r>
              <a:rPr lang="en-US" dirty="0"/>
              <a:t>GLB</a:t>
            </a:r>
            <a:endParaRPr lang="ru-RU" dirty="0"/>
          </a:p>
        </p:txBody>
      </p:sp>
      <p:pic>
        <p:nvPicPr>
          <p:cNvPr id="4" name="Рисунок 3">
            <a:extLst>
              <a:ext uri="{FF2B5EF4-FFF2-40B4-BE49-F238E27FC236}">
                <a16:creationId xmlns:a16="http://schemas.microsoft.com/office/drawing/2014/main" id="{7A045E2A-7BC7-4469-8419-A7354B595CE0}"/>
              </a:ext>
            </a:extLst>
          </p:cNvPr>
          <p:cNvPicPr>
            <a:picLocks noChangeAspect="1"/>
          </p:cNvPicPr>
          <p:nvPr/>
        </p:nvPicPr>
        <p:blipFill>
          <a:blip r:embed="rId2"/>
          <a:stretch>
            <a:fillRect/>
          </a:stretch>
        </p:blipFill>
        <p:spPr>
          <a:xfrm>
            <a:off x="723900" y="1335379"/>
            <a:ext cx="10937009" cy="4740956"/>
          </a:xfrm>
          <a:prstGeom prst="rect">
            <a:avLst/>
          </a:prstGeom>
        </p:spPr>
      </p:pic>
    </p:spTree>
    <p:extLst>
      <p:ext uri="{BB962C8B-B14F-4D97-AF65-F5344CB8AC3E}">
        <p14:creationId xmlns:p14="http://schemas.microsoft.com/office/powerpoint/2010/main" val="14530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897" y="226805"/>
            <a:ext cx="3619262" cy="2200637"/>
          </a:xfrm>
          <a:prstGeom prst="rect">
            <a:avLst/>
          </a:prstGeom>
          <a:ln>
            <a:solidFill>
              <a:schemeClr val="accent3"/>
            </a:solidFill>
          </a:ln>
          <a:scene3d>
            <a:camera prst="isometricOffAxis2Left"/>
            <a:lightRig rig="threePt" dir="t"/>
          </a:scene3d>
        </p:spPr>
      </p:pic>
      <p:sp>
        <p:nvSpPr>
          <p:cNvPr id="14" name="Text Placeholder 2"/>
          <p:cNvSpPr txBox="1">
            <a:spLocks/>
          </p:cNvSpPr>
          <p:nvPr/>
        </p:nvSpPr>
        <p:spPr>
          <a:xfrm>
            <a:off x="87525" y="926575"/>
            <a:ext cx="5305870" cy="5442373"/>
          </a:xfrm>
          <a:prstGeom prst="rect">
            <a:avLst/>
          </a:prstGeom>
        </p:spPr>
        <p:txBody>
          <a:bodyPr vert="horz" lIns="91440" tIns="45720" rIns="91440" bIns="45720" rtlCol="0">
            <a:noAutofit/>
          </a:bodyPr>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600" dirty="0"/>
              <a:t>Обеспечивает мониторинг в реальном времени и исторические данные о трафике</a:t>
            </a:r>
          </a:p>
          <a:p>
            <a:r>
              <a:rPr lang="ru-RU" sz="1600" b="1" dirty="0">
                <a:solidFill>
                  <a:schemeClr val="accent6"/>
                </a:solidFill>
              </a:rPr>
              <a:t>Сервис приложений</a:t>
            </a:r>
            <a:r>
              <a:rPr lang="en-US" sz="1600" b="1" dirty="0">
                <a:solidFill>
                  <a:schemeClr val="accent6"/>
                </a:solidFill>
              </a:rPr>
              <a:t>:</a:t>
            </a:r>
          </a:p>
          <a:p>
            <a:pPr lvl="1"/>
            <a:r>
              <a:rPr lang="en-US" sz="1600" dirty="0"/>
              <a:t>RTT</a:t>
            </a:r>
            <a:r>
              <a:rPr lang="ru-RU" sz="1600" dirty="0"/>
              <a:t> Клиент - сервер</a:t>
            </a:r>
            <a:endParaRPr lang="en-US" sz="1600" dirty="0"/>
          </a:p>
          <a:p>
            <a:pPr lvl="1"/>
            <a:r>
              <a:rPr lang="ru-RU" sz="1600" dirty="0"/>
              <a:t>Производительность приложения</a:t>
            </a:r>
          </a:p>
          <a:p>
            <a:pPr lvl="1"/>
            <a:r>
              <a:rPr lang="en-US" sz="1600" dirty="0"/>
              <a:t>Health check</a:t>
            </a:r>
          </a:p>
          <a:p>
            <a:pPr lvl="1"/>
            <a:r>
              <a:rPr lang="ru-RU" sz="1600" dirty="0"/>
              <a:t>Постоянство сессии</a:t>
            </a:r>
          </a:p>
          <a:p>
            <a:pPr lvl="1"/>
            <a:r>
              <a:rPr lang="ru-RU" sz="1600" dirty="0"/>
              <a:t>ТОП локации, ОС и браузеры</a:t>
            </a:r>
          </a:p>
          <a:p>
            <a:pPr lvl="1"/>
            <a:r>
              <a:rPr lang="ru-RU" sz="1600" dirty="0"/>
              <a:t>Глобальный</a:t>
            </a:r>
            <a:r>
              <a:rPr lang="en-US" sz="1600" dirty="0"/>
              <a:t> Data Center</a:t>
            </a:r>
          </a:p>
          <a:p>
            <a:r>
              <a:rPr lang="en-US" sz="1600" b="1" dirty="0">
                <a:solidFill>
                  <a:schemeClr val="accent6"/>
                </a:solidFill>
              </a:rPr>
              <a:t> </a:t>
            </a:r>
            <a:r>
              <a:rPr lang="ru-RU" sz="1600" b="1" dirty="0">
                <a:solidFill>
                  <a:schemeClr val="accent6"/>
                </a:solidFill>
              </a:rPr>
              <a:t>Безопасность приложений</a:t>
            </a:r>
            <a:r>
              <a:rPr lang="en-US" sz="1600" b="1" dirty="0">
                <a:solidFill>
                  <a:schemeClr val="accent6"/>
                </a:solidFill>
              </a:rPr>
              <a:t>:</a:t>
            </a:r>
          </a:p>
          <a:p>
            <a:pPr lvl="1"/>
            <a:r>
              <a:rPr lang="ru-RU" sz="1600" dirty="0"/>
              <a:t>Карта угроз</a:t>
            </a:r>
          </a:p>
          <a:p>
            <a:pPr lvl="1"/>
            <a:r>
              <a:rPr lang="ru-RU" sz="1600" dirty="0"/>
              <a:t>Логи </a:t>
            </a:r>
            <a:r>
              <a:rPr lang="en-US" sz="1600" dirty="0"/>
              <a:t>WAF </a:t>
            </a:r>
            <a:r>
              <a:rPr lang="ru-RU" sz="1600" dirty="0"/>
              <a:t>и </a:t>
            </a:r>
            <a:r>
              <a:rPr lang="en-US" sz="1600" dirty="0"/>
              <a:t> Anti-Virus</a:t>
            </a:r>
          </a:p>
          <a:p>
            <a:pPr lvl="1"/>
            <a:r>
              <a:rPr lang="ru-RU" sz="1600" dirty="0"/>
              <a:t>ТОП атаки, </a:t>
            </a:r>
            <a:r>
              <a:rPr lang="en-US" sz="1600" dirty="0"/>
              <a:t>Geo IP, IP Reputation</a:t>
            </a:r>
          </a:p>
          <a:p>
            <a:r>
              <a:rPr lang="ru-RU" sz="1600" b="1" dirty="0">
                <a:solidFill>
                  <a:schemeClr val="accent6"/>
                </a:solidFill>
              </a:rPr>
              <a:t>Система</a:t>
            </a:r>
            <a:r>
              <a:rPr lang="en-US" sz="1600" b="1" dirty="0">
                <a:solidFill>
                  <a:schemeClr val="accent6"/>
                </a:solidFill>
              </a:rPr>
              <a:t>:</a:t>
            </a:r>
          </a:p>
          <a:p>
            <a:pPr lvl="1"/>
            <a:r>
              <a:rPr lang="ru-RU" sz="1600" dirty="0"/>
              <a:t>Системные журналы</a:t>
            </a:r>
          </a:p>
          <a:p>
            <a:pPr lvl="1"/>
            <a:r>
              <a:rPr lang="ru-RU" sz="1600" dirty="0"/>
              <a:t>Логи трафика</a:t>
            </a:r>
            <a:endParaRPr lang="en-US" sz="1600"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846" y="1200096"/>
            <a:ext cx="3762852" cy="2192218"/>
          </a:xfrm>
          <a:prstGeom prst="rect">
            <a:avLst/>
          </a:prstGeom>
          <a:ln>
            <a:solidFill>
              <a:schemeClr val="accent3"/>
            </a:solidFill>
          </a:ln>
          <a:scene3d>
            <a:camera prst="isometricOffAxis2Left"/>
            <a:lightRig rig="threePt" dir="t"/>
          </a:scene3d>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654" y="2225526"/>
            <a:ext cx="3962303" cy="2131661"/>
          </a:xfrm>
          <a:prstGeom prst="rect">
            <a:avLst/>
          </a:prstGeom>
          <a:ln>
            <a:solidFill>
              <a:schemeClr val="accent3"/>
            </a:solidFill>
          </a:ln>
          <a:scene3d>
            <a:camera prst="isometricOffAxis2Left"/>
            <a:lightRig rig="threePt" dir="t"/>
          </a:scene3d>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395" y="3289282"/>
            <a:ext cx="4015440" cy="2158480"/>
          </a:xfrm>
          <a:prstGeom prst="rect">
            <a:avLst/>
          </a:prstGeom>
          <a:ln>
            <a:solidFill>
              <a:schemeClr val="accent3"/>
            </a:solidFill>
          </a:ln>
          <a:scene3d>
            <a:camera prst="isometricOffAxis2Left"/>
            <a:lightRig rig="threePt" dir="t"/>
          </a:scene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6137" y="4417744"/>
            <a:ext cx="4235330" cy="2153120"/>
          </a:xfrm>
          <a:prstGeom prst="rect">
            <a:avLst/>
          </a:prstGeom>
          <a:ln>
            <a:solidFill>
              <a:schemeClr val="accent3"/>
            </a:solidFill>
          </a:ln>
          <a:scene3d>
            <a:camera prst="isometricOffAxis2Left"/>
            <a:lightRig rig="threePt" dir="t"/>
          </a:scene3d>
        </p:spPr>
      </p:pic>
      <p:sp>
        <p:nvSpPr>
          <p:cNvPr id="2" name="Title 1"/>
          <p:cNvSpPr>
            <a:spLocks noGrp="1"/>
          </p:cNvSpPr>
          <p:nvPr>
            <p:ph type="title"/>
          </p:nvPr>
        </p:nvSpPr>
        <p:spPr>
          <a:xfrm>
            <a:off x="456124" y="76994"/>
            <a:ext cx="10837164" cy="714843"/>
          </a:xfrm>
        </p:spPr>
        <p:txBody>
          <a:bodyPr/>
          <a:lstStyle/>
          <a:p>
            <a:r>
              <a:rPr lang="ru-RU" dirty="0"/>
              <a:t>Видимость и контроль приложений</a:t>
            </a:r>
            <a:endParaRPr lang="en-US" dirty="0"/>
          </a:p>
        </p:txBody>
      </p:sp>
    </p:spTree>
    <p:extLst>
      <p:ext uri="{BB962C8B-B14F-4D97-AF65-F5344CB8AC3E}">
        <p14:creationId xmlns:p14="http://schemas.microsoft.com/office/powerpoint/2010/main" val="33336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A684A6-EAA2-CC47-910F-1B6D51FCE26A}"/>
              </a:ext>
            </a:extLst>
          </p:cNvPr>
          <p:cNvPicPr>
            <a:picLocks noChangeAspect="1"/>
          </p:cNvPicPr>
          <p:nvPr/>
        </p:nvPicPr>
        <p:blipFill>
          <a:blip r:embed="rId3"/>
          <a:stretch>
            <a:fillRect/>
          </a:stretch>
        </p:blipFill>
        <p:spPr>
          <a:xfrm>
            <a:off x="8370377" y="1065047"/>
            <a:ext cx="2953947" cy="3439135"/>
          </a:xfrm>
          <a:prstGeom prst="rect">
            <a:avLst/>
          </a:prstGeom>
          <a:ln>
            <a:solidFill>
              <a:schemeClr val="bg1">
                <a:lumMod val="50000"/>
              </a:schemeClr>
            </a:solidFill>
          </a:ln>
        </p:spPr>
      </p:pic>
      <p:sp>
        <p:nvSpPr>
          <p:cNvPr id="2" name="Title 1"/>
          <p:cNvSpPr>
            <a:spLocks noGrp="1"/>
          </p:cNvSpPr>
          <p:nvPr>
            <p:ph type="title"/>
          </p:nvPr>
        </p:nvSpPr>
        <p:spPr>
          <a:xfrm>
            <a:off x="390375" y="252929"/>
            <a:ext cx="10834342" cy="675893"/>
          </a:xfrm>
        </p:spPr>
        <p:txBody>
          <a:bodyPr/>
          <a:lstStyle/>
          <a:p>
            <a:r>
              <a:rPr lang="ru-RU" dirty="0"/>
              <a:t>Интеграция с </a:t>
            </a:r>
            <a:r>
              <a:rPr lang="en-US" dirty="0" err="1"/>
              <a:t>FortiSIEM</a:t>
            </a:r>
            <a:endParaRPr lang="en-US" dirty="0"/>
          </a:p>
        </p:txBody>
      </p:sp>
      <p:sp>
        <p:nvSpPr>
          <p:cNvPr id="19" name="Content Placeholder 1"/>
          <p:cNvSpPr txBox="1">
            <a:spLocks/>
          </p:cNvSpPr>
          <p:nvPr/>
        </p:nvSpPr>
        <p:spPr>
          <a:xfrm>
            <a:off x="175221" y="1056793"/>
            <a:ext cx="7099637" cy="3447389"/>
          </a:xfrm>
          <a:prstGeom prst="rect">
            <a:avLst/>
          </a:prstGeom>
        </p:spPr>
        <p:txBody>
          <a:bodyPr vert="horz" lIns="91416" tIns="45708" rIns="91416" bIns="45708" rtlCol="0">
            <a:noAutofit/>
          </a:bodyPr>
          <a:lstStyle>
            <a:lvl1pPr marL="176213" indent="-176213" algn="l" defTabSz="685800" rtl="0" eaLnBrk="1" latinLnBrk="0" hangingPunct="1">
              <a:lnSpc>
                <a:spcPct val="100000"/>
              </a:lnSpc>
              <a:spcBef>
                <a:spcPts val="675"/>
              </a:spcBef>
              <a:buClr>
                <a:srgbClr val="FF0000"/>
              </a:buClr>
              <a:buFont typeface="Wingdings" panose="05000000000000000000" pitchFamily="2" charset="2"/>
              <a:buChar char="§"/>
              <a:defRPr sz="1600" kern="1200">
                <a:solidFill>
                  <a:schemeClr val="tx1"/>
                </a:solidFill>
                <a:latin typeface="+mn-lt"/>
                <a:ea typeface="+mn-ea"/>
                <a:cs typeface="+mn-cs"/>
              </a:defRPr>
            </a:lvl1pPr>
            <a:lvl2pPr marL="461963" indent="-192088" algn="l" defTabSz="685800" rtl="0" eaLnBrk="1" latinLnBrk="0" hangingPunct="1">
              <a:lnSpc>
                <a:spcPct val="100000"/>
              </a:lnSpc>
              <a:spcBef>
                <a:spcPts val="300"/>
              </a:spcBef>
              <a:buClr>
                <a:srgbClr val="FF0000"/>
              </a:buClr>
              <a:buFont typeface="Arial" panose="020B0604020202020204" pitchFamily="34" charset="0"/>
              <a:buChar char="»"/>
              <a:defRPr sz="1400" kern="1200">
                <a:solidFill>
                  <a:schemeClr val="tx1"/>
                </a:solidFill>
                <a:latin typeface="+mn-lt"/>
                <a:ea typeface="+mn-ea"/>
                <a:cs typeface="+mn-cs"/>
              </a:defRPr>
            </a:lvl2pPr>
            <a:lvl3pPr marL="738188" indent="-180975" algn="l" defTabSz="685800" rtl="0" eaLnBrk="1" latinLnBrk="0" hangingPunct="1">
              <a:lnSpc>
                <a:spcPct val="100000"/>
              </a:lnSpc>
              <a:spcBef>
                <a:spcPts val="300"/>
              </a:spcBef>
              <a:buClr>
                <a:srgbClr val="FF0000"/>
              </a:buClr>
              <a:buFont typeface="Wingdings" panose="05000000000000000000" pitchFamily="2" charset="2"/>
              <a:buChar char="§"/>
              <a:defRPr sz="1200" kern="1200">
                <a:solidFill>
                  <a:schemeClr val="tx1"/>
                </a:solidFill>
                <a:latin typeface="+mn-lt"/>
                <a:ea typeface="+mn-ea"/>
                <a:cs typeface="+mn-cs"/>
              </a:defRPr>
            </a:lvl3pPr>
            <a:lvl4pPr marL="1025525" indent="-192088" algn="l" defTabSz="685800" rtl="0" eaLnBrk="1" latinLnBrk="0" hangingPunct="1">
              <a:lnSpc>
                <a:spcPct val="100000"/>
              </a:lnSpc>
              <a:spcBef>
                <a:spcPts val="300"/>
              </a:spcBef>
              <a:buClr>
                <a:srgbClr val="FF0000"/>
              </a:buClr>
              <a:buFont typeface="Arial" panose="020B0604020202020204" pitchFamily="34" charset="0"/>
              <a:buChar char="»"/>
              <a:defRPr sz="1100" kern="1200">
                <a:solidFill>
                  <a:schemeClr val="tx1"/>
                </a:solidFill>
                <a:latin typeface="+mn-lt"/>
                <a:ea typeface="+mn-ea"/>
                <a:cs typeface="+mn-cs"/>
              </a:defRPr>
            </a:lvl4pPr>
            <a:lvl5pPr marL="1255713" indent="-182563" algn="l" defTabSz="685800" rtl="0" eaLnBrk="1" latinLnBrk="0" hangingPunct="1">
              <a:lnSpc>
                <a:spcPct val="100000"/>
              </a:lnSpc>
              <a:spcBef>
                <a:spcPts val="300"/>
              </a:spcBef>
              <a:buClr>
                <a:srgbClr val="FF0000"/>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a:lstStyle>
          <a:p>
            <a:pPr>
              <a:buClr>
                <a:srgbClr val="FFFFFF"/>
              </a:buClr>
              <a:defRPr/>
            </a:pPr>
            <a:r>
              <a:rPr lang="ru-RU" sz="1999" dirty="0">
                <a:latin typeface="Arial" charset="0"/>
                <a:ea typeface="Arial" charset="0"/>
                <a:cs typeface="Arial" charset="0"/>
              </a:rPr>
              <a:t>Обеспечивает полную видимость трафика и событий безопасности </a:t>
            </a:r>
            <a:r>
              <a:rPr lang="en-US" sz="1999" dirty="0">
                <a:latin typeface="Arial" charset="0"/>
                <a:ea typeface="Arial" charset="0"/>
                <a:cs typeface="Arial" charset="0"/>
              </a:rPr>
              <a:t>ADC</a:t>
            </a:r>
            <a:endParaRPr lang="ru-RU" sz="1999" dirty="0">
              <a:latin typeface="Arial" charset="0"/>
              <a:ea typeface="Arial" charset="0"/>
              <a:cs typeface="Arial" charset="0"/>
            </a:endParaRPr>
          </a:p>
          <a:p>
            <a:pPr>
              <a:buClr>
                <a:srgbClr val="FFFFFF"/>
              </a:buClr>
              <a:defRPr/>
            </a:pPr>
            <a:r>
              <a:rPr lang="ru-RU" sz="1999" dirty="0"/>
              <a:t>Сетевая аналитика в реальном времени</a:t>
            </a:r>
          </a:p>
          <a:p>
            <a:pPr>
              <a:buClr>
                <a:srgbClr val="FFFFFF"/>
              </a:buClr>
              <a:defRPr/>
            </a:pPr>
            <a:r>
              <a:rPr lang="ru-RU" sz="1999" dirty="0"/>
              <a:t>Оперативный анализ в реальном времени для аналитики безопасности</a:t>
            </a:r>
            <a:endParaRPr lang="en-US" sz="1999" i="1" dirty="0">
              <a:latin typeface="Arial" charset="0"/>
              <a:ea typeface="Arial" charset="0"/>
              <a:cs typeface="Arial" charset="0"/>
            </a:endParaRPr>
          </a:p>
        </p:txBody>
      </p:sp>
      <p:pic>
        <p:nvPicPr>
          <p:cNvPr id="5" name="Picture 4">
            <a:extLst>
              <a:ext uri="{FF2B5EF4-FFF2-40B4-BE49-F238E27FC236}">
                <a16:creationId xmlns:a16="http://schemas.microsoft.com/office/drawing/2014/main" id="{49908522-07E3-3C45-A80E-8CA36B4EC7F5}"/>
              </a:ext>
            </a:extLst>
          </p:cNvPr>
          <p:cNvPicPr>
            <a:picLocks noChangeAspect="1"/>
          </p:cNvPicPr>
          <p:nvPr/>
        </p:nvPicPr>
        <p:blipFill>
          <a:blip r:embed="rId4"/>
          <a:stretch>
            <a:fillRect/>
          </a:stretch>
        </p:blipFill>
        <p:spPr>
          <a:xfrm>
            <a:off x="660807" y="2780487"/>
            <a:ext cx="6878620" cy="2874952"/>
          </a:xfrm>
          <a:prstGeom prst="rect">
            <a:avLst/>
          </a:prstGeom>
          <a:ln>
            <a:solidFill>
              <a:schemeClr val="bg1">
                <a:lumMod val="50000"/>
              </a:schemeClr>
            </a:solidFill>
          </a:ln>
        </p:spPr>
      </p:pic>
    </p:spTree>
    <p:extLst>
      <p:ext uri="{BB962C8B-B14F-4D97-AF65-F5344CB8AC3E}">
        <p14:creationId xmlns:p14="http://schemas.microsoft.com/office/powerpoint/2010/main" val="17551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DD55-EE37-6C45-B88F-28D5F9AEC80B}"/>
              </a:ext>
            </a:extLst>
          </p:cNvPr>
          <p:cNvSpPr>
            <a:spLocks noGrp="1"/>
          </p:cNvSpPr>
          <p:nvPr>
            <p:ph type="ctrTitle"/>
          </p:nvPr>
        </p:nvSpPr>
        <p:spPr>
          <a:xfrm>
            <a:off x="1853518" y="2057400"/>
            <a:ext cx="8337506" cy="1534889"/>
          </a:xfrm>
        </p:spPr>
        <p:txBody>
          <a:bodyPr/>
          <a:lstStyle/>
          <a:p>
            <a:r>
              <a:rPr lang="ru-RU" dirty="0"/>
              <a:t>Сценарии использования</a:t>
            </a:r>
            <a:endParaRPr lang="en-US" dirty="0"/>
          </a:p>
        </p:txBody>
      </p:sp>
    </p:spTree>
    <p:extLst>
      <p:ext uri="{BB962C8B-B14F-4D97-AF65-F5344CB8AC3E}">
        <p14:creationId xmlns:p14="http://schemas.microsoft.com/office/powerpoint/2010/main" val="25616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a:t>Масштабирование приложений и надежность</a:t>
            </a:r>
            <a:endParaRPr lang="en-US" dirty="0"/>
          </a:p>
        </p:txBody>
      </p:sp>
      <p:cxnSp>
        <p:nvCxnSpPr>
          <p:cNvPr id="15" name="Straight Connector 14"/>
          <p:cNvCxnSpPr/>
          <p:nvPr/>
        </p:nvCxnSpPr>
        <p:spPr>
          <a:xfrm flipV="1">
            <a:off x="9614918" y="3516369"/>
            <a:ext cx="821031" cy="475240"/>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677817" y="3396108"/>
            <a:ext cx="923822" cy="536015"/>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9651805" y="3185761"/>
            <a:ext cx="363396" cy="210347"/>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600577" y="3720302"/>
            <a:ext cx="363396" cy="210347"/>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flipV="1">
            <a:off x="6377809" y="3854811"/>
            <a:ext cx="1161386" cy="729724"/>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p:cNvCxnSpPr>
          <p:nvPr/>
        </p:nvCxnSpPr>
        <p:spPr>
          <a:xfrm flipV="1">
            <a:off x="8615140" y="3991609"/>
            <a:ext cx="1005317" cy="624450"/>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7738298" y="4029996"/>
            <a:ext cx="885930" cy="581433"/>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8645794" y="3436574"/>
            <a:ext cx="745542" cy="438556"/>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7593" y="2391772"/>
            <a:ext cx="605934" cy="963769"/>
          </a:xfrm>
          <a:prstGeom prst="rect">
            <a:avLst/>
          </a:prstGeom>
          <a:effectLst>
            <a:glow rad="228600">
              <a:srgbClr val="92D050">
                <a:alpha val="40000"/>
              </a:srgbClr>
            </a:glow>
          </a:effectLst>
        </p:spPr>
      </p:pic>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9422" y="2687922"/>
            <a:ext cx="605934" cy="963769"/>
          </a:xfrm>
          <a:prstGeom prst="rect">
            <a:avLst/>
          </a:prstGeom>
          <a:effectLst>
            <a:glow rad="228600">
              <a:srgbClr val="92D050">
                <a:alpha val="40000"/>
              </a:srgbClr>
            </a:glow>
          </a:effectLst>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74425" y="2932553"/>
            <a:ext cx="605934" cy="963769"/>
          </a:xfrm>
          <a:prstGeom prst="rect">
            <a:avLst/>
          </a:prstGeom>
          <a:effectLst>
            <a:glow rad="228600">
              <a:srgbClr val="92D050">
                <a:alpha val="40000"/>
              </a:srgbClr>
            </a:glow>
          </a:effectLst>
        </p:spPr>
      </p:pic>
      <p:pic>
        <p:nvPicPr>
          <p:cNvPr id="37" name="Picture 36"/>
          <p:cNvPicPr>
            <a:picLocks noChangeAspect="1"/>
          </p:cNvPicPr>
          <p:nvPr/>
        </p:nvPicPr>
        <p:blipFill>
          <a:blip r:embed="rId4"/>
          <a:stretch>
            <a:fillRect/>
          </a:stretch>
        </p:blipFill>
        <p:spPr>
          <a:xfrm>
            <a:off x="5801348" y="3991609"/>
            <a:ext cx="1260680" cy="1120606"/>
          </a:xfrm>
          <a:prstGeom prst="rect">
            <a:avLst/>
          </a:prstGeom>
        </p:spPr>
      </p:pic>
      <p:sp>
        <p:nvSpPr>
          <p:cNvPr id="44" name="Content Placeholder 2"/>
          <p:cNvSpPr txBox="1">
            <a:spLocks/>
          </p:cNvSpPr>
          <p:nvPr/>
        </p:nvSpPr>
        <p:spPr>
          <a:xfrm>
            <a:off x="736602" y="1158240"/>
            <a:ext cx="5064746" cy="2029731"/>
          </a:xfrm>
          <a:prstGeom prst="rect">
            <a:avLst/>
          </a:prstGeom>
          <a:solidFill>
            <a:srgbClr val="424242"/>
          </a:solidFill>
        </p:spPr>
        <p:txBody>
          <a:bodyPr lIns="182880" tIns="182880" rIns="182880" bIns="182880"/>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DADADA"/>
              </a:buClr>
              <a:buNone/>
            </a:pPr>
            <a:r>
              <a:rPr lang="ru-RU" sz="1600" b="1" dirty="0">
                <a:solidFill>
                  <a:schemeClr val="bg1"/>
                </a:solidFill>
              </a:rPr>
              <a:t>Задача</a:t>
            </a:r>
            <a:endParaRPr lang="en-US" sz="1600" b="1" dirty="0">
              <a:solidFill>
                <a:schemeClr val="bg1"/>
              </a:solidFill>
            </a:endParaRPr>
          </a:p>
          <a:p>
            <a:pPr marL="169863" lvl="1" indent="-169863">
              <a:buClr>
                <a:srgbClr val="DADADA"/>
              </a:buClr>
              <a:buFont typeface="Wingdings" charset="2"/>
              <a:buChar char="§"/>
            </a:pPr>
            <a:r>
              <a:rPr lang="ru-RU" sz="1400" dirty="0">
                <a:solidFill>
                  <a:schemeClr val="bg1"/>
                </a:solidFill>
              </a:rPr>
              <a:t>Нужно добавлять серверы по мере роста приложений</a:t>
            </a:r>
          </a:p>
          <a:p>
            <a:pPr marL="169863" lvl="1" indent="-169863">
              <a:buClr>
                <a:srgbClr val="DADADA"/>
              </a:buClr>
              <a:buFont typeface="Wingdings" charset="2"/>
              <a:buChar char="§"/>
            </a:pPr>
            <a:r>
              <a:rPr lang="ru-RU" sz="1400" dirty="0">
                <a:solidFill>
                  <a:schemeClr val="bg1"/>
                </a:solidFill>
              </a:rPr>
              <a:t>Обеспечить доступность приложения</a:t>
            </a:r>
          </a:p>
          <a:p>
            <a:pPr marL="169863" lvl="1" indent="-169863">
              <a:buClr>
                <a:srgbClr val="DADADA"/>
              </a:buClr>
              <a:buFont typeface="Wingdings" charset="2"/>
              <a:buChar char="§"/>
            </a:pPr>
            <a:r>
              <a:rPr lang="ru-RU" sz="1400" dirty="0">
                <a:solidFill>
                  <a:schemeClr val="bg1"/>
                </a:solidFill>
              </a:rPr>
              <a:t>Максимизировать утилизацию сервера</a:t>
            </a:r>
          </a:p>
          <a:p>
            <a:pPr marL="169863" lvl="1" indent="-169863">
              <a:buClr>
                <a:srgbClr val="DADADA"/>
              </a:buClr>
              <a:buFont typeface="Wingdings" charset="2"/>
              <a:buChar char="§"/>
            </a:pPr>
            <a:r>
              <a:rPr lang="ru-RU" sz="1400" dirty="0">
                <a:solidFill>
                  <a:schemeClr val="bg1"/>
                </a:solidFill>
              </a:rPr>
              <a:t>Необходимо проверять зашифрованный трафик</a:t>
            </a:r>
            <a:endParaRPr lang="en-US" sz="1400" dirty="0">
              <a:solidFill>
                <a:schemeClr val="bg1"/>
              </a:solidFill>
            </a:endParaRPr>
          </a:p>
          <a:p>
            <a:pPr marL="169863" lvl="1" indent="-169863">
              <a:buClr>
                <a:srgbClr val="DADADA"/>
              </a:buClr>
              <a:buFont typeface="Wingdings" charset="2"/>
              <a:buChar char="§"/>
            </a:pPr>
            <a:endParaRPr lang="en-US" sz="1400" dirty="0">
              <a:solidFill>
                <a:schemeClr val="bg1"/>
              </a:solidFill>
            </a:endParaRPr>
          </a:p>
        </p:txBody>
      </p:sp>
      <p:sp>
        <p:nvSpPr>
          <p:cNvPr id="45" name="Content Placeholder 2"/>
          <p:cNvSpPr txBox="1">
            <a:spLocks/>
          </p:cNvSpPr>
          <p:nvPr/>
        </p:nvSpPr>
        <p:spPr>
          <a:xfrm>
            <a:off x="725679" y="3228436"/>
            <a:ext cx="5050352" cy="3340004"/>
          </a:xfrm>
          <a:prstGeom prst="rect">
            <a:avLst/>
          </a:prstGeom>
          <a:solidFill>
            <a:srgbClr val="424242">
              <a:alpha val="75000"/>
            </a:srgbClr>
          </a:solidFill>
        </p:spPr>
        <p:txBody>
          <a:bodyPr lIns="182880" tIns="182880" rIns="182880" bIns="182880"/>
          <a:lstStyle>
            <a:lvl1pPr marL="234910" indent="-234910" algn="l" defTabSz="914240" rtl="0" eaLnBrk="1" latinLnBrk="0" hangingPunct="1">
              <a:lnSpc>
                <a:spcPct val="100000"/>
              </a:lnSpc>
              <a:spcBef>
                <a:spcPts val="900"/>
              </a:spcBef>
              <a:buClr>
                <a:srgbClr val="FF0000"/>
              </a:buClr>
              <a:buFont typeface="Wingdings" panose="05000000000000000000" pitchFamily="2" charset="2"/>
              <a:buChar char="§"/>
              <a:defRPr sz="2800" kern="1200">
                <a:solidFill>
                  <a:schemeClr val="tx1"/>
                </a:solidFill>
                <a:latin typeface="+mn-lt"/>
                <a:ea typeface="+mn-ea"/>
                <a:cs typeface="+mn-cs"/>
              </a:defRPr>
            </a:lvl1pPr>
            <a:lvl2pPr marL="615843" indent="-256073" algn="l" defTabSz="914240" rtl="0" eaLnBrk="1" latinLnBrk="0" hangingPunct="1">
              <a:lnSpc>
                <a:spcPct val="100000"/>
              </a:lnSpc>
              <a:spcBef>
                <a:spcPts val="400"/>
              </a:spcBef>
              <a:buClr>
                <a:srgbClr val="FF0000"/>
              </a:buClr>
              <a:buFont typeface="Arial" panose="020B0604020202020204" pitchFamily="34" charset="0"/>
              <a:buChar char="»"/>
              <a:defRPr sz="2500" kern="1200">
                <a:solidFill>
                  <a:schemeClr val="tx1"/>
                </a:solidFill>
                <a:latin typeface="+mn-lt"/>
                <a:ea typeface="+mn-ea"/>
                <a:cs typeface="+mn-cs"/>
              </a:defRPr>
            </a:lvl2pPr>
            <a:lvl3pPr marL="984078" indent="-241258" algn="l" defTabSz="914240" rtl="0" eaLnBrk="1" latinLnBrk="0" hangingPunct="1">
              <a:lnSpc>
                <a:spcPct val="100000"/>
              </a:lnSpc>
              <a:spcBef>
                <a:spcPts val="400"/>
              </a:spcBef>
              <a:buClr>
                <a:srgbClr val="FF0000"/>
              </a:buClr>
              <a:buFont typeface="Wingdings" panose="05000000000000000000" pitchFamily="2" charset="2"/>
              <a:buChar char="§"/>
              <a:defRPr sz="2300" kern="120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rgbClr val="FF0000"/>
              </a:buClr>
              <a:buFont typeface="Arial" panose="020B0604020202020204" pitchFamily="34" charset="0"/>
              <a:buChar char="»"/>
              <a:defRPr sz="2000" kern="120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rgbClr val="FF0000"/>
              </a:buClr>
              <a:buFont typeface="Wingdings" panose="05000000000000000000" pitchFamily="2" charset="2"/>
              <a:buChar char="§"/>
              <a:defRPr sz="1700"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DADADA"/>
              </a:buClr>
              <a:buNone/>
            </a:pPr>
            <a:r>
              <a:rPr lang="ru-RU" sz="1600" b="1" dirty="0">
                <a:solidFill>
                  <a:schemeClr val="bg1"/>
                </a:solidFill>
              </a:rPr>
              <a:t>Решение</a:t>
            </a:r>
            <a:endParaRPr lang="en-US" sz="1600" b="1" dirty="0">
              <a:solidFill>
                <a:schemeClr val="bg1"/>
              </a:solidFill>
            </a:endParaRPr>
          </a:p>
          <a:p>
            <a:pPr marL="0" lvl="1" indent="0">
              <a:buClr>
                <a:srgbClr val="DADADA"/>
              </a:buClr>
              <a:buNone/>
            </a:pPr>
            <a:r>
              <a:rPr lang="en-US" sz="1600" dirty="0">
                <a:solidFill>
                  <a:srgbClr val="73FEFF"/>
                </a:solidFill>
              </a:rPr>
              <a:t>FortiADC Application Delivery Controller</a:t>
            </a:r>
          </a:p>
          <a:p>
            <a:pPr marL="169863" lvl="1" indent="-169863">
              <a:buClr>
                <a:srgbClr val="DADADA"/>
              </a:buClr>
              <a:buFont typeface="Wingdings" charset="2"/>
              <a:buChar char="§"/>
            </a:pPr>
            <a:r>
              <a:rPr lang="ru-RU" sz="1400" dirty="0">
                <a:solidFill>
                  <a:schemeClr val="bg1"/>
                </a:solidFill>
              </a:rPr>
              <a:t>Балансировка нагрузки на сервера</a:t>
            </a:r>
          </a:p>
          <a:p>
            <a:pPr marL="169863" lvl="1" indent="-169863">
              <a:buClr>
                <a:srgbClr val="DADADA"/>
              </a:buClr>
              <a:buFont typeface="Wingdings" charset="2"/>
              <a:buChar char="§"/>
            </a:pPr>
            <a:r>
              <a:rPr lang="ru-RU" sz="1400" dirty="0">
                <a:solidFill>
                  <a:schemeClr val="bg1"/>
                </a:solidFill>
              </a:rPr>
              <a:t>Проверка здоровья</a:t>
            </a:r>
          </a:p>
          <a:p>
            <a:pPr marL="169863" lvl="1" indent="-169863">
              <a:buClr>
                <a:srgbClr val="DADADA"/>
              </a:buClr>
              <a:buFont typeface="Wingdings" charset="2"/>
              <a:buChar char="§"/>
            </a:pPr>
            <a:r>
              <a:rPr lang="ru-RU" sz="1400" dirty="0">
                <a:solidFill>
                  <a:schemeClr val="bg1"/>
                </a:solidFill>
              </a:rPr>
              <a:t>Постоянный</a:t>
            </a:r>
            <a:br>
              <a:rPr lang="en-US" sz="1400" dirty="0">
                <a:solidFill>
                  <a:schemeClr val="bg1"/>
                </a:solidFill>
              </a:rPr>
            </a:br>
            <a:r>
              <a:rPr lang="en-US" sz="1400" dirty="0">
                <a:solidFill>
                  <a:schemeClr val="bg1"/>
                </a:solidFill>
              </a:rPr>
              <a:t>SSL Offloading</a:t>
            </a:r>
          </a:p>
          <a:p>
            <a:pPr marL="0" lvl="1" indent="0">
              <a:buClr>
                <a:srgbClr val="DADADA"/>
              </a:buClr>
              <a:buNone/>
            </a:pPr>
            <a:r>
              <a:rPr lang="ru-RU" sz="1700" dirty="0">
                <a:solidFill>
                  <a:srgbClr val="73FEFF"/>
                </a:solidFill>
              </a:rPr>
              <a:t>Преимущества</a:t>
            </a:r>
            <a:endParaRPr lang="en-US" sz="1700" dirty="0">
              <a:solidFill>
                <a:srgbClr val="73FEFF"/>
              </a:solidFill>
            </a:endParaRPr>
          </a:p>
          <a:p>
            <a:pPr marL="169863" lvl="1" indent="-169863">
              <a:buClr>
                <a:srgbClr val="DADADA"/>
              </a:buClr>
              <a:buFont typeface="Wingdings" charset="2"/>
              <a:buChar char="§"/>
            </a:pPr>
            <a:r>
              <a:rPr lang="ru-RU" sz="1400" dirty="0">
                <a:solidFill>
                  <a:schemeClr val="bg1"/>
                </a:solidFill>
              </a:rPr>
              <a:t>Добавить несколько серверов для удовлетворения потребностей</a:t>
            </a:r>
          </a:p>
          <a:p>
            <a:pPr marL="169863" lvl="1" indent="-169863">
              <a:buClr>
                <a:srgbClr val="DADADA"/>
              </a:buClr>
              <a:buFont typeface="Wingdings" charset="2"/>
              <a:buChar char="§"/>
            </a:pPr>
            <a:r>
              <a:rPr lang="ru-RU" sz="1400" dirty="0">
                <a:solidFill>
                  <a:schemeClr val="bg1"/>
                </a:solidFill>
              </a:rPr>
              <a:t>Пользователи видят улучшенный отклик и время безотказной работы</a:t>
            </a:r>
          </a:p>
          <a:p>
            <a:pPr marL="169863" lvl="1" indent="-169863">
              <a:buClr>
                <a:srgbClr val="DADADA"/>
              </a:buClr>
              <a:buFont typeface="Wingdings" charset="2"/>
              <a:buChar char="§"/>
            </a:pPr>
            <a:r>
              <a:rPr lang="ru-RU" sz="1400" dirty="0">
                <a:solidFill>
                  <a:schemeClr val="bg1"/>
                </a:solidFill>
              </a:rPr>
              <a:t>Увеличение производительности на сервер до 25%</a:t>
            </a:r>
            <a:endParaRPr lang="en-US" sz="1700" dirty="0">
              <a:solidFill>
                <a:schemeClr val="bg1"/>
              </a:solidFill>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19961" y="3700454"/>
            <a:ext cx="1049890" cy="731520"/>
          </a:xfrm>
          <a:prstGeom prst="rect">
            <a:avLst/>
          </a:prstGeom>
          <a:effectLst>
            <a:glow rad="228600">
              <a:srgbClr val="00B0F0">
                <a:alpha val="40000"/>
              </a:srgbClr>
            </a:glow>
          </a:effectLst>
        </p:spPr>
      </p:pic>
      <p:pic>
        <p:nvPicPr>
          <p:cNvPr id="48" name="Picture 4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4374" y="3489051"/>
            <a:ext cx="1009642" cy="7315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40096" y="2852455"/>
            <a:ext cx="1009635" cy="731520"/>
          </a:xfrm>
          <a:prstGeom prst="rect">
            <a:avLst/>
          </a:prstGeom>
        </p:spPr>
      </p:pic>
      <p:sp>
        <p:nvSpPr>
          <p:cNvPr id="39" name="TextBox 38">
            <a:extLst>
              <a:ext uri="{FF2B5EF4-FFF2-40B4-BE49-F238E27FC236}">
                <a16:creationId xmlns:a16="http://schemas.microsoft.com/office/drawing/2014/main" id="{C023F1CC-E2A8-D245-B540-15C9531F48C6}"/>
              </a:ext>
            </a:extLst>
          </p:cNvPr>
          <p:cNvSpPr txBox="1"/>
          <p:nvPr/>
        </p:nvSpPr>
        <p:spPr>
          <a:xfrm>
            <a:off x="10480187" y="4139235"/>
            <a:ext cx="710451" cy="369332"/>
          </a:xfrm>
          <a:prstGeom prst="rect">
            <a:avLst/>
          </a:prstGeom>
          <a:noFill/>
        </p:spPr>
        <p:txBody>
          <a:bodyPr wrap="none" rtlCol="0">
            <a:spAutoFit/>
          </a:bodyPr>
          <a:lstStyle/>
          <a:p>
            <a:r>
              <a:rPr lang="en-US" sz="900" dirty="0"/>
              <a:t>SSL</a:t>
            </a:r>
            <a:br>
              <a:rPr lang="en-US" sz="900" dirty="0"/>
            </a:br>
            <a:r>
              <a:rPr lang="en-US" sz="900" dirty="0"/>
              <a:t>Offloading</a:t>
            </a:r>
          </a:p>
        </p:txBody>
      </p:sp>
      <p:pic>
        <p:nvPicPr>
          <p:cNvPr id="40" name="Picture 39">
            <a:extLst>
              <a:ext uri="{FF2B5EF4-FFF2-40B4-BE49-F238E27FC236}">
                <a16:creationId xmlns:a16="http://schemas.microsoft.com/office/drawing/2014/main" id="{F72A6A87-270C-4F44-A53F-24B65D77630E}"/>
              </a:ext>
            </a:extLst>
          </p:cNvPr>
          <p:cNvPicPr>
            <a:picLocks noChangeAspect="1"/>
          </p:cNvPicPr>
          <p:nvPr/>
        </p:nvPicPr>
        <p:blipFill>
          <a:blip r:embed="rId8"/>
          <a:stretch>
            <a:fillRect/>
          </a:stretch>
        </p:blipFill>
        <p:spPr>
          <a:xfrm>
            <a:off x="10169852" y="4175036"/>
            <a:ext cx="346939" cy="404762"/>
          </a:xfrm>
          <a:prstGeom prst="rect">
            <a:avLst/>
          </a:prstGeom>
          <a:effectLst>
            <a:outerShdw blurRad="50800" dist="76200" dir="2700000" algn="tl" rotWithShape="0">
              <a:prstClr val="black">
                <a:alpha val="40000"/>
              </a:prstClr>
            </a:outerShdw>
          </a:effectLst>
        </p:spPr>
      </p:pic>
      <p:pic>
        <p:nvPicPr>
          <p:cNvPr id="42" name="Picture 41" descr="download.jpeg">
            <a:extLst>
              <a:ext uri="{FF2B5EF4-FFF2-40B4-BE49-F238E27FC236}">
                <a16:creationId xmlns:a16="http://schemas.microsoft.com/office/drawing/2014/main" id="{E5C922A5-D0A5-5D47-A8F2-B078CD4B6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1517" y="1322736"/>
            <a:ext cx="1012783" cy="527559"/>
          </a:xfrm>
          <a:prstGeom prst="rect">
            <a:avLst/>
          </a:prstGeom>
        </p:spPr>
      </p:pic>
      <p:pic>
        <p:nvPicPr>
          <p:cNvPr id="43" name="Picture 42" descr="download.png">
            <a:extLst>
              <a:ext uri="{FF2B5EF4-FFF2-40B4-BE49-F238E27FC236}">
                <a16:creationId xmlns:a16="http://schemas.microsoft.com/office/drawing/2014/main" id="{2B426FE8-3CFA-3B40-A2D4-61AB1D1480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4976" y="1283368"/>
            <a:ext cx="579502" cy="579502"/>
          </a:xfrm>
          <a:prstGeom prst="rect">
            <a:avLst/>
          </a:prstGeom>
        </p:spPr>
      </p:pic>
      <p:pic>
        <p:nvPicPr>
          <p:cNvPr id="50" name="Picture 49" descr="Screen Shot 2017-02-08 at 10.03.59 AM.png">
            <a:extLst>
              <a:ext uri="{FF2B5EF4-FFF2-40B4-BE49-F238E27FC236}">
                <a16:creationId xmlns:a16="http://schemas.microsoft.com/office/drawing/2014/main" id="{19450674-BB08-FE41-BAE7-4263A340F8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7588" y="1928984"/>
            <a:ext cx="797355" cy="402237"/>
          </a:xfrm>
          <a:prstGeom prst="rect">
            <a:avLst/>
          </a:prstGeom>
        </p:spPr>
      </p:pic>
      <p:pic>
        <p:nvPicPr>
          <p:cNvPr id="51" name="Picture 50" descr="download (1).png">
            <a:extLst>
              <a:ext uri="{FF2B5EF4-FFF2-40B4-BE49-F238E27FC236}">
                <a16:creationId xmlns:a16="http://schemas.microsoft.com/office/drawing/2014/main" id="{7661B671-B9E0-564C-8976-1C796C72AF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3527" y="1873344"/>
            <a:ext cx="846278" cy="436701"/>
          </a:xfrm>
          <a:prstGeom prst="rect">
            <a:avLst/>
          </a:prstGeom>
        </p:spPr>
      </p:pic>
    </p:spTree>
    <p:extLst>
      <p:ext uri="{BB962C8B-B14F-4D97-AF65-F5344CB8AC3E}">
        <p14:creationId xmlns:p14="http://schemas.microsoft.com/office/powerpoint/2010/main" val="11309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9817"/>
            <a:ext cx="10837164" cy="1042386"/>
          </a:xfrm>
          <a:effectLst/>
        </p:spPr>
        <p:txBody>
          <a:bodyPr/>
          <a:lstStyle/>
          <a:p>
            <a:r>
              <a:rPr lang="ru-RU" dirty="0"/>
              <a:t>Доставка приложений</a:t>
            </a:r>
            <a:endParaRPr lang="en-US" dirty="0"/>
          </a:p>
        </p:txBody>
      </p:sp>
      <p:graphicFrame>
        <p:nvGraphicFramePr>
          <p:cNvPr id="38" name="Table 37"/>
          <p:cNvGraphicFramePr>
            <a:graphicFrameLocks noGrp="1"/>
          </p:cNvGraphicFramePr>
          <p:nvPr>
            <p:extLst>
              <p:ext uri="{D42A27DB-BD31-4B8C-83A1-F6EECF244321}">
                <p14:modId xmlns:p14="http://schemas.microsoft.com/office/powerpoint/2010/main" val="2114302758"/>
              </p:ext>
            </p:extLst>
          </p:nvPr>
        </p:nvGraphicFramePr>
        <p:xfrm>
          <a:off x="6797827" y="2693691"/>
          <a:ext cx="4881691" cy="1618187"/>
        </p:xfrm>
        <a:graphic>
          <a:graphicData uri="http://schemas.openxmlformats.org/drawingml/2006/table">
            <a:tbl>
              <a:tblPr firstRow="1" bandRow="1"/>
              <a:tblGrid>
                <a:gridCol w="4881691">
                  <a:extLst>
                    <a:ext uri="{9D8B030D-6E8A-4147-A177-3AD203B41FA5}">
                      <a16:colId xmlns:a16="http://schemas.microsoft.com/office/drawing/2014/main" val="20000"/>
                    </a:ext>
                  </a:extLst>
                </a:gridCol>
              </a:tblGrid>
              <a:tr h="479815">
                <a:tc>
                  <a:txBody>
                    <a:bodyPr/>
                    <a:lstStyle>
                      <a:lvl1pPr marL="0" algn="l" defTabSz="914367" rtl="0" eaLnBrk="1" latinLnBrk="0" hangingPunct="1">
                        <a:defRPr sz="1765" b="1" kern="1200">
                          <a:solidFill>
                            <a:schemeClr val="lt1"/>
                          </a:solidFill>
                          <a:latin typeface="Arial"/>
                        </a:defRPr>
                      </a:lvl1pPr>
                      <a:lvl2pPr marL="457183" algn="l" defTabSz="914367" rtl="0" eaLnBrk="1" latinLnBrk="0" hangingPunct="1">
                        <a:defRPr sz="1765" b="1" kern="1200">
                          <a:solidFill>
                            <a:schemeClr val="lt1"/>
                          </a:solidFill>
                          <a:latin typeface="Arial"/>
                        </a:defRPr>
                      </a:lvl2pPr>
                      <a:lvl3pPr marL="914367" algn="l" defTabSz="914367" rtl="0" eaLnBrk="1" latinLnBrk="0" hangingPunct="1">
                        <a:defRPr sz="1765" b="1" kern="1200">
                          <a:solidFill>
                            <a:schemeClr val="lt1"/>
                          </a:solidFill>
                          <a:latin typeface="Arial"/>
                        </a:defRPr>
                      </a:lvl3pPr>
                      <a:lvl4pPr marL="1371550" algn="l" defTabSz="914367" rtl="0" eaLnBrk="1" latinLnBrk="0" hangingPunct="1">
                        <a:defRPr sz="1765" b="1" kern="1200">
                          <a:solidFill>
                            <a:schemeClr val="lt1"/>
                          </a:solidFill>
                          <a:latin typeface="Arial"/>
                        </a:defRPr>
                      </a:lvl4pPr>
                      <a:lvl5pPr marL="1828734" algn="l" defTabSz="914367" rtl="0" eaLnBrk="1" latinLnBrk="0" hangingPunct="1">
                        <a:defRPr sz="1765" b="1" kern="1200">
                          <a:solidFill>
                            <a:schemeClr val="lt1"/>
                          </a:solidFill>
                          <a:latin typeface="Arial"/>
                        </a:defRPr>
                      </a:lvl5pPr>
                      <a:lvl6pPr marL="2285918" algn="l" defTabSz="914367" rtl="0" eaLnBrk="1" latinLnBrk="0" hangingPunct="1">
                        <a:defRPr sz="1765" b="1" kern="1200">
                          <a:solidFill>
                            <a:schemeClr val="lt1"/>
                          </a:solidFill>
                          <a:latin typeface="Arial"/>
                        </a:defRPr>
                      </a:lvl6pPr>
                      <a:lvl7pPr marL="2743101" algn="l" defTabSz="914367" rtl="0" eaLnBrk="1" latinLnBrk="0" hangingPunct="1">
                        <a:defRPr sz="1765" b="1" kern="1200">
                          <a:solidFill>
                            <a:schemeClr val="lt1"/>
                          </a:solidFill>
                          <a:latin typeface="Arial"/>
                        </a:defRPr>
                      </a:lvl7pPr>
                      <a:lvl8pPr marL="3200284" algn="l" defTabSz="914367" rtl="0" eaLnBrk="1" latinLnBrk="0" hangingPunct="1">
                        <a:defRPr sz="1765" b="1" kern="1200">
                          <a:solidFill>
                            <a:schemeClr val="lt1"/>
                          </a:solidFill>
                          <a:latin typeface="Arial"/>
                        </a:defRPr>
                      </a:lvl8pPr>
                      <a:lvl9pPr marL="3657469" algn="l" defTabSz="914367" rtl="0" eaLnBrk="1" latinLnBrk="0" hangingPunct="1">
                        <a:defRPr sz="1765" b="1" kern="1200">
                          <a:solidFill>
                            <a:schemeClr val="lt1"/>
                          </a:solidFill>
                          <a:latin typeface="Arial"/>
                        </a:defRPr>
                      </a:lvl9pPr>
                    </a:lstStyle>
                    <a:p>
                      <a:r>
                        <a:rPr lang="ru-RU" sz="1800" dirty="0"/>
                        <a:t>Почему </a:t>
                      </a:r>
                      <a:r>
                        <a:rPr lang="en-US" sz="1800" dirty="0"/>
                        <a:t>Fortinet </a:t>
                      </a:r>
                      <a:r>
                        <a:rPr lang="ru-RU" sz="1800" dirty="0"/>
                        <a:t>лучше конкурентов</a:t>
                      </a:r>
                      <a:endParaRPr lang="en-US" sz="1800" dirty="0"/>
                    </a:p>
                  </a:txBody>
                  <a:tcPr marL="137124"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138372">
                <a:tc>
                  <a:txBody>
                    <a:bodyPr/>
                    <a:lstStyle>
                      <a:lvl1pPr marL="0" algn="l" defTabSz="914367" rtl="0" eaLnBrk="1" latinLnBrk="0" hangingPunct="1">
                        <a:defRPr sz="1765" kern="1200">
                          <a:solidFill>
                            <a:schemeClr val="dk1"/>
                          </a:solidFill>
                          <a:latin typeface="Arial"/>
                        </a:defRPr>
                      </a:lvl1pPr>
                      <a:lvl2pPr marL="457183" algn="l" defTabSz="914367" rtl="0" eaLnBrk="1" latinLnBrk="0" hangingPunct="1">
                        <a:defRPr sz="1765" kern="1200">
                          <a:solidFill>
                            <a:schemeClr val="dk1"/>
                          </a:solidFill>
                          <a:latin typeface="Arial"/>
                        </a:defRPr>
                      </a:lvl2pPr>
                      <a:lvl3pPr marL="914367" algn="l" defTabSz="914367" rtl="0" eaLnBrk="1" latinLnBrk="0" hangingPunct="1">
                        <a:defRPr sz="1765" kern="1200">
                          <a:solidFill>
                            <a:schemeClr val="dk1"/>
                          </a:solidFill>
                          <a:latin typeface="Arial"/>
                        </a:defRPr>
                      </a:lvl3pPr>
                      <a:lvl4pPr marL="1371550" algn="l" defTabSz="914367" rtl="0" eaLnBrk="1" latinLnBrk="0" hangingPunct="1">
                        <a:defRPr sz="1765" kern="1200">
                          <a:solidFill>
                            <a:schemeClr val="dk1"/>
                          </a:solidFill>
                          <a:latin typeface="Arial"/>
                        </a:defRPr>
                      </a:lvl4pPr>
                      <a:lvl5pPr marL="1828734" algn="l" defTabSz="914367" rtl="0" eaLnBrk="1" latinLnBrk="0" hangingPunct="1">
                        <a:defRPr sz="1765" kern="1200">
                          <a:solidFill>
                            <a:schemeClr val="dk1"/>
                          </a:solidFill>
                          <a:latin typeface="Arial"/>
                        </a:defRPr>
                      </a:lvl5pPr>
                      <a:lvl6pPr marL="2285918" algn="l" defTabSz="914367" rtl="0" eaLnBrk="1" latinLnBrk="0" hangingPunct="1">
                        <a:defRPr sz="1765" kern="1200">
                          <a:solidFill>
                            <a:schemeClr val="dk1"/>
                          </a:solidFill>
                          <a:latin typeface="Arial"/>
                        </a:defRPr>
                      </a:lvl6pPr>
                      <a:lvl7pPr marL="2743101" algn="l" defTabSz="914367" rtl="0" eaLnBrk="1" latinLnBrk="0" hangingPunct="1">
                        <a:defRPr sz="1765" kern="1200">
                          <a:solidFill>
                            <a:schemeClr val="dk1"/>
                          </a:solidFill>
                          <a:latin typeface="Arial"/>
                        </a:defRPr>
                      </a:lvl7pPr>
                      <a:lvl8pPr marL="3200284" algn="l" defTabSz="914367" rtl="0" eaLnBrk="1" latinLnBrk="0" hangingPunct="1">
                        <a:defRPr sz="1765" kern="1200">
                          <a:solidFill>
                            <a:schemeClr val="dk1"/>
                          </a:solidFill>
                          <a:latin typeface="Arial"/>
                        </a:defRPr>
                      </a:lvl8pPr>
                      <a:lvl9pPr marL="3657469" algn="l" defTabSz="914367" rtl="0" eaLnBrk="1" latinLnBrk="0" hangingPunct="1">
                        <a:defRPr sz="1765" kern="1200">
                          <a:solidFill>
                            <a:schemeClr val="dk1"/>
                          </a:solidFill>
                          <a:latin typeface="Arial"/>
                        </a:defRPr>
                      </a:lvl9pPr>
                    </a:lstStyle>
                    <a:p>
                      <a:pPr marL="171450" indent="-171450">
                        <a:buFont typeface="Arial" panose="020B0604020202020204" pitchFamily="34" charset="0"/>
                        <a:buChar char="•"/>
                      </a:pPr>
                      <a:r>
                        <a:rPr lang="ru-RU" sz="1500" kern="1200" dirty="0">
                          <a:solidFill>
                            <a:schemeClr val="dk1"/>
                          </a:solidFill>
                          <a:effectLst/>
                          <a:latin typeface="Arial"/>
                          <a:ea typeface="+mn-ea"/>
                          <a:cs typeface="+mn-cs"/>
                        </a:rPr>
                        <a:t>Комплексное решение с простотой</a:t>
                      </a:r>
                    </a:p>
                    <a:p>
                      <a:pPr marL="171450" indent="-171450">
                        <a:buFont typeface="Arial" panose="020B0604020202020204" pitchFamily="34" charset="0"/>
                        <a:buChar char="•"/>
                      </a:pPr>
                      <a:r>
                        <a:rPr lang="ru-RU" sz="1500" kern="1200" dirty="0">
                          <a:solidFill>
                            <a:schemeClr val="dk1"/>
                          </a:solidFill>
                          <a:effectLst/>
                          <a:latin typeface="Arial"/>
                          <a:ea typeface="+mn-ea"/>
                          <a:cs typeface="+mn-cs"/>
                        </a:rPr>
                        <a:t>Лучшее удобство использования и видимость</a:t>
                      </a:r>
                    </a:p>
                    <a:p>
                      <a:pPr marL="171450" indent="-171450">
                        <a:buFont typeface="Arial" panose="020B0604020202020204" pitchFamily="34" charset="0"/>
                        <a:buChar char="•"/>
                      </a:pPr>
                      <a:r>
                        <a:rPr lang="ru-RU" sz="1500" kern="1200" dirty="0">
                          <a:solidFill>
                            <a:schemeClr val="dk1"/>
                          </a:solidFill>
                          <a:effectLst/>
                          <a:latin typeface="Arial"/>
                          <a:ea typeface="+mn-ea"/>
                          <a:cs typeface="+mn-cs"/>
                        </a:rPr>
                        <a:t>Ниже</a:t>
                      </a:r>
                      <a:r>
                        <a:rPr lang="en-US" sz="1500" kern="1200" dirty="0">
                          <a:solidFill>
                            <a:schemeClr val="dk1"/>
                          </a:solidFill>
                          <a:effectLst/>
                          <a:latin typeface="Arial"/>
                          <a:ea typeface="+mn-ea"/>
                          <a:cs typeface="+mn-cs"/>
                        </a:rPr>
                        <a:t> TCO </a:t>
                      </a:r>
                      <a:r>
                        <a:rPr lang="ru-RU" sz="1500" kern="1200" dirty="0">
                          <a:solidFill>
                            <a:schemeClr val="dk1"/>
                          </a:solidFill>
                          <a:effectLst/>
                          <a:latin typeface="Arial"/>
                          <a:ea typeface="+mn-ea"/>
                          <a:cs typeface="+mn-cs"/>
                        </a:rPr>
                        <a:t>(лучшая цена / производительность)</a:t>
                      </a:r>
                    </a:p>
                    <a:p>
                      <a:pPr marL="171450" indent="-171450">
                        <a:buFont typeface="Arial" panose="020B0604020202020204" pitchFamily="34" charset="0"/>
                        <a:buChar char="•"/>
                      </a:pPr>
                      <a:r>
                        <a:rPr lang="en-US" sz="1500" kern="1200" dirty="0">
                          <a:solidFill>
                            <a:schemeClr val="dk1"/>
                          </a:solidFill>
                          <a:effectLst/>
                          <a:latin typeface="Arial"/>
                          <a:ea typeface="+mn-ea"/>
                          <a:cs typeface="+mn-cs"/>
                        </a:rPr>
                        <a:t>All-Inclusive </a:t>
                      </a:r>
                      <a:r>
                        <a:rPr lang="ru-RU" sz="1500" kern="1200" dirty="0">
                          <a:solidFill>
                            <a:schemeClr val="dk1"/>
                          </a:solidFill>
                          <a:effectLst/>
                          <a:latin typeface="Arial"/>
                          <a:ea typeface="+mn-ea"/>
                          <a:cs typeface="+mn-cs"/>
                        </a:rPr>
                        <a:t>Лицензия</a:t>
                      </a:r>
                      <a:endParaRPr lang="en-US" sz="1500" kern="1200" dirty="0">
                        <a:solidFill>
                          <a:schemeClr val="dk1"/>
                        </a:solidFill>
                        <a:effectLst/>
                        <a:latin typeface="Arial"/>
                        <a:ea typeface="+mn-ea"/>
                        <a:cs typeface="+mn-cs"/>
                      </a:endParaRPr>
                    </a:p>
                  </a:txBody>
                  <a:tcPr marL="137124" marR="0" marT="137124"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2856427440"/>
              </p:ext>
            </p:extLst>
          </p:nvPr>
        </p:nvGraphicFramePr>
        <p:xfrm>
          <a:off x="6797827" y="601350"/>
          <a:ext cx="4881691" cy="1983139"/>
        </p:xfrm>
        <a:graphic>
          <a:graphicData uri="http://schemas.openxmlformats.org/drawingml/2006/table">
            <a:tbl>
              <a:tblPr firstRow="1" bandRow="1"/>
              <a:tblGrid>
                <a:gridCol w="4881691">
                  <a:extLst>
                    <a:ext uri="{9D8B030D-6E8A-4147-A177-3AD203B41FA5}">
                      <a16:colId xmlns:a16="http://schemas.microsoft.com/office/drawing/2014/main" val="20000"/>
                    </a:ext>
                  </a:extLst>
                </a:gridCol>
              </a:tblGrid>
              <a:tr h="474415">
                <a:tc>
                  <a:txBody>
                    <a:bodyPr/>
                    <a:lstStyle>
                      <a:lvl1pPr marL="0" algn="l" defTabSz="914367" rtl="0" eaLnBrk="1" latinLnBrk="0" hangingPunct="1">
                        <a:defRPr sz="1765" b="1" kern="1200">
                          <a:solidFill>
                            <a:schemeClr val="lt1"/>
                          </a:solidFill>
                          <a:latin typeface="Arial"/>
                        </a:defRPr>
                      </a:lvl1pPr>
                      <a:lvl2pPr marL="457183" algn="l" defTabSz="914367" rtl="0" eaLnBrk="1" latinLnBrk="0" hangingPunct="1">
                        <a:defRPr sz="1765" b="1" kern="1200">
                          <a:solidFill>
                            <a:schemeClr val="lt1"/>
                          </a:solidFill>
                          <a:latin typeface="Arial"/>
                        </a:defRPr>
                      </a:lvl2pPr>
                      <a:lvl3pPr marL="914367" algn="l" defTabSz="914367" rtl="0" eaLnBrk="1" latinLnBrk="0" hangingPunct="1">
                        <a:defRPr sz="1765" b="1" kern="1200">
                          <a:solidFill>
                            <a:schemeClr val="lt1"/>
                          </a:solidFill>
                          <a:latin typeface="Arial"/>
                        </a:defRPr>
                      </a:lvl3pPr>
                      <a:lvl4pPr marL="1371550" algn="l" defTabSz="914367" rtl="0" eaLnBrk="1" latinLnBrk="0" hangingPunct="1">
                        <a:defRPr sz="1765" b="1" kern="1200">
                          <a:solidFill>
                            <a:schemeClr val="lt1"/>
                          </a:solidFill>
                          <a:latin typeface="Arial"/>
                        </a:defRPr>
                      </a:lvl4pPr>
                      <a:lvl5pPr marL="1828734" algn="l" defTabSz="914367" rtl="0" eaLnBrk="1" latinLnBrk="0" hangingPunct="1">
                        <a:defRPr sz="1765" b="1" kern="1200">
                          <a:solidFill>
                            <a:schemeClr val="lt1"/>
                          </a:solidFill>
                          <a:latin typeface="Arial"/>
                        </a:defRPr>
                      </a:lvl5pPr>
                      <a:lvl6pPr marL="2285918" algn="l" defTabSz="914367" rtl="0" eaLnBrk="1" latinLnBrk="0" hangingPunct="1">
                        <a:defRPr sz="1765" b="1" kern="1200">
                          <a:solidFill>
                            <a:schemeClr val="lt1"/>
                          </a:solidFill>
                          <a:latin typeface="Arial"/>
                        </a:defRPr>
                      </a:lvl6pPr>
                      <a:lvl7pPr marL="2743101" algn="l" defTabSz="914367" rtl="0" eaLnBrk="1" latinLnBrk="0" hangingPunct="1">
                        <a:defRPr sz="1765" b="1" kern="1200">
                          <a:solidFill>
                            <a:schemeClr val="lt1"/>
                          </a:solidFill>
                          <a:latin typeface="Arial"/>
                        </a:defRPr>
                      </a:lvl7pPr>
                      <a:lvl8pPr marL="3200284" algn="l" defTabSz="914367" rtl="0" eaLnBrk="1" latinLnBrk="0" hangingPunct="1">
                        <a:defRPr sz="1765" b="1" kern="1200">
                          <a:solidFill>
                            <a:schemeClr val="lt1"/>
                          </a:solidFill>
                          <a:latin typeface="Arial"/>
                        </a:defRPr>
                      </a:lvl8pPr>
                      <a:lvl9pPr marL="3657469" algn="l" defTabSz="914367" rtl="0" eaLnBrk="1" latinLnBrk="0" hangingPunct="1">
                        <a:defRPr sz="1765" b="1" kern="1200">
                          <a:solidFill>
                            <a:schemeClr val="lt1"/>
                          </a:solidFill>
                          <a:latin typeface="Arial"/>
                        </a:defRPr>
                      </a:lvl9pPr>
                    </a:lstStyle>
                    <a:p>
                      <a:r>
                        <a:rPr lang="ru-RU" sz="1800" dirty="0">
                          <a:solidFill>
                            <a:schemeClr val="bg1"/>
                          </a:solidFill>
                          <a:latin typeface="Arial" panose="020B0604020202020204" pitchFamily="34" charset="0"/>
                          <a:cs typeface="Arial" panose="020B0604020202020204" pitchFamily="34" charset="0"/>
                        </a:rPr>
                        <a:t>Задача клиента</a:t>
                      </a:r>
                      <a:endParaRPr lang="en-US" sz="1800" dirty="0">
                        <a:solidFill>
                          <a:schemeClr val="bg1"/>
                        </a:solidFill>
                        <a:latin typeface="Arial" panose="020B0604020202020204" pitchFamily="34" charset="0"/>
                        <a:cs typeface="Arial" panose="020B0604020202020204" pitchFamily="34" charset="0"/>
                      </a:endParaRPr>
                    </a:p>
                  </a:txBody>
                  <a:tcPr marL="137124"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980854">
                <a:tc>
                  <a:txBody>
                    <a:bodyPr/>
                    <a:lstStyle>
                      <a:lvl1pPr marL="0" algn="l" defTabSz="914367" rtl="0" eaLnBrk="1" latinLnBrk="0" hangingPunct="1">
                        <a:defRPr sz="1765" kern="1200">
                          <a:solidFill>
                            <a:schemeClr val="dk1"/>
                          </a:solidFill>
                          <a:latin typeface="Arial"/>
                        </a:defRPr>
                      </a:lvl1pPr>
                      <a:lvl2pPr marL="457183" algn="l" defTabSz="914367" rtl="0" eaLnBrk="1" latinLnBrk="0" hangingPunct="1">
                        <a:defRPr sz="1765" kern="1200">
                          <a:solidFill>
                            <a:schemeClr val="dk1"/>
                          </a:solidFill>
                          <a:latin typeface="Arial"/>
                        </a:defRPr>
                      </a:lvl2pPr>
                      <a:lvl3pPr marL="914367" algn="l" defTabSz="914367" rtl="0" eaLnBrk="1" latinLnBrk="0" hangingPunct="1">
                        <a:defRPr sz="1765" kern="1200">
                          <a:solidFill>
                            <a:schemeClr val="dk1"/>
                          </a:solidFill>
                          <a:latin typeface="Arial"/>
                        </a:defRPr>
                      </a:lvl3pPr>
                      <a:lvl4pPr marL="1371550" algn="l" defTabSz="914367" rtl="0" eaLnBrk="1" latinLnBrk="0" hangingPunct="1">
                        <a:defRPr sz="1765" kern="1200">
                          <a:solidFill>
                            <a:schemeClr val="dk1"/>
                          </a:solidFill>
                          <a:latin typeface="Arial"/>
                        </a:defRPr>
                      </a:lvl4pPr>
                      <a:lvl5pPr marL="1828734" algn="l" defTabSz="914367" rtl="0" eaLnBrk="1" latinLnBrk="0" hangingPunct="1">
                        <a:defRPr sz="1765" kern="1200">
                          <a:solidFill>
                            <a:schemeClr val="dk1"/>
                          </a:solidFill>
                          <a:latin typeface="Arial"/>
                        </a:defRPr>
                      </a:lvl5pPr>
                      <a:lvl6pPr marL="2285918" algn="l" defTabSz="914367" rtl="0" eaLnBrk="1" latinLnBrk="0" hangingPunct="1">
                        <a:defRPr sz="1765" kern="1200">
                          <a:solidFill>
                            <a:schemeClr val="dk1"/>
                          </a:solidFill>
                          <a:latin typeface="Arial"/>
                        </a:defRPr>
                      </a:lvl6pPr>
                      <a:lvl7pPr marL="2743101" algn="l" defTabSz="914367" rtl="0" eaLnBrk="1" latinLnBrk="0" hangingPunct="1">
                        <a:defRPr sz="1765" kern="1200">
                          <a:solidFill>
                            <a:schemeClr val="dk1"/>
                          </a:solidFill>
                          <a:latin typeface="Arial"/>
                        </a:defRPr>
                      </a:lvl7pPr>
                      <a:lvl8pPr marL="3200284" algn="l" defTabSz="914367" rtl="0" eaLnBrk="1" latinLnBrk="0" hangingPunct="1">
                        <a:defRPr sz="1765" kern="1200">
                          <a:solidFill>
                            <a:schemeClr val="dk1"/>
                          </a:solidFill>
                          <a:latin typeface="Arial"/>
                        </a:defRPr>
                      </a:lvl8pPr>
                      <a:lvl9pPr marL="3657469" algn="l" defTabSz="914367" rtl="0" eaLnBrk="1" latinLnBrk="0" hangingPunct="1">
                        <a:defRPr sz="1765" kern="1200">
                          <a:solidFill>
                            <a:schemeClr val="dk1"/>
                          </a:solidFill>
                          <a:latin typeface="Arial"/>
                        </a:defRPr>
                      </a:lvl9pPr>
                    </a:lstStyle>
                    <a:p>
                      <a:pPr marL="171450" lvl="0" indent="-171450">
                        <a:buFont typeface="Arial" panose="020B0604020202020204" pitchFamily="34" charset="0"/>
                        <a:buChar char="•"/>
                      </a:pPr>
                      <a:r>
                        <a:rPr lang="ru-RU" sz="1500" b="1" dirty="0">
                          <a:solidFill>
                            <a:schemeClr val="accent6"/>
                          </a:solidFill>
                        </a:rPr>
                        <a:t>Задача: </a:t>
                      </a:r>
                      <a:r>
                        <a:rPr lang="ru-RU" sz="1500" kern="1200" dirty="0">
                          <a:solidFill>
                            <a:schemeClr val="dk1"/>
                          </a:solidFill>
                          <a:latin typeface="Arial"/>
                          <a:ea typeface="+mn-ea"/>
                          <a:cs typeface="+mn-cs"/>
                        </a:rPr>
                        <a:t>заменить устаревший балансировщик нагрузки для различных приложений</a:t>
                      </a:r>
                      <a:r>
                        <a:rPr lang="en-US" sz="1500" kern="1200" dirty="0">
                          <a:solidFill>
                            <a:schemeClr val="dk1"/>
                          </a:solidFill>
                          <a:latin typeface="Arial"/>
                          <a:ea typeface="+mn-ea"/>
                          <a:cs typeface="+mn-cs"/>
                        </a:rPr>
                        <a:t>.</a:t>
                      </a:r>
                    </a:p>
                    <a:p>
                      <a:pPr marL="171450" lvl="0" indent="-171450">
                        <a:buFont typeface="Arial" panose="020B0604020202020204" pitchFamily="34" charset="0"/>
                        <a:buChar char="•"/>
                      </a:pPr>
                      <a:r>
                        <a:rPr lang="ru-RU" sz="1500" b="1" dirty="0">
                          <a:solidFill>
                            <a:schemeClr val="accent6"/>
                          </a:solidFill>
                        </a:rPr>
                        <a:t>Решение: </a:t>
                      </a:r>
                      <a:r>
                        <a:rPr lang="ru-RU" sz="1500" kern="1200" dirty="0">
                          <a:solidFill>
                            <a:schemeClr val="dk1"/>
                          </a:solidFill>
                          <a:latin typeface="Arial"/>
                          <a:ea typeface="+mn-ea"/>
                          <a:cs typeface="+mn-cs"/>
                        </a:rPr>
                        <a:t>кластер FortiADC с 3 узлами и защитой WAF</a:t>
                      </a:r>
                      <a:endParaRPr lang="en-US" sz="1500" kern="1200" dirty="0">
                        <a:solidFill>
                          <a:schemeClr val="dk1"/>
                        </a:solidFill>
                        <a:latin typeface="Arial"/>
                        <a:ea typeface="+mn-ea"/>
                        <a:cs typeface="+mn-cs"/>
                      </a:endParaRPr>
                    </a:p>
                    <a:p>
                      <a:pPr marL="171450" lvl="0" indent="-171450">
                        <a:buFont typeface="Arial" panose="020B0604020202020204" pitchFamily="34" charset="0"/>
                        <a:buChar char="•"/>
                      </a:pPr>
                      <a:r>
                        <a:rPr lang="en-US" sz="1500" b="1" dirty="0">
                          <a:solidFill>
                            <a:schemeClr val="accent6"/>
                          </a:solidFill>
                        </a:rPr>
                        <a:t>Apps</a:t>
                      </a:r>
                      <a:r>
                        <a:rPr lang="en-US" sz="1500" b="1" dirty="0"/>
                        <a:t>:</a:t>
                      </a:r>
                      <a:r>
                        <a:rPr lang="en-US" sz="1500" dirty="0"/>
                        <a:t> </a:t>
                      </a:r>
                      <a:r>
                        <a:rPr lang="ru-RU" sz="1500" dirty="0"/>
                        <a:t>MS-приложения, SSL </a:t>
                      </a:r>
                      <a:r>
                        <a:rPr lang="en-US" sz="1500" dirty="0" err="1"/>
                        <a:t>Offloding</a:t>
                      </a:r>
                      <a:r>
                        <a:rPr lang="ru-RU" sz="1500" dirty="0"/>
                        <a:t> для веб-приложений, Exchange и многое другое.</a:t>
                      </a:r>
                      <a:endParaRPr lang="en-US" sz="1500" dirty="0"/>
                    </a:p>
                  </a:txBody>
                  <a:tcPr marL="137124" marR="0" marT="137124"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7" name="Table 46">
            <a:extLst>
              <a:ext uri="{FF2B5EF4-FFF2-40B4-BE49-F238E27FC236}">
                <a16:creationId xmlns:a16="http://schemas.microsoft.com/office/drawing/2014/main" id="{BFC96542-AF88-4FAF-8DEB-8BAF929A96EA}"/>
              </a:ext>
            </a:extLst>
          </p:cNvPr>
          <p:cNvGraphicFramePr>
            <a:graphicFrameLocks noGrp="1"/>
          </p:cNvGraphicFramePr>
          <p:nvPr>
            <p:extLst>
              <p:ext uri="{D42A27DB-BD31-4B8C-83A1-F6EECF244321}">
                <p14:modId xmlns:p14="http://schemas.microsoft.com/office/powerpoint/2010/main" val="3347364695"/>
              </p:ext>
            </p:extLst>
          </p:nvPr>
        </p:nvGraphicFramePr>
        <p:xfrm>
          <a:off x="6797826" y="4435569"/>
          <a:ext cx="4881691" cy="1666670"/>
        </p:xfrm>
        <a:graphic>
          <a:graphicData uri="http://schemas.openxmlformats.org/drawingml/2006/table">
            <a:tbl>
              <a:tblPr firstRow="1" bandRow="1"/>
              <a:tblGrid>
                <a:gridCol w="4881691">
                  <a:extLst>
                    <a:ext uri="{9D8B030D-6E8A-4147-A177-3AD203B41FA5}">
                      <a16:colId xmlns:a16="http://schemas.microsoft.com/office/drawing/2014/main" val="20000"/>
                    </a:ext>
                  </a:extLst>
                </a:gridCol>
              </a:tblGrid>
              <a:tr h="432266">
                <a:tc>
                  <a:txBody>
                    <a:bodyPr/>
                    <a:lstStyle>
                      <a:lvl1pPr marL="0" algn="l" defTabSz="914367" rtl="0" eaLnBrk="1" latinLnBrk="0" hangingPunct="1">
                        <a:defRPr sz="1765" b="1" kern="1200">
                          <a:solidFill>
                            <a:schemeClr val="lt1"/>
                          </a:solidFill>
                          <a:latin typeface="Arial"/>
                        </a:defRPr>
                      </a:lvl1pPr>
                      <a:lvl2pPr marL="457183" algn="l" defTabSz="914367" rtl="0" eaLnBrk="1" latinLnBrk="0" hangingPunct="1">
                        <a:defRPr sz="1765" b="1" kern="1200">
                          <a:solidFill>
                            <a:schemeClr val="lt1"/>
                          </a:solidFill>
                          <a:latin typeface="Arial"/>
                        </a:defRPr>
                      </a:lvl2pPr>
                      <a:lvl3pPr marL="914367" algn="l" defTabSz="914367" rtl="0" eaLnBrk="1" latinLnBrk="0" hangingPunct="1">
                        <a:defRPr sz="1765" b="1" kern="1200">
                          <a:solidFill>
                            <a:schemeClr val="lt1"/>
                          </a:solidFill>
                          <a:latin typeface="Arial"/>
                        </a:defRPr>
                      </a:lvl3pPr>
                      <a:lvl4pPr marL="1371550" algn="l" defTabSz="914367" rtl="0" eaLnBrk="1" latinLnBrk="0" hangingPunct="1">
                        <a:defRPr sz="1765" b="1" kern="1200">
                          <a:solidFill>
                            <a:schemeClr val="lt1"/>
                          </a:solidFill>
                          <a:latin typeface="Arial"/>
                        </a:defRPr>
                      </a:lvl4pPr>
                      <a:lvl5pPr marL="1828734" algn="l" defTabSz="914367" rtl="0" eaLnBrk="1" latinLnBrk="0" hangingPunct="1">
                        <a:defRPr sz="1765" b="1" kern="1200">
                          <a:solidFill>
                            <a:schemeClr val="lt1"/>
                          </a:solidFill>
                          <a:latin typeface="Arial"/>
                        </a:defRPr>
                      </a:lvl5pPr>
                      <a:lvl6pPr marL="2285918" algn="l" defTabSz="914367" rtl="0" eaLnBrk="1" latinLnBrk="0" hangingPunct="1">
                        <a:defRPr sz="1765" b="1" kern="1200">
                          <a:solidFill>
                            <a:schemeClr val="lt1"/>
                          </a:solidFill>
                          <a:latin typeface="Arial"/>
                        </a:defRPr>
                      </a:lvl6pPr>
                      <a:lvl7pPr marL="2743101" algn="l" defTabSz="914367" rtl="0" eaLnBrk="1" latinLnBrk="0" hangingPunct="1">
                        <a:defRPr sz="1765" b="1" kern="1200">
                          <a:solidFill>
                            <a:schemeClr val="lt1"/>
                          </a:solidFill>
                          <a:latin typeface="Arial"/>
                        </a:defRPr>
                      </a:lvl7pPr>
                      <a:lvl8pPr marL="3200284" algn="l" defTabSz="914367" rtl="0" eaLnBrk="1" latinLnBrk="0" hangingPunct="1">
                        <a:defRPr sz="1765" b="1" kern="1200">
                          <a:solidFill>
                            <a:schemeClr val="lt1"/>
                          </a:solidFill>
                          <a:latin typeface="Arial"/>
                        </a:defRPr>
                      </a:lvl8pPr>
                      <a:lvl9pPr marL="3657469" algn="l" defTabSz="914367" rtl="0" eaLnBrk="1" latinLnBrk="0" hangingPunct="1">
                        <a:defRPr sz="1765" b="1" kern="1200">
                          <a:solidFill>
                            <a:schemeClr val="lt1"/>
                          </a:solidFill>
                          <a:latin typeface="Arial"/>
                        </a:defRPr>
                      </a:lvl9pPr>
                    </a:lstStyle>
                    <a:p>
                      <a:r>
                        <a:rPr lang="ru-RU" sz="1800" dirty="0">
                          <a:solidFill>
                            <a:srgbClr val="FFFFFF"/>
                          </a:solidFill>
                          <a:latin typeface="Arial" panose="020B0604020202020204" pitchFamily="34" charset="0"/>
                          <a:cs typeface="Arial" panose="020B0604020202020204" pitchFamily="34" charset="0"/>
                        </a:rPr>
                        <a:t>Уникальность</a:t>
                      </a:r>
                      <a:endParaRPr lang="en-US" sz="1800" dirty="0">
                        <a:solidFill>
                          <a:srgbClr val="FFFFFF"/>
                        </a:solidFill>
                        <a:latin typeface="Arial" panose="020B0604020202020204" pitchFamily="34" charset="0"/>
                        <a:cs typeface="Arial" panose="020B0604020202020204" pitchFamily="34" charset="0"/>
                      </a:endParaRPr>
                    </a:p>
                  </a:txBody>
                  <a:tcPr marL="137124"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205691">
                <a:tc>
                  <a:txBody>
                    <a:bodyPr/>
                    <a:lstStyle>
                      <a:lvl1pPr marL="0" algn="l" defTabSz="914367" rtl="0" eaLnBrk="1" latinLnBrk="0" hangingPunct="1">
                        <a:defRPr sz="1765" kern="1200">
                          <a:solidFill>
                            <a:schemeClr val="dk1"/>
                          </a:solidFill>
                          <a:latin typeface="Arial"/>
                        </a:defRPr>
                      </a:lvl1pPr>
                      <a:lvl2pPr marL="457183" algn="l" defTabSz="914367" rtl="0" eaLnBrk="1" latinLnBrk="0" hangingPunct="1">
                        <a:defRPr sz="1765" kern="1200">
                          <a:solidFill>
                            <a:schemeClr val="dk1"/>
                          </a:solidFill>
                          <a:latin typeface="Arial"/>
                        </a:defRPr>
                      </a:lvl2pPr>
                      <a:lvl3pPr marL="914367" algn="l" defTabSz="914367" rtl="0" eaLnBrk="1" latinLnBrk="0" hangingPunct="1">
                        <a:defRPr sz="1765" kern="1200">
                          <a:solidFill>
                            <a:schemeClr val="dk1"/>
                          </a:solidFill>
                          <a:latin typeface="Arial"/>
                        </a:defRPr>
                      </a:lvl3pPr>
                      <a:lvl4pPr marL="1371550" algn="l" defTabSz="914367" rtl="0" eaLnBrk="1" latinLnBrk="0" hangingPunct="1">
                        <a:defRPr sz="1765" kern="1200">
                          <a:solidFill>
                            <a:schemeClr val="dk1"/>
                          </a:solidFill>
                          <a:latin typeface="Arial"/>
                        </a:defRPr>
                      </a:lvl4pPr>
                      <a:lvl5pPr marL="1828734" algn="l" defTabSz="914367" rtl="0" eaLnBrk="1" latinLnBrk="0" hangingPunct="1">
                        <a:defRPr sz="1765" kern="1200">
                          <a:solidFill>
                            <a:schemeClr val="dk1"/>
                          </a:solidFill>
                          <a:latin typeface="Arial"/>
                        </a:defRPr>
                      </a:lvl5pPr>
                      <a:lvl6pPr marL="2285918" algn="l" defTabSz="914367" rtl="0" eaLnBrk="1" latinLnBrk="0" hangingPunct="1">
                        <a:defRPr sz="1765" kern="1200">
                          <a:solidFill>
                            <a:schemeClr val="dk1"/>
                          </a:solidFill>
                          <a:latin typeface="Arial"/>
                        </a:defRPr>
                      </a:lvl6pPr>
                      <a:lvl7pPr marL="2743101" algn="l" defTabSz="914367" rtl="0" eaLnBrk="1" latinLnBrk="0" hangingPunct="1">
                        <a:defRPr sz="1765" kern="1200">
                          <a:solidFill>
                            <a:schemeClr val="dk1"/>
                          </a:solidFill>
                          <a:latin typeface="Arial"/>
                        </a:defRPr>
                      </a:lvl7pPr>
                      <a:lvl8pPr marL="3200284" algn="l" defTabSz="914367" rtl="0" eaLnBrk="1" latinLnBrk="0" hangingPunct="1">
                        <a:defRPr sz="1765" kern="1200">
                          <a:solidFill>
                            <a:schemeClr val="dk1"/>
                          </a:solidFill>
                          <a:latin typeface="Arial"/>
                        </a:defRPr>
                      </a:lvl8pPr>
                      <a:lvl9pPr marL="3657469" algn="l" defTabSz="914367" rtl="0" eaLnBrk="1" latinLnBrk="0" hangingPunct="1">
                        <a:defRPr sz="1765" kern="1200">
                          <a:solidFill>
                            <a:schemeClr val="dk1"/>
                          </a:solidFill>
                          <a:latin typeface="Arial"/>
                        </a:defRPr>
                      </a:lvl9pPr>
                    </a:lstStyle>
                    <a:p>
                      <a:pPr marL="171450" lvl="0" indent="-171450">
                        <a:buFont typeface="Arial" panose="020B0604020202020204" pitchFamily="34" charset="0"/>
                        <a:buChar char="•"/>
                      </a:pPr>
                      <a:r>
                        <a:rPr lang="en-US" sz="1500" dirty="0"/>
                        <a:t>All-Inclusive</a:t>
                      </a:r>
                      <a:r>
                        <a:rPr lang="ru-RU" sz="1500" dirty="0"/>
                        <a:t> лицензия</a:t>
                      </a:r>
                    </a:p>
                    <a:p>
                      <a:pPr marL="171450" lvl="0" indent="-171450">
                        <a:buFont typeface="Arial" panose="020B0604020202020204" pitchFamily="34" charset="0"/>
                        <a:buChar char="•"/>
                      </a:pPr>
                      <a:r>
                        <a:rPr lang="ru-RU" sz="1500" dirty="0"/>
                        <a:t>Легкий и простой WebUI / CLI</a:t>
                      </a:r>
                    </a:p>
                    <a:p>
                      <a:pPr marL="171450" lvl="0" indent="-171450">
                        <a:buFont typeface="Arial" panose="020B0604020202020204" pitchFamily="34" charset="0"/>
                        <a:buChar char="•"/>
                      </a:pPr>
                      <a:r>
                        <a:rPr lang="ru-RU" sz="1500" dirty="0"/>
                        <a:t>Security Fabric Ready (</a:t>
                      </a:r>
                      <a:r>
                        <a:rPr lang="en-US" sz="1500" dirty="0" err="1"/>
                        <a:t>FortiGate</a:t>
                      </a:r>
                      <a:r>
                        <a:rPr lang="en-US" sz="1500" dirty="0"/>
                        <a:t>/Sandbox/Anti-virus</a:t>
                      </a:r>
                      <a:r>
                        <a:rPr lang="ru-RU" sz="1500" dirty="0"/>
                        <a:t>)</a:t>
                      </a:r>
                    </a:p>
                    <a:p>
                      <a:pPr marL="171450" lvl="0" indent="-171450">
                        <a:buFont typeface="Arial" panose="020B0604020202020204" pitchFamily="34" charset="0"/>
                        <a:buChar char="•"/>
                      </a:pPr>
                      <a:r>
                        <a:rPr lang="ru-RU" sz="1500" dirty="0"/>
                        <a:t>Лучшая цена / производительность</a:t>
                      </a:r>
                    </a:p>
                    <a:p>
                      <a:pPr marL="171450" lvl="0" indent="-171450">
                        <a:buFont typeface="Arial" panose="020B0604020202020204" pitchFamily="34" charset="0"/>
                        <a:buChar char="•"/>
                      </a:pPr>
                      <a:endParaRPr lang="en-US" sz="1200" dirty="0"/>
                    </a:p>
                  </a:txBody>
                  <a:tcPr marL="137124" marR="0" marT="137124"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57" name="Picture 56">
            <a:extLst>
              <a:ext uri="{FF2B5EF4-FFF2-40B4-BE49-F238E27FC236}">
                <a16:creationId xmlns:a16="http://schemas.microsoft.com/office/drawing/2014/main" id="{9CA3DFCA-A978-3F4F-AF7B-AF3ACC77D50E}"/>
              </a:ext>
            </a:extLst>
          </p:cNvPr>
          <p:cNvPicPr>
            <a:picLocks noChangeAspect="1"/>
          </p:cNvPicPr>
          <p:nvPr/>
        </p:nvPicPr>
        <p:blipFill>
          <a:blip r:embed="rId3"/>
          <a:stretch>
            <a:fillRect/>
          </a:stretch>
        </p:blipFill>
        <p:spPr>
          <a:xfrm>
            <a:off x="899878" y="1556615"/>
            <a:ext cx="4592125" cy="3800360"/>
          </a:xfrm>
          <a:prstGeom prst="rect">
            <a:avLst/>
          </a:prstGeom>
        </p:spPr>
      </p:pic>
    </p:spTree>
    <p:extLst>
      <p:ext uri="{BB962C8B-B14F-4D97-AF65-F5344CB8AC3E}">
        <p14:creationId xmlns:p14="http://schemas.microsoft.com/office/powerpoint/2010/main" val="193384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9464D7E-7C22-C844-AFAD-B9A92C8638B1}"/>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461931" y="2096577"/>
            <a:ext cx="2136768" cy="2200872"/>
          </a:xfrm>
          <a:prstGeom prst="rect">
            <a:avLst/>
          </a:prstGeom>
        </p:spPr>
      </p:pic>
      <p:sp>
        <p:nvSpPr>
          <p:cNvPr id="2" name="Title 1"/>
          <p:cNvSpPr>
            <a:spLocks noGrp="1"/>
          </p:cNvSpPr>
          <p:nvPr>
            <p:ph type="title"/>
          </p:nvPr>
        </p:nvSpPr>
        <p:spPr/>
        <p:txBody>
          <a:bodyPr/>
          <a:lstStyle/>
          <a:p>
            <a:r>
              <a:rPr lang="ru-RU" dirty="0"/>
              <a:t>Пользователи ожидают адаптивных веб-приложений</a:t>
            </a:r>
            <a:endParaRPr lang="en-US" dirty="0">
              <a:solidFill>
                <a:srgbClr val="FF0000"/>
              </a:solidFill>
            </a:endParaRPr>
          </a:p>
        </p:txBody>
      </p:sp>
      <p:grpSp>
        <p:nvGrpSpPr>
          <p:cNvPr id="56" name="Group 55"/>
          <p:cNvGrpSpPr/>
          <p:nvPr/>
        </p:nvGrpSpPr>
        <p:grpSpPr>
          <a:xfrm>
            <a:off x="694861" y="1548000"/>
            <a:ext cx="3967200" cy="1051200"/>
            <a:chOff x="1022400" y="1548000"/>
            <a:chExt cx="3967200" cy="1051200"/>
          </a:xfrm>
          <a:solidFill>
            <a:srgbClr val="FF0000"/>
          </a:solidFill>
        </p:grpSpPr>
        <p:sp>
          <p:nvSpPr>
            <p:cNvPr id="55" name="Rounded Rectangle 54"/>
            <p:cNvSpPr/>
            <p:nvPr/>
          </p:nvSpPr>
          <p:spPr bwMode="invGray">
            <a:xfrm>
              <a:off x="1022400" y="1548000"/>
              <a:ext cx="3967200" cy="1051200"/>
            </a:xfrm>
            <a:prstGeom prst="roundRect">
              <a:avLst/>
            </a:prstGeom>
            <a:solidFill>
              <a:srgbClr val="FFFFFF"/>
            </a:solidFill>
            <a:ln w="38100">
              <a:solidFill>
                <a:srgbClr val="E5E7E7"/>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209267" y="1710473"/>
              <a:ext cx="3340147" cy="646331"/>
            </a:xfrm>
            <a:prstGeom prst="rect">
              <a:avLst/>
            </a:prstGeom>
            <a:solidFill>
              <a:srgbClr val="FFFFFF"/>
            </a:solidFill>
            <a:ln w="38100">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pPr algn="l"/>
              <a:r>
                <a:rPr lang="en-US" dirty="0"/>
                <a:t>Increases in user volumes strains server resources</a:t>
              </a:r>
            </a:p>
          </p:txBody>
        </p:sp>
      </p:grpSp>
      <p:sp>
        <p:nvSpPr>
          <p:cNvPr id="52" name="TextBox 51"/>
          <p:cNvSpPr txBox="1"/>
          <p:nvPr/>
        </p:nvSpPr>
        <p:spPr>
          <a:xfrm>
            <a:off x="904315" y="4881741"/>
            <a:ext cx="3340147" cy="646331"/>
          </a:xfrm>
          <a:prstGeom prst="rect">
            <a:avLst/>
          </a:prstGeom>
          <a:noFill/>
        </p:spPr>
        <p:txBody>
          <a:bodyPr wrap="square" rtlCol="0">
            <a:spAutoFit/>
          </a:bodyPr>
          <a:lstStyle/>
          <a:p>
            <a:r>
              <a:rPr lang="en-US" dirty="0"/>
              <a:t>Development time to patch can take weeks to months</a:t>
            </a:r>
          </a:p>
        </p:txBody>
      </p:sp>
      <p:grpSp>
        <p:nvGrpSpPr>
          <p:cNvPr id="57" name="Group 56"/>
          <p:cNvGrpSpPr/>
          <p:nvPr/>
        </p:nvGrpSpPr>
        <p:grpSpPr>
          <a:xfrm>
            <a:off x="694861" y="3027877"/>
            <a:ext cx="3967200" cy="1051200"/>
            <a:chOff x="1022400" y="1548000"/>
            <a:chExt cx="3967200" cy="1051200"/>
          </a:xfrm>
        </p:grpSpPr>
        <p:sp>
          <p:nvSpPr>
            <p:cNvPr id="58" name="Rounded Rectangle 57"/>
            <p:cNvSpPr/>
            <p:nvPr/>
          </p:nvSpPr>
          <p:spPr bwMode="invGray">
            <a:xfrm>
              <a:off x="1022400" y="1548000"/>
              <a:ext cx="3967200" cy="1051200"/>
            </a:xfrm>
            <a:prstGeom prst="roundRect">
              <a:avLst/>
            </a:prstGeom>
            <a:solidFill>
              <a:srgbClr val="FFFFFF"/>
            </a:solidFill>
            <a:ln w="38100">
              <a:solidFill>
                <a:srgbClr val="E5E7E7"/>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Box 58"/>
            <p:cNvSpPr txBox="1"/>
            <p:nvPr/>
          </p:nvSpPr>
          <p:spPr>
            <a:xfrm>
              <a:off x="1209267" y="1710473"/>
              <a:ext cx="3340147" cy="646331"/>
            </a:xfrm>
            <a:prstGeom prst="rect">
              <a:avLst/>
            </a:prstGeom>
            <a:noFill/>
          </p:spPr>
          <p:txBody>
            <a:bodyPr wrap="square" rtlCol="0">
              <a:spAutoFit/>
            </a:bodyPr>
            <a:lstStyle/>
            <a:p>
              <a:r>
                <a:rPr lang="en-US" dirty="0"/>
                <a:t>Protect application using advanced security features</a:t>
              </a:r>
            </a:p>
          </p:txBody>
        </p:sp>
      </p:grpSp>
      <p:grpSp>
        <p:nvGrpSpPr>
          <p:cNvPr id="60" name="Group 59"/>
          <p:cNvGrpSpPr/>
          <p:nvPr/>
        </p:nvGrpSpPr>
        <p:grpSpPr>
          <a:xfrm>
            <a:off x="694861" y="4507754"/>
            <a:ext cx="3967200" cy="1051200"/>
            <a:chOff x="1022400" y="1548000"/>
            <a:chExt cx="3967200" cy="1051200"/>
          </a:xfrm>
        </p:grpSpPr>
        <p:sp>
          <p:nvSpPr>
            <p:cNvPr id="61" name="Rounded Rectangle 60"/>
            <p:cNvSpPr/>
            <p:nvPr/>
          </p:nvSpPr>
          <p:spPr bwMode="invGray">
            <a:xfrm>
              <a:off x="1022400" y="1548000"/>
              <a:ext cx="3967200" cy="1051200"/>
            </a:xfrm>
            <a:prstGeom prst="roundRect">
              <a:avLst/>
            </a:prstGeom>
            <a:solidFill>
              <a:srgbClr val="FFFFFF"/>
            </a:solidFill>
            <a:ln w="38100">
              <a:solidFill>
                <a:srgbClr val="E5E7E7"/>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1"/>
            <p:cNvSpPr txBox="1"/>
            <p:nvPr/>
          </p:nvSpPr>
          <p:spPr>
            <a:xfrm>
              <a:off x="1209267" y="1710473"/>
              <a:ext cx="3340147" cy="646331"/>
            </a:xfrm>
            <a:prstGeom prst="rect">
              <a:avLst/>
            </a:prstGeom>
            <a:noFill/>
          </p:spPr>
          <p:txBody>
            <a:bodyPr wrap="square" rtlCol="0">
              <a:spAutoFit/>
            </a:bodyPr>
            <a:lstStyle/>
            <a:p>
              <a:r>
                <a:rPr lang="en-US" dirty="0"/>
                <a:t>Increase application speed and performance</a:t>
              </a:r>
            </a:p>
          </p:txBody>
        </p:sp>
      </p:grpSp>
      <p:sp>
        <p:nvSpPr>
          <p:cNvPr id="30" name="TextBox 29"/>
          <p:cNvSpPr txBox="1"/>
          <p:nvPr/>
        </p:nvSpPr>
        <p:spPr>
          <a:xfrm>
            <a:off x="8655686" y="1642430"/>
            <a:ext cx="1886029" cy="646331"/>
          </a:xfrm>
          <a:prstGeom prst="rect">
            <a:avLst/>
          </a:prstGeom>
          <a:noFill/>
        </p:spPr>
        <p:txBody>
          <a:bodyPr wrap="none" rtlCol="0">
            <a:spAutoFit/>
          </a:bodyPr>
          <a:lstStyle/>
          <a:p>
            <a:r>
              <a:rPr lang="en-US" b="1" dirty="0">
                <a:solidFill>
                  <a:srgbClr val="FF0000"/>
                </a:solidFill>
              </a:rPr>
              <a:t>APPLICATIONS</a:t>
            </a:r>
          </a:p>
          <a:p>
            <a:r>
              <a:rPr lang="en-US" b="1" dirty="0">
                <a:solidFill>
                  <a:srgbClr val="FF0000"/>
                </a:solidFill>
              </a:rPr>
              <a:t>OFFLINE</a:t>
            </a:r>
          </a:p>
        </p:txBody>
      </p:sp>
      <p:sp>
        <p:nvSpPr>
          <p:cNvPr id="31" name="TextBox 30"/>
          <p:cNvSpPr txBox="1"/>
          <p:nvPr/>
        </p:nvSpPr>
        <p:spPr>
          <a:xfrm>
            <a:off x="9245565" y="2665790"/>
            <a:ext cx="2223686" cy="646331"/>
          </a:xfrm>
          <a:prstGeom prst="rect">
            <a:avLst/>
          </a:prstGeom>
          <a:noFill/>
        </p:spPr>
        <p:txBody>
          <a:bodyPr wrap="none" rtlCol="0">
            <a:spAutoFit/>
          </a:bodyPr>
          <a:lstStyle/>
          <a:p>
            <a:r>
              <a:rPr lang="en-US" b="1" dirty="0">
                <a:solidFill>
                  <a:srgbClr val="FF0000"/>
                </a:solidFill>
              </a:rPr>
              <a:t>SLOW RESPONSE</a:t>
            </a:r>
            <a:br>
              <a:rPr lang="en-US" b="1" dirty="0">
                <a:solidFill>
                  <a:srgbClr val="FF0000"/>
                </a:solidFill>
              </a:rPr>
            </a:br>
            <a:r>
              <a:rPr lang="en-US" b="1" dirty="0">
                <a:solidFill>
                  <a:srgbClr val="FF0000"/>
                </a:solidFill>
              </a:rPr>
              <a:t>TIMES</a:t>
            </a:r>
          </a:p>
        </p:txBody>
      </p:sp>
      <p:sp>
        <p:nvSpPr>
          <p:cNvPr id="32" name="TextBox 31"/>
          <p:cNvSpPr txBox="1"/>
          <p:nvPr/>
        </p:nvSpPr>
        <p:spPr>
          <a:xfrm>
            <a:off x="9223302" y="3672718"/>
            <a:ext cx="2428371" cy="646331"/>
          </a:xfrm>
          <a:prstGeom prst="rect">
            <a:avLst/>
          </a:prstGeom>
          <a:noFill/>
        </p:spPr>
        <p:txBody>
          <a:bodyPr wrap="square" rtlCol="0">
            <a:spAutoFit/>
          </a:bodyPr>
          <a:lstStyle/>
          <a:p>
            <a:r>
              <a:rPr lang="en-US" b="1" dirty="0">
                <a:solidFill>
                  <a:srgbClr val="FF0000"/>
                </a:solidFill>
              </a:rPr>
              <a:t>APPLICATION ATTACKS</a:t>
            </a:r>
          </a:p>
        </p:txBody>
      </p:sp>
      <p:sp>
        <p:nvSpPr>
          <p:cNvPr id="33" name="TextBox 32"/>
          <p:cNvSpPr txBox="1"/>
          <p:nvPr/>
        </p:nvSpPr>
        <p:spPr>
          <a:xfrm>
            <a:off x="8320502" y="4406634"/>
            <a:ext cx="1300356" cy="646331"/>
          </a:xfrm>
          <a:prstGeom prst="rect">
            <a:avLst/>
          </a:prstGeom>
          <a:noFill/>
        </p:spPr>
        <p:txBody>
          <a:bodyPr wrap="none" rtlCol="0">
            <a:spAutoFit/>
          </a:bodyPr>
          <a:lstStyle/>
          <a:p>
            <a:r>
              <a:rPr lang="en-US" b="1" dirty="0">
                <a:solidFill>
                  <a:srgbClr val="FF0000"/>
                </a:solidFill>
              </a:rPr>
              <a:t>LOSS OF </a:t>
            </a:r>
          </a:p>
          <a:p>
            <a:r>
              <a:rPr lang="en-US" b="1" dirty="0">
                <a:solidFill>
                  <a:srgbClr val="FF0000"/>
                </a:solidFill>
              </a:rPr>
              <a:t>REVENUE</a:t>
            </a:r>
          </a:p>
        </p:txBody>
      </p:sp>
      <p:pic>
        <p:nvPicPr>
          <p:cNvPr id="46" name="Picture 4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395251" y="2171091"/>
            <a:ext cx="533621" cy="533621"/>
          </a:xfrm>
          <a:prstGeom prst="rect">
            <a:avLst/>
          </a:prstGeom>
        </p:spPr>
      </p:pic>
      <p:pic>
        <p:nvPicPr>
          <p:cNvPr id="50" name="Picture 49"/>
          <p:cNvPicPr>
            <a:picLocks noChangeAspect="1"/>
          </p:cNvPicPr>
          <p:nvPr/>
        </p:nvPicPr>
        <p:blipFill rotWithShape="1">
          <a:blip r:embed="rId6" cstate="print">
            <a:lum bright="-100000" contrast="82000"/>
            <a:extLst>
              <a:ext uri="{28A0092B-C50C-407E-A947-70E740481C1C}">
                <a14:useLocalDpi xmlns:a14="http://schemas.microsoft.com/office/drawing/2010/main"/>
              </a:ext>
            </a:extLst>
          </a:blip>
          <a:srcRect l="27562" r="28782"/>
          <a:stretch/>
        </p:blipFill>
        <p:spPr>
          <a:xfrm>
            <a:off x="4421480" y="3641864"/>
            <a:ext cx="481163" cy="575781"/>
          </a:xfrm>
          <a:prstGeom prst="rect">
            <a:avLst/>
          </a:prstGeom>
        </p:spPr>
      </p:pic>
      <p:sp>
        <p:nvSpPr>
          <p:cNvPr id="4" name="Lightning Bolt 3"/>
          <p:cNvSpPr/>
          <p:nvPr/>
        </p:nvSpPr>
        <p:spPr bwMode="invGray">
          <a:xfrm flipH="1">
            <a:off x="4283413" y="5112710"/>
            <a:ext cx="645458" cy="645458"/>
          </a:xfrm>
          <a:prstGeom prst="lightningBolt">
            <a:avLst/>
          </a:prstGeom>
          <a:solidFill>
            <a:schemeClr val="tx1"/>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8" name="Picture 6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9869" y="3111020"/>
            <a:ext cx="1300045" cy="2067787"/>
          </a:xfrm>
          <a:prstGeom prst="rect">
            <a:avLst/>
          </a:prstGeom>
          <a:effectLst/>
        </p:spPr>
      </p:pic>
      <p:pic>
        <p:nvPicPr>
          <p:cNvPr id="69" name="Picture 73"/>
          <p:cNvPicPr>
            <a:picLocks noChangeAspect="1"/>
          </p:cNvPicPr>
          <p:nvPr/>
        </p:nvPicPr>
        <p:blipFill>
          <a:blip r:embed="rId8" cstate="print">
            <a:alphaModFix/>
            <a:extLst>
              <a:ext uri="{BEBA8EAE-BF5A-486C-A8C5-ECC9F3942E4B}">
                <a14:imgProps xmlns:a14="http://schemas.microsoft.com/office/drawing/2010/main">
                  <a14:imgLayer r:embed="rId9">
                    <a14:imgEffect>
                      <a14:backgroundRemoval t="0" b="100000" l="0" r="100000">
                        <a14:foregroundMark x1="48156" y1="51410" x2="48156" y2="51410"/>
                        <a14:foregroundMark x1="51627" y1="74837" x2="51627" y2="74837"/>
                        <a14:backgroundMark x1="69631" y1="50325" x2="65944" y2="75488"/>
                        <a14:backgroundMark x1="54013" y1="23644" x2="41432" y2="29718"/>
                        <a14:backgroundMark x1="29935" y1="82213" x2="39262" y2="83080"/>
                        <a14:backgroundMark x1="40130" y1="65944" x2="28416" y2="71150"/>
                      </a14:backgroundRemoval>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309101" y="2873554"/>
            <a:ext cx="952618" cy="952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8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0A60A4-72DE-404E-800C-F6364FD91909}"/>
              </a:ext>
            </a:extLst>
          </p:cNvPr>
          <p:cNvSpPr>
            <a:spLocks noGrp="1"/>
          </p:cNvSpPr>
          <p:nvPr>
            <p:ph idx="1"/>
          </p:nvPr>
        </p:nvSpPr>
        <p:spPr>
          <a:xfrm>
            <a:off x="511492" y="1379668"/>
            <a:ext cx="11076051" cy="4967344"/>
          </a:xfrm>
        </p:spPr>
        <p:txBody>
          <a:bodyPr>
            <a:normAutofit/>
          </a:bodyPr>
          <a:lstStyle/>
          <a:p>
            <a:pPr marL="0" indent="0">
              <a:buNone/>
            </a:pPr>
            <a:endParaRPr lang="en-US" sz="200" dirty="0"/>
          </a:p>
          <a:p>
            <a:r>
              <a:rPr lang="ru-RU" b="1" dirty="0">
                <a:solidFill>
                  <a:schemeClr val="accent6"/>
                </a:solidFill>
              </a:rPr>
              <a:t>Лучший</a:t>
            </a:r>
            <a:r>
              <a:rPr lang="en-US" b="1" dirty="0">
                <a:solidFill>
                  <a:schemeClr val="accent6"/>
                </a:solidFill>
              </a:rPr>
              <a:t> TCO</a:t>
            </a:r>
            <a:r>
              <a:rPr lang="en-US" dirty="0"/>
              <a:t>. </a:t>
            </a:r>
            <a:r>
              <a:rPr lang="ru-RU" dirty="0"/>
              <a:t>FortiADC предлагает наиболее востребованные клиентами возможности по более низкой цене, чем у конкурентов.</a:t>
            </a:r>
            <a:endParaRPr lang="en-US" dirty="0"/>
          </a:p>
          <a:p>
            <a:endParaRPr lang="en-US" sz="200" dirty="0"/>
          </a:p>
          <a:p>
            <a:r>
              <a:rPr lang="ru-RU" b="1" dirty="0">
                <a:solidFill>
                  <a:schemeClr val="accent6"/>
                </a:solidFill>
              </a:rPr>
              <a:t>Видимость и контроль</a:t>
            </a:r>
            <a:r>
              <a:rPr lang="en-US" b="1" dirty="0">
                <a:solidFill>
                  <a:schemeClr val="accent6"/>
                </a:solidFill>
              </a:rPr>
              <a:t> </a:t>
            </a:r>
            <a:r>
              <a:rPr lang="ru-RU" dirty="0"/>
              <a:t>балгодаря</a:t>
            </a:r>
            <a:r>
              <a:rPr lang="en-US" dirty="0"/>
              <a:t> </a:t>
            </a:r>
            <a:r>
              <a:rPr lang="en-US" dirty="0" err="1"/>
              <a:t>FortiView</a:t>
            </a:r>
            <a:r>
              <a:rPr lang="en-US" dirty="0"/>
              <a:t>. </a:t>
            </a:r>
          </a:p>
          <a:p>
            <a:endParaRPr lang="en-US" sz="200" dirty="0"/>
          </a:p>
          <a:p>
            <a:pPr>
              <a:buClr>
                <a:schemeClr val="accent6"/>
              </a:buClr>
            </a:pPr>
            <a:r>
              <a:rPr lang="ru-RU" dirty="0"/>
              <a:t>Интегрированный AV &amp; FortiSandbox как часть </a:t>
            </a:r>
            <a:r>
              <a:rPr lang="en-US" b="1" dirty="0">
                <a:solidFill>
                  <a:schemeClr val="accent6"/>
                </a:solidFill>
              </a:rPr>
              <a:t>Fortinet Security Fabric</a:t>
            </a:r>
            <a:r>
              <a:rPr lang="en-US" b="1" dirty="0">
                <a:solidFill>
                  <a:schemeClr val="tx2"/>
                </a:solidFill>
              </a:rPr>
              <a:t>.</a:t>
            </a:r>
            <a:endParaRPr lang="en-US" dirty="0">
              <a:solidFill>
                <a:schemeClr val="tx2"/>
              </a:solidFill>
            </a:endParaRPr>
          </a:p>
          <a:p>
            <a:endParaRPr lang="en-US" sz="200" dirty="0"/>
          </a:p>
          <a:p>
            <a:r>
              <a:rPr lang="ru-RU" b="1" dirty="0">
                <a:solidFill>
                  <a:schemeClr val="accent6"/>
                </a:solidFill>
              </a:rPr>
              <a:t>Включает в себя расширенные функции </a:t>
            </a:r>
            <a:r>
              <a:rPr lang="en-US" b="1" dirty="0">
                <a:solidFill>
                  <a:schemeClr val="accent6"/>
                </a:solidFill>
              </a:rPr>
              <a:t>(GLB, WAF, LLB)</a:t>
            </a:r>
            <a:r>
              <a:rPr lang="en-US" dirty="0">
                <a:solidFill>
                  <a:schemeClr val="accent6"/>
                </a:solidFill>
              </a:rPr>
              <a:t> </a:t>
            </a:r>
            <a:r>
              <a:rPr lang="ru-RU" dirty="0"/>
              <a:t>в рамках одной лицензии </a:t>
            </a:r>
            <a:endParaRPr lang="en-US" dirty="0"/>
          </a:p>
          <a:p>
            <a:r>
              <a:rPr lang="en-US" b="1" dirty="0" err="1">
                <a:solidFill>
                  <a:srgbClr val="C00000"/>
                </a:solidFill>
              </a:rPr>
              <a:t>FortiCare</a:t>
            </a:r>
            <a:r>
              <a:rPr lang="en-US" dirty="0"/>
              <a:t> </a:t>
            </a:r>
            <a:r>
              <a:rPr lang="ru-RU" dirty="0"/>
              <a:t>предлагая равную или лучшую техническую поддержку, чем конкуренты</a:t>
            </a:r>
            <a:endParaRPr lang="en-US" b="1" dirty="0">
              <a:solidFill>
                <a:srgbClr val="C00000"/>
              </a:solidFill>
            </a:endParaRPr>
          </a:p>
          <a:p>
            <a:endParaRPr lang="en-US" sz="200" dirty="0"/>
          </a:p>
        </p:txBody>
      </p:sp>
      <p:sp>
        <p:nvSpPr>
          <p:cNvPr id="3" name="Title 2">
            <a:extLst>
              <a:ext uri="{FF2B5EF4-FFF2-40B4-BE49-F238E27FC236}">
                <a16:creationId xmlns:a16="http://schemas.microsoft.com/office/drawing/2014/main" id="{23C69C61-66A7-054C-B2FA-3EF7BE800BD3}"/>
              </a:ext>
            </a:extLst>
          </p:cNvPr>
          <p:cNvSpPr>
            <a:spLocks noGrp="1"/>
          </p:cNvSpPr>
          <p:nvPr>
            <p:ph type="title"/>
          </p:nvPr>
        </p:nvSpPr>
        <p:spPr>
          <a:xfrm>
            <a:off x="630936" y="9817"/>
            <a:ext cx="10837164" cy="1141252"/>
          </a:xfrm>
        </p:spPr>
        <p:txBody>
          <a:bodyPr/>
          <a:lstStyle/>
          <a:p>
            <a:r>
              <a:rPr lang="ru-RU" dirty="0"/>
              <a:t>Почему FortiADC?</a:t>
            </a:r>
            <a:endParaRPr lang="en-US" dirty="0"/>
          </a:p>
        </p:txBody>
      </p:sp>
      <p:sp>
        <p:nvSpPr>
          <p:cNvPr id="5" name="TextBox 4"/>
          <p:cNvSpPr txBox="1"/>
          <p:nvPr/>
        </p:nvSpPr>
        <p:spPr>
          <a:xfrm>
            <a:off x="630936" y="909887"/>
            <a:ext cx="4534639" cy="355482"/>
          </a:xfrm>
          <a:prstGeom prst="rect">
            <a:avLst/>
          </a:prstGeom>
          <a:noFill/>
        </p:spPr>
        <p:txBody>
          <a:bodyPr wrap="none" rtlCol="0">
            <a:spAutoFit/>
          </a:bodyPr>
          <a:lstStyle/>
          <a:p>
            <a:pPr algn="ctr" defTabSz="457189">
              <a:lnSpc>
                <a:spcPct val="95000"/>
              </a:lnSpc>
              <a:spcAft>
                <a:spcPts val="600"/>
              </a:spcAft>
            </a:pPr>
            <a:r>
              <a:rPr lang="ru-RU" i="1" dirty="0">
                <a:solidFill>
                  <a:srgbClr val="000000"/>
                </a:solidFill>
                <a:cs typeface="Arial" panose="020B0604020202020204" pitchFamily="34" charset="0"/>
              </a:rPr>
              <a:t>Конкурентные преимущества </a:t>
            </a:r>
            <a:r>
              <a:rPr lang="en-US" i="1" dirty="0">
                <a:solidFill>
                  <a:srgbClr val="000000"/>
                </a:solidFill>
                <a:cs typeface="Arial" panose="020B0604020202020204" pitchFamily="34" charset="0"/>
              </a:rPr>
              <a:t>FortiADC</a:t>
            </a:r>
          </a:p>
        </p:txBody>
      </p:sp>
    </p:spTree>
    <p:extLst>
      <p:ext uri="{BB962C8B-B14F-4D97-AF65-F5344CB8AC3E}">
        <p14:creationId xmlns:p14="http://schemas.microsoft.com/office/powerpoint/2010/main" val="7354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1020" y="1208199"/>
            <a:ext cx="7721145" cy="4871793"/>
          </a:xfrm>
        </p:spPr>
        <p:txBody>
          <a:bodyPr>
            <a:noAutofit/>
          </a:bodyPr>
          <a:lstStyle/>
          <a:p>
            <a:pPr marL="0" indent="0">
              <a:buNone/>
            </a:pPr>
            <a:r>
              <a:rPr lang="ru-RU" sz="2400" b="1" dirty="0">
                <a:solidFill>
                  <a:schemeClr val="accent2">
                    <a:lumMod val="50000"/>
                  </a:schemeClr>
                </a:solidFill>
              </a:rPr>
              <a:t>Безопасность и надежность для интернет-приложений</a:t>
            </a:r>
          </a:p>
          <a:p>
            <a:pPr marL="0" indent="0">
              <a:buNone/>
            </a:pPr>
            <a:endParaRPr lang="en-US" sz="1800" dirty="0"/>
          </a:p>
          <a:p>
            <a:r>
              <a:rPr lang="ru-RU" sz="2000" b="1" dirty="0">
                <a:solidFill>
                  <a:schemeClr val="accent2">
                    <a:lumMod val="50000"/>
                  </a:schemeClr>
                </a:solidFill>
              </a:rPr>
              <a:t>Расширить производительность приложения </a:t>
            </a:r>
          </a:p>
          <a:p>
            <a:pPr lvl="1"/>
            <a:r>
              <a:rPr lang="ru-RU" sz="1600" dirty="0"/>
              <a:t>Дополнительные серверы для большего количества пользователей</a:t>
            </a:r>
          </a:p>
          <a:p>
            <a:pPr lvl="1"/>
            <a:r>
              <a:rPr lang="ru-RU" sz="1600" dirty="0"/>
              <a:t>Управление трафиком пользователей в разных центрах обработки данных о географическом местоположении</a:t>
            </a:r>
          </a:p>
          <a:p>
            <a:pPr lvl="1"/>
            <a:r>
              <a:rPr lang="ru-RU" sz="1600" dirty="0"/>
              <a:t>Балансировать трафик на лучшие доступные ресурсы</a:t>
            </a:r>
            <a:endParaRPr lang="en-US" sz="800" dirty="0"/>
          </a:p>
          <a:p>
            <a:r>
              <a:rPr lang="ru-RU" sz="2000" b="1" dirty="0">
                <a:solidFill>
                  <a:schemeClr val="accent2">
                    <a:lumMod val="50000"/>
                  </a:schemeClr>
                </a:solidFill>
              </a:rPr>
              <a:t>Обеспечить надежность и безопасность</a:t>
            </a:r>
          </a:p>
          <a:p>
            <a:r>
              <a:rPr lang="ru-RU" sz="1600" dirty="0"/>
              <a:t> Мониторинг состояния и доступности сервера</a:t>
            </a:r>
            <a:endParaRPr lang="en-US" sz="1600" dirty="0"/>
          </a:p>
          <a:p>
            <a:pPr lvl="1"/>
            <a:r>
              <a:rPr lang="ru-RU" sz="1600" dirty="0"/>
              <a:t>Разгрузка задачи с серверов </a:t>
            </a:r>
          </a:p>
          <a:p>
            <a:pPr lvl="1"/>
            <a:r>
              <a:rPr lang="ru-RU" sz="1600" dirty="0"/>
              <a:t>Защита сервера с использованием </a:t>
            </a:r>
            <a:r>
              <a:rPr lang="en-US" sz="1600" dirty="0"/>
              <a:t>WAF</a:t>
            </a:r>
            <a:r>
              <a:rPr lang="ru-RU" sz="1600" dirty="0"/>
              <a:t> и защиты от DDoS</a:t>
            </a:r>
            <a:endParaRPr lang="en-US" sz="1600" dirty="0"/>
          </a:p>
        </p:txBody>
      </p:sp>
      <p:sp>
        <p:nvSpPr>
          <p:cNvPr id="3" name="Title 2"/>
          <p:cNvSpPr>
            <a:spLocks noGrp="1"/>
          </p:cNvSpPr>
          <p:nvPr>
            <p:ph type="title"/>
          </p:nvPr>
        </p:nvSpPr>
        <p:spPr>
          <a:xfrm>
            <a:off x="451020" y="0"/>
            <a:ext cx="10837164" cy="807602"/>
          </a:xfrm>
        </p:spPr>
        <p:txBody>
          <a:bodyPr/>
          <a:lstStyle/>
          <a:p>
            <a:r>
              <a:rPr lang="en-US" dirty="0"/>
              <a:t>FortiADC </a:t>
            </a:r>
            <a:r>
              <a:rPr lang="ru-RU" dirty="0"/>
              <a:t>Резюме</a:t>
            </a:r>
            <a:endParaRPr lang="en-US" dirty="0"/>
          </a:p>
        </p:txBody>
      </p:sp>
      <p:pic>
        <p:nvPicPr>
          <p:cNvPr id="7" name="Picture 6" descr="Fortinet-Security-Fabric-hor.em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66505" y="4037384"/>
            <a:ext cx="1421679" cy="66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454" t="26602" r="21362" b="30541"/>
          <a:stretch/>
        </p:blipFill>
        <p:spPr>
          <a:xfrm>
            <a:off x="6830292" y="1918156"/>
            <a:ext cx="4930344" cy="2265293"/>
          </a:xfrm>
          <a:prstGeom prst="rect">
            <a:avLst/>
          </a:prstGeom>
        </p:spPr>
      </p:pic>
      <p:pic>
        <p:nvPicPr>
          <p:cNvPr id="10" name="Picture 9" descr="secure-by-fortiguard.png">
            <a:extLst>
              <a:ext uri="{FF2B5EF4-FFF2-40B4-BE49-F238E27FC236}">
                <a16:creationId xmlns:a16="http://schemas.microsoft.com/office/drawing/2014/main" id="{A73B9B3E-6B1E-DC4F-B227-A2059E24A0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8031" y="4049337"/>
            <a:ext cx="2100473" cy="638838"/>
          </a:xfrm>
          <a:prstGeom prst="rect">
            <a:avLst/>
          </a:prstGeom>
        </p:spPr>
      </p:pic>
    </p:spTree>
    <p:extLst>
      <p:ext uri="{BB962C8B-B14F-4D97-AF65-F5344CB8AC3E}">
        <p14:creationId xmlns:p14="http://schemas.microsoft.com/office/powerpoint/2010/main" val="33371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4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057400"/>
            <a:ext cx="12192000" cy="1534889"/>
          </a:xfrm>
        </p:spPr>
        <p:txBody>
          <a:bodyPr/>
          <a:lstStyle/>
          <a:p>
            <a:pPr algn="ctr"/>
            <a:r>
              <a:rPr lang="en-US" dirty="0"/>
              <a:t>FortiADC </a:t>
            </a:r>
            <a:r>
              <a:rPr lang="ru-RU" dirty="0"/>
              <a:t>Введение</a:t>
            </a:r>
            <a:endParaRPr lang="en-US" dirty="0"/>
          </a:p>
        </p:txBody>
      </p:sp>
    </p:spTree>
    <p:extLst>
      <p:ext uri="{BB962C8B-B14F-4D97-AF65-F5344CB8AC3E}">
        <p14:creationId xmlns:p14="http://schemas.microsoft.com/office/powerpoint/2010/main" val="341217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7329FC-6392-2645-A5C6-78F0490DCF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507801"/>
            <a:ext cx="5607425" cy="2854929"/>
          </a:xfrm>
          <a:prstGeom prst="rect">
            <a:avLst/>
          </a:prstGeom>
        </p:spPr>
      </p:pic>
      <p:sp>
        <p:nvSpPr>
          <p:cNvPr id="4" name="Content Placeholder 3">
            <a:extLst>
              <a:ext uri="{FF2B5EF4-FFF2-40B4-BE49-F238E27FC236}">
                <a16:creationId xmlns:a16="http://schemas.microsoft.com/office/drawing/2014/main" id="{74C9B73B-7C2D-2B4D-9F57-AB641B067D16}"/>
              </a:ext>
            </a:extLst>
          </p:cNvPr>
          <p:cNvSpPr>
            <a:spLocks noGrp="1"/>
          </p:cNvSpPr>
          <p:nvPr>
            <p:ph sz="half" idx="1"/>
          </p:nvPr>
        </p:nvSpPr>
        <p:spPr>
          <a:xfrm>
            <a:off x="438469" y="1281591"/>
            <a:ext cx="6285060" cy="4351338"/>
          </a:xfrm>
        </p:spPr>
        <p:txBody>
          <a:bodyPr anchor="t"/>
          <a:lstStyle/>
          <a:p>
            <a:r>
              <a:rPr lang="ru-RU" dirty="0"/>
              <a:t>Расширенный контроллер доставки приложений</a:t>
            </a:r>
            <a:endParaRPr lang="en-US" dirty="0"/>
          </a:p>
          <a:p>
            <a:r>
              <a:rPr lang="en-US" dirty="0"/>
              <a:t>All-Inclusive </a:t>
            </a:r>
            <a:r>
              <a:rPr lang="ru-RU" dirty="0"/>
              <a:t>лицензия</a:t>
            </a:r>
            <a:endParaRPr lang="en-US" dirty="0"/>
          </a:p>
          <a:p>
            <a:r>
              <a:rPr lang="ru-RU" dirty="0"/>
              <a:t>Гибкое развертывание</a:t>
            </a:r>
          </a:p>
          <a:p>
            <a:r>
              <a:rPr lang="ru-RU" dirty="0"/>
              <a:t>Интеграция с </a:t>
            </a:r>
            <a:r>
              <a:rPr lang="en-US" dirty="0"/>
              <a:t>Fortinet Security Fabric</a:t>
            </a:r>
          </a:p>
          <a:p>
            <a:r>
              <a:rPr lang="ru-RU" dirty="0"/>
              <a:t>Лучшая цена / производительность на рынке</a:t>
            </a:r>
            <a:endParaRPr lang="en-US" dirty="0"/>
          </a:p>
          <a:p>
            <a:endParaRPr lang="en-US" dirty="0"/>
          </a:p>
        </p:txBody>
      </p:sp>
      <p:sp>
        <p:nvSpPr>
          <p:cNvPr id="2" name="Title 1"/>
          <p:cNvSpPr>
            <a:spLocks noGrp="1"/>
          </p:cNvSpPr>
          <p:nvPr>
            <p:ph type="title"/>
          </p:nvPr>
        </p:nvSpPr>
        <p:spPr/>
        <p:txBody>
          <a:bodyPr/>
          <a:lstStyle/>
          <a:p>
            <a:r>
              <a:rPr lang="en-US" dirty="0"/>
              <a:t>FortiADC – </a:t>
            </a:r>
            <a:r>
              <a:rPr lang="ru-RU" dirty="0"/>
              <a:t>Доставка приложений без ограничений</a:t>
            </a:r>
            <a:endParaRPr lang="en-US" dirty="0"/>
          </a:p>
        </p:txBody>
      </p:sp>
      <p:sp>
        <p:nvSpPr>
          <p:cNvPr id="8" name="Text Placeholder 3">
            <a:extLst>
              <a:ext uri="{FF2B5EF4-FFF2-40B4-BE49-F238E27FC236}">
                <a16:creationId xmlns:a16="http://schemas.microsoft.com/office/drawing/2014/main" id="{83A6806F-051F-E64E-9626-61F7D316565B}"/>
              </a:ext>
            </a:extLst>
          </p:cNvPr>
          <p:cNvSpPr txBox="1">
            <a:spLocks/>
          </p:cNvSpPr>
          <p:nvPr/>
        </p:nvSpPr>
        <p:spPr>
          <a:xfrm>
            <a:off x="2930682" y="6009482"/>
            <a:ext cx="9173049" cy="353248"/>
          </a:xfrm>
          <a:prstGeom prst="rect">
            <a:avLst/>
          </a:prstGeom>
        </p:spPr>
        <p:txBody>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1800" b="0" i="0">
                <a:solidFill>
                  <a:srgbClr val="FFFFFF"/>
                </a:solidFill>
                <a:latin typeface="+mn-lt"/>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1600" b="0" i="0">
                <a:solidFill>
                  <a:srgbClr val="FFFFFF"/>
                </a:solidFill>
                <a:latin typeface="+mn-lt"/>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400" b="0" i="0">
                <a:solidFill>
                  <a:srgbClr val="FFFFFF"/>
                </a:solidFill>
                <a:latin typeface="+mn-lt"/>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400" b="0" i="0">
                <a:solidFill>
                  <a:srgbClr val="FFFFFF"/>
                </a:solidFill>
                <a:latin typeface="+mn-lt"/>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400" b="0" i="0">
                <a:solidFill>
                  <a:srgbClr val="FFFFFF"/>
                </a:solidFill>
                <a:latin typeface="+mn-lt"/>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marL="0" indent="0" algn="r">
              <a:buNone/>
            </a:pPr>
            <a:r>
              <a:rPr lang="en-US" sz="1600" dirty="0">
                <a:solidFill>
                  <a:schemeClr val="tx1"/>
                </a:solidFill>
                <a:cs typeface="Arial" panose="020B0604020202020204" pitchFamily="34" charset="0"/>
              </a:rPr>
              <a:t>Class-leading performance and value almost any sized application environment</a:t>
            </a:r>
          </a:p>
        </p:txBody>
      </p:sp>
      <p:pic>
        <p:nvPicPr>
          <p:cNvPr id="9" name="Picture 8" descr="secure-by-fortiguard.png">
            <a:extLst>
              <a:ext uri="{FF2B5EF4-FFF2-40B4-BE49-F238E27FC236}">
                <a16:creationId xmlns:a16="http://schemas.microsoft.com/office/drawing/2014/main" id="{C2A3B2B9-6867-D44B-B2A9-84803EB8B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049" y="5227621"/>
            <a:ext cx="2100473" cy="638838"/>
          </a:xfrm>
          <a:prstGeom prst="rect">
            <a:avLst/>
          </a:prstGeom>
        </p:spPr>
      </p:pic>
      <p:pic>
        <p:nvPicPr>
          <p:cNvPr id="10" name="Picture 9" descr="A picture containing object&#10;&#10;Description generated with very high confidence">
            <a:extLst>
              <a:ext uri="{FF2B5EF4-FFF2-40B4-BE49-F238E27FC236}">
                <a16:creationId xmlns:a16="http://schemas.microsoft.com/office/drawing/2014/main" id="{7A874092-4868-6C4C-BC6B-98A2CBF64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1235740" y="4679289"/>
            <a:ext cx="719063" cy="118717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76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5A216C3-A647-D54C-804B-66D7A1B49DF3}"/>
              </a:ext>
            </a:extLst>
          </p:cNvPr>
          <p:cNvSpPr/>
          <p:nvPr/>
        </p:nvSpPr>
        <p:spPr>
          <a:xfrm>
            <a:off x="7909440" y="965884"/>
            <a:ext cx="3720879" cy="4035869"/>
          </a:xfrm>
          <a:prstGeom prst="roundRect">
            <a:avLst/>
          </a:prstGeom>
          <a:solidFill>
            <a:srgbClr val="2537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73" name="Rounded Rectangle 72">
            <a:extLst>
              <a:ext uri="{FF2B5EF4-FFF2-40B4-BE49-F238E27FC236}">
                <a16:creationId xmlns:a16="http://schemas.microsoft.com/office/drawing/2014/main" id="{E26AF336-C7A9-724A-AB61-B2B8B9B2EE62}"/>
              </a:ext>
            </a:extLst>
          </p:cNvPr>
          <p:cNvSpPr/>
          <p:nvPr/>
        </p:nvSpPr>
        <p:spPr>
          <a:xfrm>
            <a:off x="4127602" y="959690"/>
            <a:ext cx="3736294" cy="4035869"/>
          </a:xfrm>
          <a:prstGeom prst="roundRect">
            <a:avLst/>
          </a:prstGeom>
          <a:solidFill>
            <a:srgbClr val="2537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74" name="Rounded Rectangle 73">
            <a:extLst>
              <a:ext uri="{FF2B5EF4-FFF2-40B4-BE49-F238E27FC236}">
                <a16:creationId xmlns:a16="http://schemas.microsoft.com/office/drawing/2014/main" id="{757313FC-64CF-814C-9FF4-0CB4A3F85932}"/>
              </a:ext>
            </a:extLst>
          </p:cNvPr>
          <p:cNvSpPr/>
          <p:nvPr/>
        </p:nvSpPr>
        <p:spPr>
          <a:xfrm>
            <a:off x="365760" y="985375"/>
            <a:ext cx="3715474" cy="4035869"/>
          </a:xfrm>
          <a:prstGeom prst="roundRect">
            <a:avLst/>
          </a:prstGeom>
          <a:solidFill>
            <a:srgbClr val="253746"/>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 name="Title 2"/>
          <p:cNvSpPr>
            <a:spLocks noGrp="1"/>
          </p:cNvSpPr>
          <p:nvPr>
            <p:ph type="title"/>
          </p:nvPr>
        </p:nvSpPr>
        <p:spPr>
          <a:xfrm>
            <a:off x="630936" y="9817"/>
            <a:ext cx="10837164" cy="864142"/>
          </a:xfrm>
        </p:spPr>
        <p:txBody>
          <a:bodyPr/>
          <a:lstStyle/>
          <a:p>
            <a:r>
              <a:rPr lang="en-US" dirty="0"/>
              <a:t>FortiADC </a:t>
            </a:r>
            <a:r>
              <a:rPr lang="ru-RU" dirty="0"/>
              <a:t>Расширенные возможности</a:t>
            </a:r>
            <a:endParaRPr lang="en-US" dirty="0"/>
          </a:p>
        </p:txBody>
      </p:sp>
      <p:sp>
        <p:nvSpPr>
          <p:cNvPr id="68" name="Rounded Rectangle 67"/>
          <p:cNvSpPr/>
          <p:nvPr/>
        </p:nvSpPr>
        <p:spPr bwMode="invGray">
          <a:xfrm>
            <a:off x="365764" y="5720960"/>
            <a:ext cx="11287544" cy="555363"/>
          </a:xfrm>
          <a:prstGeom prst="roundRect">
            <a:avLst/>
          </a:prstGeom>
          <a:solidFill>
            <a:schemeClr val="tx1">
              <a:lumMod val="75000"/>
            </a:schemeClr>
          </a:solidFill>
          <a:ln w="9525">
            <a:solidFill>
              <a:schemeClr val="bg1"/>
            </a:solid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69" name="Rectangle 68"/>
          <p:cNvSpPr/>
          <p:nvPr/>
        </p:nvSpPr>
        <p:spPr>
          <a:xfrm>
            <a:off x="365762" y="5802448"/>
            <a:ext cx="11287545" cy="430887"/>
          </a:xfrm>
          <a:prstGeom prst="rect">
            <a:avLst/>
          </a:prstGeom>
        </p:spPr>
        <p:txBody>
          <a:bodyPr wrap="square">
            <a:spAutoFit/>
          </a:bodyPr>
          <a:lstStyle/>
          <a:p>
            <a:pPr algn="ctr"/>
            <a:r>
              <a:rPr lang="en-US" sz="2200" dirty="0">
                <a:solidFill>
                  <a:schemeClr val="bg1"/>
                </a:solidFill>
              </a:rPr>
              <a:t>FortiADC OS</a:t>
            </a:r>
          </a:p>
        </p:txBody>
      </p:sp>
      <p:sp>
        <p:nvSpPr>
          <p:cNvPr id="72" name="Rectangle 71">
            <a:extLst>
              <a:ext uri="{FF2B5EF4-FFF2-40B4-BE49-F238E27FC236}">
                <a16:creationId xmlns:a16="http://schemas.microsoft.com/office/drawing/2014/main" id="{24D2269F-CBF1-544A-9239-0598806E6881}"/>
              </a:ext>
            </a:extLst>
          </p:cNvPr>
          <p:cNvSpPr/>
          <p:nvPr/>
        </p:nvSpPr>
        <p:spPr>
          <a:xfrm>
            <a:off x="8030463" y="1205958"/>
            <a:ext cx="3289042" cy="2509341"/>
          </a:xfrm>
          <a:prstGeom prst="rect">
            <a:avLst/>
          </a:prstGeom>
        </p:spPr>
        <p:txBody>
          <a:bodyPr wrap="square">
            <a:spAutoFit/>
          </a:bodyPr>
          <a:lstStyle/>
          <a:p>
            <a:pPr marL="285700" indent="-285700">
              <a:lnSpc>
                <a:spcPct val="110000"/>
              </a:lnSpc>
              <a:spcAft>
                <a:spcPts val="400"/>
              </a:spcAft>
              <a:buClr>
                <a:schemeClr val="accent6"/>
              </a:buClr>
              <a:buFont typeface="Arial"/>
              <a:buChar char="•"/>
            </a:pPr>
            <a:r>
              <a:rPr lang="en-US" spc="-50" dirty="0">
                <a:solidFill>
                  <a:schemeClr val="bg1"/>
                </a:solidFill>
              </a:rPr>
              <a:t>Monitor and Logging</a:t>
            </a:r>
          </a:p>
          <a:p>
            <a:pPr marL="285700" indent="-285700">
              <a:lnSpc>
                <a:spcPct val="110000"/>
              </a:lnSpc>
              <a:spcAft>
                <a:spcPts val="400"/>
              </a:spcAft>
              <a:buClr>
                <a:schemeClr val="accent6"/>
              </a:buClr>
              <a:buFont typeface="Arial"/>
              <a:buChar char="•"/>
            </a:pPr>
            <a:r>
              <a:rPr lang="en-US" spc="-50" dirty="0">
                <a:solidFill>
                  <a:schemeClr val="bg1"/>
                </a:solidFill>
              </a:rPr>
              <a:t>Data Analytics</a:t>
            </a:r>
          </a:p>
          <a:p>
            <a:pPr marL="285700" indent="-285700">
              <a:lnSpc>
                <a:spcPct val="110000"/>
              </a:lnSpc>
              <a:spcAft>
                <a:spcPts val="400"/>
              </a:spcAft>
              <a:buClr>
                <a:schemeClr val="accent6"/>
              </a:buClr>
              <a:buFont typeface="Arial"/>
              <a:buChar char="•"/>
            </a:pPr>
            <a:r>
              <a:rPr lang="en-US" spc="-50" dirty="0" err="1">
                <a:solidFill>
                  <a:schemeClr val="bg1"/>
                </a:solidFill>
              </a:rPr>
              <a:t>FortiView</a:t>
            </a:r>
            <a:r>
              <a:rPr lang="en-US" spc="-50" dirty="0">
                <a:solidFill>
                  <a:schemeClr val="bg1"/>
                </a:solidFill>
              </a:rPr>
              <a:t> Integration</a:t>
            </a:r>
          </a:p>
          <a:p>
            <a:pPr marL="285700" indent="-285700">
              <a:lnSpc>
                <a:spcPct val="110000"/>
              </a:lnSpc>
              <a:spcAft>
                <a:spcPts val="400"/>
              </a:spcAft>
              <a:buClr>
                <a:schemeClr val="accent6"/>
              </a:buClr>
              <a:buFont typeface="Arial"/>
              <a:buChar char="•"/>
            </a:pPr>
            <a:r>
              <a:rPr lang="en-US" spc="-50" dirty="0">
                <a:solidFill>
                  <a:schemeClr val="bg1"/>
                </a:solidFill>
              </a:rPr>
              <a:t>Ansible Integration</a:t>
            </a:r>
          </a:p>
          <a:p>
            <a:pPr marL="285700" indent="-285700">
              <a:lnSpc>
                <a:spcPct val="110000"/>
              </a:lnSpc>
              <a:spcAft>
                <a:spcPts val="400"/>
              </a:spcAft>
              <a:buClr>
                <a:schemeClr val="accent6"/>
              </a:buClr>
              <a:buFont typeface="Arial"/>
              <a:buChar char="•"/>
            </a:pPr>
            <a:r>
              <a:rPr lang="en-US" spc="-50" dirty="0">
                <a:solidFill>
                  <a:schemeClr val="bg1"/>
                </a:solidFill>
              </a:rPr>
              <a:t>Cisco ACI Integration</a:t>
            </a:r>
          </a:p>
          <a:p>
            <a:pPr marL="285700" indent="-285700">
              <a:lnSpc>
                <a:spcPct val="110000"/>
              </a:lnSpc>
              <a:spcAft>
                <a:spcPts val="400"/>
              </a:spcAft>
              <a:buClr>
                <a:schemeClr val="accent6"/>
              </a:buClr>
              <a:buFont typeface="Arial"/>
              <a:buChar char="•"/>
            </a:pPr>
            <a:r>
              <a:rPr lang="en-US" spc="-50" dirty="0">
                <a:solidFill>
                  <a:schemeClr val="bg1"/>
                </a:solidFill>
              </a:rPr>
              <a:t>Centralized Management</a:t>
            </a:r>
          </a:p>
          <a:p>
            <a:pPr marL="285700" indent="-285700">
              <a:lnSpc>
                <a:spcPct val="110000"/>
              </a:lnSpc>
              <a:spcAft>
                <a:spcPts val="400"/>
              </a:spcAft>
              <a:buClr>
                <a:schemeClr val="accent6"/>
              </a:buClr>
              <a:buFont typeface="Arial"/>
              <a:buChar char="•"/>
            </a:pPr>
            <a:r>
              <a:rPr lang="en-US" spc="-50" dirty="0">
                <a:solidFill>
                  <a:schemeClr val="bg1"/>
                </a:solidFill>
              </a:rPr>
              <a:t>Full </a:t>
            </a:r>
            <a:r>
              <a:rPr lang="en-US" spc="-50" dirty="0" err="1">
                <a:solidFill>
                  <a:schemeClr val="bg1"/>
                </a:solidFill>
              </a:rPr>
              <a:t>Resful</a:t>
            </a:r>
            <a:r>
              <a:rPr lang="en-US" spc="-50" dirty="0">
                <a:solidFill>
                  <a:schemeClr val="bg1"/>
                </a:solidFill>
              </a:rPr>
              <a:t> API Support</a:t>
            </a:r>
          </a:p>
        </p:txBody>
      </p:sp>
      <p:sp>
        <p:nvSpPr>
          <p:cNvPr id="76" name="Rectangle 75">
            <a:extLst>
              <a:ext uri="{FF2B5EF4-FFF2-40B4-BE49-F238E27FC236}">
                <a16:creationId xmlns:a16="http://schemas.microsoft.com/office/drawing/2014/main" id="{BF06A886-6654-8747-B50C-C790FAB58B5C}"/>
              </a:ext>
            </a:extLst>
          </p:cNvPr>
          <p:cNvSpPr/>
          <p:nvPr/>
        </p:nvSpPr>
        <p:spPr>
          <a:xfrm>
            <a:off x="4378122" y="1180272"/>
            <a:ext cx="3289042" cy="3221331"/>
          </a:xfrm>
          <a:prstGeom prst="rect">
            <a:avLst/>
          </a:prstGeom>
        </p:spPr>
        <p:txBody>
          <a:bodyPr wrap="square">
            <a:spAutoFit/>
          </a:bodyPr>
          <a:lstStyle/>
          <a:p>
            <a:pPr marL="285700" indent="-285700">
              <a:lnSpc>
                <a:spcPct val="110000"/>
              </a:lnSpc>
              <a:spcAft>
                <a:spcPts val="400"/>
              </a:spcAft>
              <a:buClr>
                <a:schemeClr val="accent6"/>
              </a:buClr>
              <a:buFont typeface="Arial"/>
              <a:buChar char="•"/>
            </a:pPr>
            <a:r>
              <a:rPr lang="en-US" spc="-50" dirty="0">
                <a:solidFill>
                  <a:schemeClr val="bg1"/>
                </a:solidFill>
              </a:rPr>
              <a:t>Web Application Firewall</a:t>
            </a:r>
          </a:p>
          <a:p>
            <a:pPr marL="285700" indent="-285700">
              <a:lnSpc>
                <a:spcPct val="110000"/>
              </a:lnSpc>
              <a:spcAft>
                <a:spcPts val="400"/>
              </a:spcAft>
              <a:buClr>
                <a:schemeClr val="accent6"/>
              </a:buClr>
              <a:buFont typeface="Arial"/>
              <a:buChar char="•"/>
            </a:pPr>
            <a:r>
              <a:rPr lang="en-US" spc="-50" dirty="0">
                <a:solidFill>
                  <a:schemeClr val="bg1"/>
                </a:solidFill>
              </a:rPr>
              <a:t>Anti-Virus Mitigation</a:t>
            </a:r>
          </a:p>
          <a:p>
            <a:pPr marL="285700" indent="-285700">
              <a:lnSpc>
                <a:spcPct val="110000"/>
              </a:lnSpc>
              <a:spcAft>
                <a:spcPts val="400"/>
              </a:spcAft>
              <a:buClr>
                <a:schemeClr val="accent6"/>
              </a:buClr>
              <a:buFont typeface="Arial"/>
              <a:buChar char="•"/>
            </a:pPr>
            <a:r>
              <a:rPr lang="en-US" spc="-50" dirty="0">
                <a:solidFill>
                  <a:schemeClr val="bg1"/>
                </a:solidFill>
              </a:rPr>
              <a:t>User Authentication</a:t>
            </a:r>
          </a:p>
          <a:p>
            <a:pPr marL="285700" indent="-285700">
              <a:lnSpc>
                <a:spcPct val="110000"/>
              </a:lnSpc>
              <a:spcAft>
                <a:spcPts val="400"/>
              </a:spcAft>
              <a:buClr>
                <a:schemeClr val="accent6"/>
              </a:buClr>
              <a:buFont typeface="Arial"/>
              <a:buChar char="•"/>
            </a:pPr>
            <a:r>
              <a:rPr lang="en-US" spc="-50" dirty="0">
                <a:solidFill>
                  <a:schemeClr val="bg1"/>
                </a:solidFill>
              </a:rPr>
              <a:t>DDoS Protection</a:t>
            </a:r>
          </a:p>
          <a:p>
            <a:pPr marL="285700" indent="-285700">
              <a:lnSpc>
                <a:spcPct val="110000"/>
              </a:lnSpc>
              <a:spcAft>
                <a:spcPts val="400"/>
              </a:spcAft>
              <a:buClr>
                <a:schemeClr val="accent6"/>
              </a:buClr>
              <a:buFont typeface="Arial"/>
              <a:buChar char="•"/>
            </a:pPr>
            <a:r>
              <a:rPr lang="en-US" spc="-50" dirty="0">
                <a:solidFill>
                  <a:schemeClr val="bg1"/>
                </a:solidFill>
              </a:rPr>
              <a:t>IP Reputation</a:t>
            </a:r>
          </a:p>
          <a:p>
            <a:pPr marL="285700" indent="-285700">
              <a:lnSpc>
                <a:spcPct val="110000"/>
              </a:lnSpc>
              <a:spcAft>
                <a:spcPts val="400"/>
              </a:spcAft>
              <a:buClr>
                <a:schemeClr val="accent6"/>
              </a:buClr>
              <a:buFont typeface="Arial"/>
              <a:buChar char="•"/>
            </a:pPr>
            <a:r>
              <a:rPr lang="en-US" spc="-50" dirty="0">
                <a:solidFill>
                  <a:schemeClr val="bg1"/>
                </a:solidFill>
              </a:rPr>
              <a:t>Geo-IP Protection</a:t>
            </a:r>
          </a:p>
          <a:p>
            <a:pPr marL="285700" indent="-285700">
              <a:lnSpc>
                <a:spcPct val="110000"/>
              </a:lnSpc>
              <a:spcAft>
                <a:spcPts val="400"/>
              </a:spcAft>
              <a:buClr>
                <a:schemeClr val="accent6"/>
              </a:buClr>
              <a:buFont typeface="Arial"/>
              <a:buChar char="•"/>
            </a:pPr>
            <a:r>
              <a:rPr lang="en-US" spc="-50" dirty="0">
                <a:solidFill>
                  <a:schemeClr val="bg1"/>
                </a:solidFill>
              </a:rPr>
              <a:t>L4 Firewall</a:t>
            </a:r>
          </a:p>
          <a:p>
            <a:pPr marL="285700" indent="-285700">
              <a:lnSpc>
                <a:spcPct val="110000"/>
              </a:lnSpc>
              <a:spcAft>
                <a:spcPts val="400"/>
              </a:spcAft>
              <a:buClr>
                <a:schemeClr val="accent6"/>
              </a:buClr>
              <a:buFont typeface="Arial"/>
              <a:buChar char="•"/>
            </a:pPr>
            <a:r>
              <a:rPr lang="en-US" spc="-50" dirty="0">
                <a:solidFill>
                  <a:schemeClr val="bg1"/>
                </a:solidFill>
              </a:rPr>
              <a:t>Intrusion Prevention System</a:t>
            </a:r>
          </a:p>
          <a:p>
            <a:pPr marL="285700" indent="-285700">
              <a:lnSpc>
                <a:spcPct val="110000"/>
              </a:lnSpc>
              <a:spcAft>
                <a:spcPts val="400"/>
              </a:spcAft>
              <a:buClr>
                <a:schemeClr val="accent6"/>
              </a:buClr>
              <a:buFont typeface="Arial"/>
              <a:buChar char="•"/>
            </a:pPr>
            <a:endParaRPr lang="en-US" spc="-50" dirty="0">
              <a:solidFill>
                <a:schemeClr val="bg1"/>
              </a:solidFill>
            </a:endParaRPr>
          </a:p>
        </p:txBody>
      </p:sp>
      <p:sp>
        <p:nvSpPr>
          <p:cNvPr id="77" name="Rectangle 76">
            <a:extLst>
              <a:ext uri="{FF2B5EF4-FFF2-40B4-BE49-F238E27FC236}">
                <a16:creationId xmlns:a16="http://schemas.microsoft.com/office/drawing/2014/main" id="{AD1B3FDB-47DA-3D45-8B25-3DD04EA71CD2}"/>
              </a:ext>
            </a:extLst>
          </p:cNvPr>
          <p:cNvSpPr/>
          <p:nvPr/>
        </p:nvSpPr>
        <p:spPr>
          <a:xfrm>
            <a:off x="614934" y="1205958"/>
            <a:ext cx="3289042" cy="2509341"/>
          </a:xfrm>
          <a:prstGeom prst="rect">
            <a:avLst/>
          </a:prstGeom>
        </p:spPr>
        <p:txBody>
          <a:bodyPr wrap="square">
            <a:spAutoFit/>
          </a:bodyPr>
          <a:lstStyle/>
          <a:p>
            <a:pPr marL="285700" indent="-285700">
              <a:lnSpc>
                <a:spcPct val="110000"/>
              </a:lnSpc>
              <a:spcAft>
                <a:spcPts val="400"/>
              </a:spcAft>
              <a:buClr>
                <a:schemeClr val="accent6"/>
              </a:buClr>
              <a:buFont typeface="Arial"/>
              <a:buChar char="•"/>
            </a:pPr>
            <a:r>
              <a:rPr lang="en-US" spc="-50" dirty="0">
                <a:solidFill>
                  <a:schemeClr val="bg1"/>
                </a:solidFill>
              </a:rPr>
              <a:t>L4/L7 Load Balancing</a:t>
            </a:r>
          </a:p>
          <a:p>
            <a:pPr marL="285700" indent="-285700">
              <a:lnSpc>
                <a:spcPct val="110000"/>
              </a:lnSpc>
              <a:spcAft>
                <a:spcPts val="400"/>
              </a:spcAft>
              <a:buClr>
                <a:schemeClr val="accent6"/>
              </a:buClr>
              <a:buFont typeface="Arial"/>
              <a:buChar char="•"/>
            </a:pPr>
            <a:r>
              <a:rPr lang="en-US" spc="-50" dirty="0">
                <a:solidFill>
                  <a:schemeClr val="bg1"/>
                </a:solidFill>
              </a:rPr>
              <a:t>Application Optimization</a:t>
            </a:r>
          </a:p>
          <a:p>
            <a:pPr marL="285700" indent="-285700">
              <a:lnSpc>
                <a:spcPct val="110000"/>
              </a:lnSpc>
              <a:spcAft>
                <a:spcPts val="400"/>
              </a:spcAft>
              <a:buClr>
                <a:schemeClr val="accent6"/>
              </a:buClr>
              <a:buFont typeface="Arial"/>
              <a:buChar char="•"/>
            </a:pPr>
            <a:r>
              <a:rPr lang="en-US" spc="-50" dirty="0">
                <a:solidFill>
                  <a:schemeClr val="bg1"/>
                </a:solidFill>
              </a:rPr>
              <a:t>Global Load Balancing</a:t>
            </a:r>
          </a:p>
          <a:p>
            <a:pPr marL="285750" indent="-285750">
              <a:lnSpc>
                <a:spcPct val="110000"/>
              </a:lnSpc>
              <a:spcAft>
                <a:spcPts val="400"/>
              </a:spcAft>
              <a:buClr>
                <a:schemeClr val="accent6"/>
              </a:buClr>
              <a:buFont typeface="Arial" panose="020B0604020202020204" pitchFamily="34" charset="0"/>
              <a:buChar char="•"/>
            </a:pPr>
            <a:r>
              <a:rPr lang="en-US" spc="-50" dirty="0">
                <a:solidFill>
                  <a:schemeClr val="bg1"/>
                </a:solidFill>
              </a:rPr>
              <a:t>Link Load Balancing</a:t>
            </a:r>
          </a:p>
          <a:p>
            <a:pPr marL="285700" indent="-285700">
              <a:lnSpc>
                <a:spcPct val="110000"/>
              </a:lnSpc>
              <a:spcAft>
                <a:spcPts val="400"/>
              </a:spcAft>
              <a:buClr>
                <a:schemeClr val="accent6"/>
              </a:buClr>
              <a:buFont typeface="Arial"/>
              <a:buChar char="•"/>
            </a:pPr>
            <a:r>
              <a:rPr lang="en-US" spc="-50" dirty="0">
                <a:solidFill>
                  <a:schemeClr val="bg1"/>
                </a:solidFill>
              </a:rPr>
              <a:t>SSL Offloading &amp; Visibility</a:t>
            </a:r>
          </a:p>
          <a:p>
            <a:pPr marL="285700" indent="-285700">
              <a:lnSpc>
                <a:spcPct val="110000"/>
              </a:lnSpc>
              <a:spcAft>
                <a:spcPts val="400"/>
              </a:spcAft>
              <a:buClr>
                <a:schemeClr val="accent6"/>
              </a:buClr>
              <a:buFont typeface="Arial"/>
              <a:buChar char="•"/>
            </a:pPr>
            <a:r>
              <a:rPr lang="en-US" spc="-50" dirty="0">
                <a:solidFill>
                  <a:schemeClr val="bg1"/>
                </a:solidFill>
              </a:rPr>
              <a:t>SSL Forward Proxy</a:t>
            </a:r>
          </a:p>
          <a:p>
            <a:pPr marL="285700" indent="-285700">
              <a:lnSpc>
                <a:spcPct val="110000"/>
              </a:lnSpc>
              <a:spcAft>
                <a:spcPts val="400"/>
              </a:spcAft>
              <a:buClr>
                <a:schemeClr val="accent6"/>
              </a:buClr>
              <a:buFont typeface="Arial"/>
              <a:buChar char="•"/>
            </a:pPr>
            <a:r>
              <a:rPr lang="en-US" spc="-50" dirty="0">
                <a:solidFill>
                  <a:schemeClr val="bg1"/>
                </a:solidFill>
              </a:rPr>
              <a:t>Page Speed</a:t>
            </a:r>
          </a:p>
        </p:txBody>
      </p:sp>
      <p:sp>
        <p:nvSpPr>
          <p:cNvPr id="52" name="Rounded Rectangle 51"/>
          <p:cNvSpPr/>
          <p:nvPr/>
        </p:nvSpPr>
        <p:spPr bwMode="invGray">
          <a:xfrm>
            <a:off x="365761" y="5088965"/>
            <a:ext cx="11287547" cy="555363"/>
          </a:xfrm>
          <a:prstGeom prst="roundRect">
            <a:avLst/>
          </a:prstGeom>
          <a:solidFill>
            <a:schemeClr val="accent2">
              <a:lumMod val="50000"/>
            </a:schemeClr>
          </a:solidFill>
          <a:ln w="9525">
            <a:solidFill>
              <a:schemeClr val="bg1"/>
            </a:solid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54" name="Rectangle 53"/>
          <p:cNvSpPr/>
          <p:nvPr/>
        </p:nvSpPr>
        <p:spPr bwMode="invGray">
          <a:xfrm>
            <a:off x="2990577" y="5079227"/>
            <a:ext cx="60959" cy="603552"/>
          </a:xfrm>
          <a:prstGeom prst="rect">
            <a:avLst/>
          </a:prstGeom>
          <a:solidFill>
            <a:schemeClr val="bg1"/>
          </a:solidFill>
          <a:ln w="9525">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56" name="Rectangle 55"/>
          <p:cNvSpPr/>
          <p:nvPr/>
        </p:nvSpPr>
        <p:spPr bwMode="invGray">
          <a:xfrm>
            <a:off x="5830661" y="5064869"/>
            <a:ext cx="60959" cy="603552"/>
          </a:xfrm>
          <a:prstGeom prst="rect">
            <a:avLst/>
          </a:prstGeom>
          <a:solidFill>
            <a:schemeClr val="bg1"/>
          </a:solidFill>
          <a:ln w="9525">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60" name="Rectangle 59"/>
          <p:cNvSpPr/>
          <p:nvPr/>
        </p:nvSpPr>
        <p:spPr>
          <a:xfrm>
            <a:off x="566299" y="5163204"/>
            <a:ext cx="2251553" cy="400110"/>
          </a:xfrm>
          <a:prstGeom prst="rect">
            <a:avLst/>
          </a:prstGeom>
          <a:solidFill>
            <a:schemeClr val="accent2">
              <a:lumMod val="50000"/>
            </a:schemeClr>
          </a:solidFill>
          <a:ln>
            <a:solidFill>
              <a:schemeClr val="accent2">
                <a:lumMod val="50000"/>
              </a:schemeClr>
            </a:solidFill>
          </a:ln>
        </p:spPr>
        <p:txBody>
          <a:bodyPr wrap="square">
            <a:spAutoFit/>
          </a:bodyPr>
          <a:lstStyle/>
          <a:p>
            <a:pPr algn="ctr"/>
            <a:r>
              <a:rPr lang="en-US" sz="2000" dirty="0">
                <a:solidFill>
                  <a:schemeClr val="bg1"/>
                </a:solidFill>
              </a:rPr>
              <a:t>Public Cloud</a:t>
            </a:r>
          </a:p>
        </p:txBody>
      </p:sp>
      <p:sp>
        <p:nvSpPr>
          <p:cNvPr id="62" name="Rectangle 61"/>
          <p:cNvSpPr/>
          <p:nvPr/>
        </p:nvSpPr>
        <p:spPr>
          <a:xfrm>
            <a:off x="3174720" y="5162282"/>
            <a:ext cx="2515062" cy="400110"/>
          </a:xfrm>
          <a:prstGeom prst="rect">
            <a:avLst/>
          </a:prstGeom>
          <a:solidFill>
            <a:schemeClr val="accent2">
              <a:lumMod val="50000"/>
            </a:schemeClr>
          </a:solidFill>
          <a:ln>
            <a:solidFill>
              <a:schemeClr val="accent2">
                <a:lumMod val="50000"/>
              </a:schemeClr>
            </a:solidFill>
          </a:ln>
        </p:spPr>
        <p:txBody>
          <a:bodyPr wrap="square">
            <a:spAutoFit/>
          </a:bodyPr>
          <a:lstStyle/>
          <a:p>
            <a:pPr algn="ctr"/>
            <a:r>
              <a:rPr lang="en-US" sz="2000" dirty="0">
                <a:solidFill>
                  <a:schemeClr val="bg1"/>
                </a:solidFill>
              </a:rPr>
              <a:t>Hardware</a:t>
            </a:r>
          </a:p>
        </p:txBody>
      </p:sp>
      <p:sp>
        <p:nvSpPr>
          <p:cNvPr id="63" name="Rectangle 62"/>
          <p:cNvSpPr/>
          <p:nvPr/>
        </p:nvSpPr>
        <p:spPr>
          <a:xfrm>
            <a:off x="8922000" y="5161462"/>
            <a:ext cx="2615763" cy="400110"/>
          </a:xfrm>
          <a:prstGeom prst="rect">
            <a:avLst/>
          </a:prstGeom>
          <a:solidFill>
            <a:schemeClr val="accent2">
              <a:lumMod val="50000"/>
            </a:schemeClr>
          </a:solidFill>
          <a:ln>
            <a:solidFill>
              <a:schemeClr val="accent2">
                <a:lumMod val="50000"/>
              </a:schemeClr>
            </a:solidFill>
          </a:ln>
        </p:spPr>
        <p:txBody>
          <a:bodyPr wrap="square">
            <a:spAutoFit/>
          </a:bodyPr>
          <a:lstStyle/>
          <a:p>
            <a:pPr algn="ctr"/>
            <a:r>
              <a:rPr lang="en-US" sz="2000" dirty="0">
                <a:solidFill>
                  <a:schemeClr val="bg1"/>
                </a:solidFill>
              </a:rPr>
              <a:t>Private Cloud</a:t>
            </a:r>
          </a:p>
        </p:txBody>
      </p:sp>
      <p:sp>
        <p:nvSpPr>
          <p:cNvPr id="42" name="Rectangle 41"/>
          <p:cNvSpPr/>
          <p:nvPr/>
        </p:nvSpPr>
        <p:spPr bwMode="invGray">
          <a:xfrm>
            <a:off x="8769959" y="5088965"/>
            <a:ext cx="60959" cy="603552"/>
          </a:xfrm>
          <a:prstGeom prst="rect">
            <a:avLst/>
          </a:prstGeom>
          <a:solidFill>
            <a:schemeClr val="bg1"/>
          </a:solidFill>
          <a:ln w="9525">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46" name="Rectangle 45"/>
          <p:cNvSpPr/>
          <p:nvPr/>
        </p:nvSpPr>
        <p:spPr>
          <a:xfrm>
            <a:off x="5907228" y="5161461"/>
            <a:ext cx="2794889" cy="400110"/>
          </a:xfrm>
          <a:prstGeom prst="rect">
            <a:avLst/>
          </a:prstGeom>
          <a:solidFill>
            <a:schemeClr val="accent2">
              <a:lumMod val="50000"/>
            </a:schemeClr>
          </a:solidFill>
          <a:ln>
            <a:solidFill>
              <a:schemeClr val="accent2">
                <a:lumMod val="50000"/>
              </a:schemeClr>
            </a:solidFill>
          </a:ln>
        </p:spPr>
        <p:txBody>
          <a:bodyPr wrap="square">
            <a:spAutoFit/>
          </a:bodyPr>
          <a:lstStyle/>
          <a:p>
            <a:pPr algn="ctr"/>
            <a:r>
              <a:rPr lang="en-US" sz="2000" dirty="0">
                <a:solidFill>
                  <a:schemeClr val="bg1"/>
                </a:solidFill>
              </a:rPr>
              <a:t>Virtual</a:t>
            </a:r>
          </a:p>
        </p:txBody>
      </p:sp>
      <p:sp>
        <p:nvSpPr>
          <p:cNvPr id="49" name="Rounded Rectangle 48">
            <a:extLst>
              <a:ext uri="{FF2B5EF4-FFF2-40B4-BE49-F238E27FC236}">
                <a16:creationId xmlns:a16="http://schemas.microsoft.com/office/drawing/2014/main" id="{16CD38D4-CE35-0844-A3CE-4C6F5E2F670D}"/>
              </a:ext>
            </a:extLst>
          </p:cNvPr>
          <p:cNvSpPr/>
          <p:nvPr/>
        </p:nvSpPr>
        <p:spPr bwMode="invGray">
          <a:xfrm>
            <a:off x="352313" y="4461317"/>
            <a:ext cx="11287547" cy="555363"/>
          </a:xfrm>
          <a:prstGeom prst="roundRect">
            <a:avLst/>
          </a:prstGeom>
          <a:solidFill>
            <a:schemeClr val="accent2"/>
          </a:solidFill>
          <a:ln w="9525">
            <a:solidFill>
              <a:schemeClr val="accent2"/>
            </a:solid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000" dirty="0">
                <a:solidFill>
                  <a:schemeClr val="bg1"/>
                </a:solidFill>
              </a:rPr>
              <a:t>Application Security</a:t>
            </a:r>
          </a:p>
        </p:txBody>
      </p:sp>
      <p:sp>
        <p:nvSpPr>
          <p:cNvPr id="51" name="Rectangle 50">
            <a:extLst>
              <a:ext uri="{FF2B5EF4-FFF2-40B4-BE49-F238E27FC236}">
                <a16:creationId xmlns:a16="http://schemas.microsoft.com/office/drawing/2014/main" id="{CEA2256F-221D-F24F-894B-9489BC73C83C}"/>
              </a:ext>
            </a:extLst>
          </p:cNvPr>
          <p:cNvSpPr/>
          <p:nvPr/>
        </p:nvSpPr>
        <p:spPr bwMode="invGray">
          <a:xfrm>
            <a:off x="4085823" y="4456298"/>
            <a:ext cx="60959" cy="603552"/>
          </a:xfrm>
          <a:prstGeom prst="rect">
            <a:avLst/>
          </a:prstGeom>
          <a:solidFill>
            <a:schemeClr val="bg1"/>
          </a:solidFill>
          <a:ln w="9525">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
        <p:nvSpPr>
          <p:cNvPr id="70" name="Rectangle 69">
            <a:extLst>
              <a:ext uri="{FF2B5EF4-FFF2-40B4-BE49-F238E27FC236}">
                <a16:creationId xmlns:a16="http://schemas.microsoft.com/office/drawing/2014/main" id="{53F5B6AE-9649-924C-BE56-3FF7BFA6424C}"/>
              </a:ext>
            </a:extLst>
          </p:cNvPr>
          <p:cNvSpPr/>
          <p:nvPr/>
        </p:nvSpPr>
        <p:spPr>
          <a:xfrm>
            <a:off x="8135471" y="4573265"/>
            <a:ext cx="3402292" cy="400110"/>
          </a:xfrm>
          <a:prstGeom prst="rect">
            <a:avLst/>
          </a:prstGeom>
          <a:solidFill>
            <a:schemeClr val="accent2"/>
          </a:solidFill>
          <a:ln>
            <a:solidFill>
              <a:schemeClr val="accent2"/>
            </a:solidFill>
          </a:ln>
        </p:spPr>
        <p:txBody>
          <a:bodyPr wrap="square">
            <a:spAutoFit/>
          </a:bodyPr>
          <a:lstStyle/>
          <a:p>
            <a:pPr algn="ctr"/>
            <a:r>
              <a:rPr lang="en-US" sz="2000" dirty="0">
                <a:solidFill>
                  <a:schemeClr val="bg1"/>
                </a:solidFill>
              </a:rPr>
              <a:t>Visibility and Automation</a:t>
            </a:r>
          </a:p>
        </p:txBody>
      </p:sp>
      <p:sp>
        <p:nvSpPr>
          <p:cNvPr id="71" name="Rectangle 70">
            <a:extLst>
              <a:ext uri="{FF2B5EF4-FFF2-40B4-BE49-F238E27FC236}">
                <a16:creationId xmlns:a16="http://schemas.microsoft.com/office/drawing/2014/main" id="{74641A62-0D3A-3E4E-B570-63A08D93354E}"/>
              </a:ext>
            </a:extLst>
          </p:cNvPr>
          <p:cNvSpPr/>
          <p:nvPr/>
        </p:nvSpPr>
        <p:spPr>
          <a:xfrm>
            <a:off x="429691" y="4538943"/>
            <a:ext cx="3562626" cy="400110"/>
          </a:xfrm>
          <a:prstGeom prst="rect">
            <a:avLst/>
          </a:prstGeom>
          <a:solidFill>
            <a:schemeClr val="accent2"/>
          </a:solidFill>
          <a:ln>
            <a:solidFill>
              <a:schemeClr val="accent2"/>
            </a:solidFill>
          </a:ln>
        </p:spPr>
        <p:txBody>
          <a:bodyPr wrap="square">
            <a:spAutoFit/>
          </a:bodyPr>
          <a:lstStyle/>
          <a:p>
            <a:pPr algn="ctr"/>
            <a:r>
              <a:rPr lang="en-US" sz="2000" dirty="0">
                <a:solidFill>
                  <a:schemeClr val="bg1"/>
                </a:solidFill>
              </a:rPr>
              <a:t>Availability and Performance</a:t>
            </a:r>
          </a:p>
        </p:txBody>
      </p:sp>
      <p:sp>
        <p:nvSpPr>
          <p:cNvPr id="75" name="Rectangle 74">
            <a:extLst>
              <a:ext uri="{FF2B5EF4-FFF2-40B4-BE49-F238E27FC236}">
                <a16:creationId xmlns:a16="http://schemas.microsoft.com/office/drawing/2014/main" id="{B577B99E-CA95-E545-B77E-C6D43C3F91CB}"/>
              </a:ext>
            </a:extLst>
          </p:cNvPr>
          <p:cNvSpPr/>
          <p:nvPr/>
        </p:nvSpPr>
        <p:spPr bwMode="invGray">
          <a:xfrm flipH="1">
            <a:off x="7863896" y="4455217"/>
            <a:ext cx="59206" cy="603552"/>
          </a:xfrm>
          <a:prstGeom prst="rect">
            <a:avLst/>
          </a:prstGeom>
          <a:solidFill>
            <a:schemeClr val="bg1"/>
          </a:solidFill>
          <a:ln w="9525">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000"/>
          </a:p>
        </p:txBody>
      </p:sp>
    </p:spTree>
    <p:extLst>
      <p:ext uri="{BB962C8B-B14F-4D97-AF65-F5344CB8AC3E}">
        <p14:creationId xmlns:p14="http://schemas.microsoft.com/office/powerpoint/2010/main" val="94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ppt_x"/>
                                          </p:val>
                                        </p:tav>
                                        <p:tav tm="100000">
                                          <p:val>
                                            <p:strVal val="#ppt_x"/>
                                          </p:val>
                                        </p:tav>
                                      </p:tavLst>
                                    </p:anim>
                                    <p:anim calcmode="lin" valueType="num">
                                      <p:cBhvr additive="base">
                                        <p:cTn id="41" dur="500" fill="hold"/>
                                        <p:tgtEl>
                                          <p:spTgt spid="4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fill="hold"/>
                                        <p:tgtEl>
                                          <p:spTgt spid="70"/>
                                        </p:tgtEl>
                                        <p:attrNameLst>
                                          <p:attrName>ppt_x</p:attrName>
                                        </p:attrNameLst>
                                      </p:cBhvr>
                                      <p:tavLst>
                                        <p:tav tm="0">
                                          <p:val>
                                            <p:strVal val="#ppt_x"/>
                                          </p:val>
                                        </p:tav>
                                        <p:tav tm="100000">
                                          <p:val>
                                            <p:strVal val="#ppt_x"/>
                                          </p:val>
                                        </p:tav>
                                      </p:tavLst>
                                    </p:anim>
                                    <p:anim calcmode="lin" valueType="num">
                                      <p:cBhvr additive="base">
                                        <p:cTn id="49" dur="500" fill="hold"/>
                                        <p:tgtEl>
                                          <p:spTgt spid="7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 calcmode="lin" valueType="num">
                                      <p:cBhvr additive="base">
                                        <p:cTn id="52" dur="500" fill="hold"/>
                                        <p:tgtEl>
                                          <p:spTgt spid="71"/>
                                        </p:tgtEl>
                                        <p:attrNameLst>
                                          <p:attrName>ppt_x</p:attrName>
                                        </p:attrNameLst>
                                      </p:cBhvr>
                                      <p:tavLst>
                                        <p:tav tm="0">
                                          <p:val>
                                            <p:strVal val="#ppt_x"/>
                                          </p:val>
                                        </p:tav>
                                        <p:tav tm="100000">
                                          <p:val>
                                            <p:strVal val="#ppt_x"/>
                                          </p:val>
                                        </p:tav>
                                      </p:tavLst>
                                    </p:anim>
                                    <p:anim calcmode="lin" valueType="num">
                                      <p:cBhvr additive="base">
                                        <p:cTn id="53" dur="500" fill="hold"/>
                                        <p:tgtEl>
                                          <p:spTgt spid="7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500" fill="hold"/>
                                        <p:tgtEl>
                                          <p:spTgt spid="75"/>
                                        </p:tgtEl>
                                        <p:attrNameLst>
                                          <p:attrName>ppt_x</p:attrName>
                                        </p:attrNameLst>
                                      </p:cBhvr>
                                      <p:tavLst>
                                        <p:tav tm="0">
                                          <p:val>
                                            <p:strVal val="#ppt_x"/>
                                          </p:val>
                                        </p:tav>
                                        <p:tav tm="100000">
                                          <p:val>
                                            <p:strVal val="#ppt_x"/>
                                          </p:val>
                                        </p:tav>
                                      </p:tavLst>
                                    </p:anim>
                                    <p:anim calcmode="lin" valueType="num">
                                      <p:cBhvr additive="base">
                                        <p:cTn id="57" dur="500" fill="hold"/>
                                        <p:tgtEl>
                                          <p:spTgt spid="75"/>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500" fill="hold"/>
                                        <p:tgtEl>
                                          <p:spTgt spid="77"/>
                                        </p:tgtEl>
                                        <p:attrNameLst>
                                          <p:attrName>ppt_x</p:attrName>
                                        </p:attrNameLst>
                                      </p:cBhvr>
                                      <p:tavLst>
                                        <p:tav tm="0">
                                          <p:val>
                                            <p:strVal val="#ppt_x"/>
                                          </p:val>
                                        </p:tav>
                                        <p:tav tm="100000">
                                          <p:val>
                                            <p:strVal val="#ppt_x"/>
                                          </p:val>
                                        </p:tav>
                                      </p:tavLst>
                                    </p:anim>
                                    <p:anim calcmode="lin" valueType="num">
                                      <p:cBhvr additive="base">
                                        <p:cTn id="62" dur="500" fill="hold"/>
                                        <p:tgtEl>
                                          <p:spTgt spid="7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 calcmode="lin" valueType="num">
                                      <p:cBhvr additive="base">
                                        <p:cTn id="65" dur="500" fill="hold"/>
                                        <p:tgtEl>
                                          <p:spTgt spid="74"/>
                                        </p:tgtEl>
                                        <p:attrNameLst>
                                          <p:attrName>ppt_x</p:attrName>
                                        </p:attrNameLst>
                                      </p:cBhvr>
                                      <p:tavLst>
                                        <p:tav tm="0">
                                          <p:val>
                                            <p:strVal val="#ppt_x"/>
                                          </p:val>
                                        </p:tav>
                                        <p:tav tm="100000">
                                          <p:val>
                                            <p:strVal val="#ppt_x"/>
                                          </p:val>
                                        </p:tav>
                                      </p:tavLst>
                                    </p:anim>
                                    <p:anim calcmode="lin" valueType="num">
                                      <p:cBhvr additive="base">
                                        <p:cTn id="66" dur="500" fill="hold"/>
                                        <p:tgtEl>
                                          <p:spTgt spid="74"/>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2" presetClass="entr" presetSubtype="4" fill="hold" grpId="0" nodeType="after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500" fill="hold"/>
                                        <p:tgtEl>
                                          <p:spTgt spid="76"/>
                                        </p:tgtEl>
                                        <p:attrNameLst>
                                          <p:attrName>ppt_x</p:attrName>
                                        </p:attrNameLst>
                                      </p:cBhvr>
                                      <p:tavLst>
                                        <p:tav tm="0">
                                          <p:val>
                                            <p:strVal val="#ppt_x"/>
                                          </p:val>
                                        </p:tav>
                                        <p:tav tm="100000">
                                          <p:val>
                                            <p:strVal val="#ppt_x"/>
                                          </p:val>
                                        </p:tav>
                                      </p:tavLst>
                                    </p:anim>
                                    <p:anim calcmode="lin" valueType="num">
                                      <p:cBhvr additive="base">
                                        <p:cTn id="71" dur="500" fill="hold"/>
                                        <p:tgtEl>
                                          <p:spTgt spid="7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500" fill="hold"/>
                                        <p:tgtEl>
                                          <p:spTgt spid="73"/>
                                        </p:tgtEl>
                                        <p:attrNameLst>
                                          <p:attrName>ppt_x</p:attrName>
                                        </p:attrNameLst>
                                      </p:cBhvr>
                                      <p:tavLst>
                                        <p:tav tm="0">
                                          <p:val>
                                            <p:strVal val="#ppt_x"/>
                                          </p:val>
                                        </p:tav>
                                        <p:tav tm="100000">
                                          <p:val>
                                            <p:strVal val="#ppt_x"/>
                                          </p:val>
                                        </p:tav>
                                      </p:tavLst>
                                    </p:anim>
                                    <p:anim calcmode="lin" valueType="num">
                                      <p:cBhvr additive="base">
                                        <p:cTn id="75" dur="500" fill="hold"/>
                                        <p:tgtEl>
                                          <p:spTgt spid="73"/>
                                        </p:tgtEl>
                                        <p:attrNameLst>
                                          <p:attrName>ppt_y</p:attrName>
                                        </p:attrNameLst>
                                      </p:cBhvr>
                                      <p:tavLst>
                                        <p:tav tm="0">
                                          <p:val>
                                            <p:strVal val="1+#ppt_h/2"/>
                                          </p:val>
                                        </p:tav>
                                        <p:tav tm="100000">
                                          <p:val>
                                            <p:strVal val="#ppt_y"/>
                                          </p:val>
                                        </p:tav>
                                      </p:tavLst>
                                    </p:anim>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base">
                                        <p:cTn id="83" dur="500" fill="hold"/>
                                        <p:tgtEl>
                                          <p:spTgt spid="72"/>
                                        </p:tgtEl>
                                        <p:attrNameLst>
                                          <p:attrName>ppt_x</p:attrName>
                                        </p:attrNameLst>
                                      </p:cBhvr>
                                      <p:tavLst>
                                        <p:tav tm="0">
                                          <p:val>
                                            <p:strVal val="#ppt_x"/>
                                          </p:val>
                                        </p:tav>
                                        <p:tav tm="100000">
                                          <p:val>
                                            <p:strVal val="#ppt_x"/>
                                          </p:val>
                                        </p:tav>
                                      </p:tavLst>
                                    </p:anim>
                                    <p:anim calcmode="lin" valueType="num">
                                      <p:cBhvr additive="base">
                                        <p:cTn id="8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3" grpId="0" animBg="1"/>
      <p:bldP spid="74" grpId="0" animBg="1"/>
      <p:bldP spid="72" grpId="0"/>
      <p:bldP spid="76" grpId="0"/>
      <p:bldP spid="77" grpId="0"/>
      <p:bldP spid="52" grpId="0" animBg="1"/>
      <p:bldP spid="54" grpId="0" animBg="1"/>
      <p:bldP spid="56" grpId="0" animBg="1"/>
      <p:bldP spid="60" grpId="0" animBg="1"/>
      <p:bldP spid="62" grpId="0" animBg="1"/>
      <p:bldP spid="63" grpId="0" animBg="1"/>
      <p:bldP spid="42" grpId="0" animBg="1"/>
      <p:bldP spid="46" grpId="0" animBg="1"/>
      <p:bldP spid="49" grpId="0" animBg="1"/>
      <p:bldP spid="51" grpId="0" animBg="1"/>
      <p:bldP spid="70" grpId="0" animBg="1"/>
      <p:bldP spid="71" grpId="0" animBg="1"/>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8F35-E286-114B-A26D-81D3737C21ED}"/>
              </a:ext>
            </a:extLst>
          </p:cNvPr>
          <p:cNvSpPr>
            <a:spLocks noGrp="1"/>
          </p:cNvSpPr>
          <p:nvPr>
            <p:ph type="title"/>
          </p:nvPr>
        </p:nvSpPr>
        <p:spPr/>
        <p:txBody>
          <a:bodyPr/>
          <a:lstStyle/>
          <a:p>
            <a:r>
              <a:rPr lang="en-US" dirty="0"/>
              <a:t>FortiADC </a:t>
            </a:r>
            <a:r>
              <a:rPr lang="ru-RU" dirty="0"/>
              <a:t>Форм-факторы</a:t>
            </a:r>
            <a:endParaRPr lang="en-US" dirty="0"/>
          </a:p>
        </p:txBody>
      </p:sp>
      <p:sp>
        <p:nvSpPr>
          <p:cNvPr id="3" name="TextBox 2">
            <a:extLst>
              <a:ext uri="{FF2B5EF4-FFF2-40B4-BE49-F238E27FC236}">
                <a16:creationId xmlns:a16="http://schemas.microsoft.com/office/drawing/2014/main" id="{4BDFC41E-3488-F640-B862-353F80D106E9}"/>
              </a:ext>
            </a:extLst>
          </p:cNvPr>
          <p:cNvSpPr txBox="1"/>
          <p:nvPr/>
        </p:nvSpPr>
        <p:spPr>
          <a:xfrm>
            <a:off x="637924" y="833294"/>
            <a:ext cx="7673319" cy="369332"/>
          </a:xfrm>
          <a:prstGeom prst="rect">
            <a:avLst/>
          </a:prstGeom>
          <a:noFill/>
        </p:spPr>
        <p:txBody>
          <a:bodyPr wrap="none" rtlCol="0">
            <a:spAutoFit/>
          </a:bodyPr>
          <a:lstStyle/>
          <a:p>
            <a:r>
              <a:rPr lang="ru-RU" i="1" dirty="0"/>
              <a:t>Множество вариантов для максимальной гибкости развертывания</a:t>
            </a:r>
            <a:endParaRPr lang="en-US" i="1" dirty="0"/>
          </a:p>
        </p:txBody>
      </p:sp>
      <p:pic>
        <p:nvPicPr>
          <p:cNvPr id="5" name="Picture 4" descr="icon-form-factor-cloud.emf">
            <a:extLst>
              <a:ext uri="{FF2B5EF4-FFF2-40B4-BE49-F238E27FC236}">
                <a16:creationId xmlns:a16="http://schemas.microsoft.com/office/drawing/2014/main" id="{60E79D99-BC41-C44B-A0B4-48ED94527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093" y="1730514"/>
            <a:ext cx="735649" cy="415927"/>
          </a:xfrm>
          <a:prstGeom prst="rect">
            <a:avLst/>
          </a:prstGeom>
          <a:ln>
            <a:noFill/>
          </a:ln>
        </p:spPr>
      </p:pic>
      <p:pic>
        <p:nvPicPr>
          <p:cNvPr id="6" name="Picture 5" descr="icon-form-factor-virtual-appliance.emf">
            <a:extLst>
              <a:ext uri="{FF2B5EF4-FFF2-40B4-BE49-F238E27FC236}">
                <a16:creationId xmlns:a16="http://schemas.microsoft.com/office/drawing/2014/main" id="{6265B1B6-9C82-5E47-8B66-7052A9FC7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892" y="1699599"/>
            <a:ext cx="777097" cy="492207"/>
          </a:xfrm>
          <a:prstGeom prst="rect">
            <a:avLst/>
          </a:prstGeom>
          <a:ln>
            <a:noFill/>
          </a:ln>
        </p:spPr>
      </p:pic>
      <p:pic>
        <p:nvPicPr>
          <p:cNvPr id="7" name="Picture 6" descr="icon-form-factor-virtual-machine.emf">
            <a:extLst>
              <a:ext uri="{FF2B5EF4-FFF2-40B4-BE49-F238E27FC236}">
                <a16:creationId xmlns:a16="http://schemas.microsoft.com/office/drawing/2014/main" id="{7DFAB8F9-010E-A644-8420-CEA84A36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6064" y="1581452"/>
            <a:ext cx="541707" cy="549370"/>
          </a:xfrm>
          <a:prstGeom prst="rect">
            <a:avLst/>
          </a:prstGeom>
          <a:ln>
            <a:noFill/>
          </a:ln>
        </p:spPr>
      </p:pic>
      <p:sp>
        <p:nvSpPr>
          <p:cNvPr id="16" name="Rectangle 15">
            <a:extLst>
              <a:ext uri="{FF2B5EF4-FFF2-40B4-BE49-F238E27FC236}">
                <a16:creationId xmlns:a16="http://schemas.microsoft.com/office/drawing/2014/main" id="{D6E7D829-B79C-3245-8F48-E3AC68660B18}"/>
              </a:ext>
            </a:extLst>
          </p:cNvPr>
          <p:cNvSpPr/>
          <p:nvPr/>
        </p:nvSpPr>
        <p:spPr>
          <a:xfrm>
            <a:off x="1189324" y="2441433"/>
            <a:ext cx="2136230" cy="1554272"/>
          </a:xfrm>
          <a:prstGeom prst="rect">
            <a:avLst/>
          </a:prstGeom>
          <a:ln>
            <a:noFill/>
          </a:ln>
        </p:spPr>
        <p:txBody>
          <a:bodyPr wrap="square">
            <a:spAutoFit/>
          </a:bodyPr>
          <a:lstStyle/>
          <a:p>
            <a:pPr algn="ctr">
              <a:spcAft>
                <a:spcPts val="1200"/>
              </a:spcAft>
            </a:pPr>
            <a:r>
              <a:rPr lang="en-US" sz="1100" b="1" dirty="0">
                <a:solidFill>
                  <a:srgbClr val="C00000"/>
                </a:solidFill>
              </a:rPr>
              <a:t>Appliances</a:t>
            </a:r>
          </a:p>
          <a:p>
            <a:pPr marL="120650" indent="-120650">
              <a:spcAft>
                <a:spcPts val="1200"/>
              </a:spcAft>
              <a:buFont typeface="Arial" charset="0"/>
              <a:buChar char="•"/>
            </a:pPr>
            <a:r>
              <a:rPr lang="en-US" sz="1100" dirty="0"/>
              <a:t>8 models</a:t>
            </a:r>
          </a:p>
          <a:p>
            <a:pPr marL="120650" indent="-120650">
              <a:spcAft>
                <a:spcPts val="1200"/>
              </a:spcAft>
              <a:buFont typeface="Arial" charset="0"/>
              <a:buChar char="•"/>
            </a:pPr>
            <a:r>
              <a:rPr lang="en-US" sz="1100" dirty="0"/>
              <a:t>500 Mbps to 60 Gbps</a:t>
            </a:r>
          </a:p>
          <a:p>
            <a:pPr marL="120650" indent="-120650">
              <a:spcAft>
                <a:spcPts val="1200"/>
              </a:spcAft>
              <a:buFont typeface="Arial" charset="0"/>
              <a:buChar char="•"/>
            </a:pPr>
            <a:r>
              <a:rPr lang="en-US" sz="1100" dirty="0"/>
              <a:t>Support for 40GE</a:t>
            </a:r>
          </a:p>
          <a:p>
            <a:pPr marL="285750" indent="-285750">
              <a:spcAft>
                <a:spcPts val="1200"/>
              </a:spcAft>
              <a:buFont typeface="Arial" charset="0"/>
              <a:buChar char="•"/>
            </a:pPr>
            <a:endParaRPr lang="en-US" sz="1100" dirty="0"/>
          </a:p>
        </p:txBody>
      </p:sp>
      <p:sp>
        <p:nvSpPr>
          <p:cNvPr id="17" name="Rectangle 16">
            <a:extLst>
              <a:ext uri="{FF2B5EF4-FFF2-40B4-BE49-F238E27FC236}">
                <a16:creationId xmlns:a16="http://schemas.microsoft.com/office/drawing/2014/main" id="{E6607E5B-7EC0-824A-91F7-7F7CB13BB088}"/>
              </a:ext>
            </a:extLst>
          </p:cNvPr>
          <p:cNvSpPr/>
          <p:nvPr/>
        </p:nvSpPr>
        <p:spPr>
          <a:xfrm>
            <a:off x="8402256" y="2354524"/>
            <a:ext cx="2137320" cy="1920240"/>
          </a:xfrm>
          <a:prstGeom prst="rect">
            <a:avLst/>
          </a:prstGeom>
          <a:ln>
            <a:noFill/>
          </a:ln>
        </p:spPr>
        <p:txBody>
          <a:bodyPr wrap="square">
            <a:spAutoFit/>
          </a:bodyPr>
          <a:lstStyle/>
          <a:p>
            <a:pPr algn="ctr">
              <a:spcAft>
                <a:spcPts val="1200"/>
              </a:spcAft>
            </a:pPr>
            <a:r>
              <a:rPr lang="en-US" sz="1100" b="1" dirty="0">
                <a:solidFill>
                  <a:srgbClr val="C00000"/>
                </a:solidFill>
              </a:rPr>
              <a:t>Public Cloud</a:t>
            </a:r>
          </a:p>
          <a:p>
            <a:pPr marL="118872" indent="-118872">
              <a:spcAft>
                <a:spcPts val="1200"/>
              </a:spcAft>
              <a:buFont typeface="Arial" charset="0"/>
              <a:buChar char="•"/>
            </a:pPr>
            <a:r>
              <a:rPr lang="en-US" sz="1100" dirty="0"/>
              <a:t>4 VM models</a:t>
            </a:r>
          </a:p>
          <a:p>
            <a:pPr marL="118872" indent="-118872">
              <a:spcAft>
                <a:spcPts val="1200"/>
              </a:spcAft>
              <a:buFont typeface="Arial" charset="0"/>
              <a:buChar char="•"/>
            </a:pPr>
            <a:r>
              <a:rPr lang="en-US" sz="1100" dirty="0"/>
              <a:t>BYOL </a:t>
            </a:r>
          </a:p>
          <a:p>
            <a:pPr marL="118872" indent="-118872">
              <a:lnSpc>
                <a:spcPct val="150000"/>
              </a:lnSpc>
              <a:spcAft>
                <a:spcPts val="1200"/>
              </a:spcAft>
              <a:buFont typeface="Arial" charset="0"/>
              <a:buChar char="•"/>
            </a:pPr>
            <a:r>
              <a:rPr lang="en-US" sz="1100" dirty="0"/>
              <a:t>AWS, Azure, Google Cloud and Oracle Cloud</a:t>
            </a:r>
          </a:p>
          <a:p>
            <a:pPr marL="285750" indent="-285750">
              <a:spcAft>
                <a:spcPts val="1200"/>
              </a:spcAft>
              <a:buFont typeface="Arial" charset="0"/>
              <a:buChar char="•"/>
            </a:pPr>
            <a:endParaRPr lang="en-US" sz="1100" dirty="0"/>
          </a:p>
        </p:txBody>
      </p:sp>
      <p:sp>
        <p:nvSpPr>
          <p:cNvPr id="18" name="Rectangle 17">
            <a:extLst>
              <a:ext uri="{FF2B5EF4-FFF2-40B4-BE49-F238E27FC236}">
                <a16:creationId xmlns:a16="http://schemas.microsoft.com/office/drawing/2014/main" id="{15A2C728-0944-4D4B-9E64-FA130093FE4C}"/>
              </a:ext>
            </a:extLst>
          </p:cNvPr>
          <p:cNvSpPr/>
          <p:nvPr/>
        </p:nvSpPr>
        <p:spPr>
          <a:xfrm>
            <a:off x="4713389" y="2354524"/>
            <a:ext cx="1967578" cy="2115387"/>
          </a:xfrm>
          <a:prstGeom prst="rect">
            <a:avLst/>
          </a:prstGeom>
          <a:ln>
            <a:noFill/>
          </a:ln>
        </p:spPr>
        <p:txBody>
          <a:bodyPr wrap="square">
            <a:spAutoFit/>
          </a:bodyPr>
          <a:lstStyle/>
          <a:p>
            <a:pPr algn="ctr">
              <a:spcAft>
                <a:spcPts val="1200"/>
              </a:spcAft>
            </a:pPr>
            <a:r>
              <a:rPr lang="en-US" sz="1100" b="1" dirty="0">
                <a:solidFill>
                  <a:srgbClr val="C00000"/>
                </a:solidFill>
              </a:rPr>
              <a:t>Virtual Machines</a:t>
            </a:r>
          </a:p>
          <a:p>
            <a:pPr marL="118872" indent="-118872">
              <a:spcAft>
                <a:spcPts val="1200"/>
              </a:spcAft>
              <a:buFont typeface="Arial" charset="0"/>
              <a:buChar char="•"/>
            </a:pPr>
            <a:r>
              <a:rPr lang="en-US" sz="1100" dirty="0"/>
              <a:t>6 VM models</a:t>
            </a:r>
          </a:p>
          <a:p>
            <a:pPr marL="118872" indent="-118872">
              <a:spcAft>
                <a:spcPts val="1200"/>
              </a:spcAft>
              <a:buFont typeface="Arial" charset="0"/>
              <a:buChar char="•"/>
            </a:pPr>
            <a:r>
              <a:rPr lang="en-US" sz="1100" dirty="0"/>
              <a:t>CPU-based</a:t>
            </a:r>
          </a:p>
          <a:p>
            <a:pPr marL="118872" indent="-118872">
              <a:spcAft>
                <a:spcPts val="1200"/>
              </a:spcAft>
              <a:buFont typeface="Arial" charset="0"/>
              <a:buChar char="•"/>
            </a:pPr>
            <a:r>
              <a:rPr lang="en-US" sz="1100" dirty="0"/>
              <a:t>Perpetual licensing</a:t>
            </a:r>
          </a:p>
          <a:p>
            <a:pPr marL="118872" indent="-118872">
              <a:lnSpc>
                <a:spcPct val="150000"/>
              </a:lnSpc>
              <a:spcAft>
                <a:spcPts val="1200"/>
              </a:spcAft>
              <a:buFont typeface="Arial" charset="0"/>
              <a:buChar char="•"/>
            </a:pPr>
            <a:r>
              <a:rPr lang="en-US" sz="1100" dirty="0"/>
              <a:t>VMware, Hyper-V, Xen, Citrix </a:t>
            </a:r>
            <a:r>
              <a:rPr lang="en-US" sz="1100" dirty="0" err="1"/>
              <a:t>Xenserver</a:t>
            </a:r>
            <a:r>
              <a:rPr lang="en-US" sz="1100" dirty="0"/>
              <a:t>, KVM and OpenStack</a:t>
            </a:r>
          </a:p>
        </p:txBody>
      </p:sp>
      <p:cxnSp>
        <p:nvCxnSpPr>
          <p:cNvPr id="21" name="Straight Connector 20">
            <a:extLst>
              <a:ext uri="{FF2B5EF4-FFF2-40B4-BE49-F238E27FC236}">
                <a16:creationId xmlns:a16="http://schemas.microsoft.com/office/drawing/2014/main" id="{B784DAB5-9570-3644-B12D-BF3AC78C749A}"/>
              </a:ext>
            </a:extLst>
          </p:cNvPr>
          <p:cNvCxnSpPr>
            <a:cxnSpLocks/>
          </p:cNvCxnSpPr>
          <p:nvPr/>
        </p:nvCxnSpPr>
        <p:spPr>
          <a:xfrm flipV="1">
            <a:off x="3784774" y="1491799"/>
            <a:ext cx="0" cy="3006435"/>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C5358F7-09FD-7343-9702-B80DA61F20CB}"/>
              </a:ext>
            </a:extLst>
          </p:cNvPr>
          <p:cNvCxnSpPr>
            <a:cxnSpLocks/>
          </p:cNvCxnSpPr>
          <p:nvPr/>
        </p:nvCxnSpPr>
        <p:spPr>
          <a:xfrm flipH="1" flipV="1">
            <a:off x="7575427" y="1489434"/>
            <a:ext cx="3" cy="3006435"/>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14179F8-11C4-DB41-9497-BD7938AA6303}"/>
              </a:ext>
            </a:extLst>
          </p:cNvPr>
          <p:cNvCxnSpPr>
            <a:cxnSpLocks/>
          </p:cNvCxnSpPr>
          <p:nvPr/>
        </p:nvCxnSpPr>
        <p:spPr>
          <a:xfrm flipH="1" flipV="1">
            <a:off x="943698" y="4555611"/>
            <a:ext cx="10148831" cy="8869"/>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descr="icon-form-factor-virtual-machine.emf">
            <a:extLst>
              <a:ext uri="{FF2B5EF4-FFF2-40B4-BE49-F238E27FC236}">
                <a16:creationId xmlns:a16="http://schemas.microsoft.com/office/drawing/2014/main" id="{62E065ED-E67E-C145-BB1B-BCFF726D3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607" y="5056113"/>
            <a:ext cx="541707" cy="549370"/>
          </a:xfrm>
          <a:prstGeom prst="rect">
            <a:avLst/>
          </a:prstGeom>
          <a:ln>
            <a:noFill/>
          </a:ln>
        </p:spPr>
      </p:pic>
      <p:sp>
        <p:nvSpPr>
          <p:cNvPr id="22" name="Rectangle 21">
            <a:extLst>
              <a:ext uri="{FF2B5EF4-FFF2-40B4-BE49-F238E27FC236}">
                <a16:creationId xmlns:a16="http://schemas.microsoft.com/office/drawing/2014/main" id="{5FBDCBF6-8546-654D-A530-86E835968304}"/>
              </a:ext>
            </a:extLst>
          </p:cNvPr>
          <p:cNvSpPr/>
          <p:nvPr/>
        </p:nvSpPr>
        <p:spPr>
          <a:xfrm>
            <a:off x="4758206" y="4778477"/>
            <a:ext cx="3524424" cy="1231106"/>
          </a:xfrm>
          <a:prstGeom prst="rect">
            <a:avLst/>
          </a:prstGeom>
        </p:spPr>
        <p:txBody>
          <a:bodyPr wrap="square">
            <a:spAutoFit/>
          </a:bodyPr>
          <a:lstStyle/>
          <a:p>
            <a:pPr>
              <a:spcAft>
                <a:spcPts val="1200"/>
              </a:spcAft>
            </a:pPr>
            <a:r>
              <a:rPr lang="en-US" sz="1100" b="1" dirty="0">
                <a:solidFill>
                  <a:srgbClr val="C00000"/>
                </a:solidFill>
              </a:rPr>
              <a:t>Centralized Management</a:t>
            </a:r>
          </a:p>
          <a:p>
            <a:pPr marL="118872" indent="-118872">
              <a:spcAft>
                <a:spcPts val="1200"/>
              </a:spcAft>
              <a:buFont typeface="Arial" charset="0"/>
              <a:buChar char="•"/>
            </a:pPr>
            <a:r>
              <a:rPr lang="en-US" sz="1100" dirty="0"/>
              <a:t>Perpetual licensing (10 devices or unlimited)</a:t>
            </a:r>
          </a:p>
          <a:p>
            <a:pPr marL="118872" indent="-118872">
              <a:spcAft>
                <a:spcPts val="1200"/>
              </a:spcAft>
              <a:buFont typeface="Arial" charset="0"/>
              <a:buChar char="•"/>
            </a:pPr>
            <a:r>
              <a:rPr lang="en-US" sz="1100" dirty="0"/>
              <a:t>Full visibility and control for all ADC forms </a:t>
            </a:r>
          </a:p>
          <a:p>
            <a:pPr marL="118872" indent="-118872">
              <a:spcAft>
                <a:spcPts val="1200"/>
              </a:spcAft>
              <a:buFont typeface="Arial" charset="0"/>
              <a:buChar char="•"/>
            </a:pPr>
            <a:r>
              <a:rPr lang="en-US" sz="1100" dirty="0"/>
              <a:t>Support VMware and KVM Hypervisors</a:t>
            </a:r>
          </a:p>
        </p:txBody>
      </p:sp>
      <p:pic>
        <p:nvPicPr>
          <p:cNvPr id="19" name="Picture 18">
            <a:extLst>
              <a:ext uri="{FF2B5EF4-FFF2-40B4-BE49-F238E27FC236}">
                <a16:creationId xmlns:a16="http://schemas.microsoft.com/office/drawing/2014/main" id="{2EC1B3F3-3973-C340-B18A-298D339393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48565" y="353062"/>
            <a:ext cx="639069" cy="639069"/>
          </a:xfrm>
          <a:prstGeom prst="rect">
            <a:avLst/>
          </a:prstGeom>
        </p:spPr>
      </p:pic>
    </p:spTree>
    <p:extLst>
      <p:ext uri="{BB962C8B-B14F-4D97-AF65-F5344CB8AC3E}">
        <p14:creationId xmlns:p14="http://schemas.microsoft.com/office/powerpoint/2010/main" val="398730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274570"/>
          <a:ext cx="8614998" cy="4782750"/>
        </p:xfrm>
        <a:graphic>
          <a:graphicData uri="http://schemas.openxmlformats.org/drawingml/2006/table">
            <a:tbl>
              <a:tblPr firstCol="1">
                <a:tableStyleId>{85BE263C-DBD7-4A20-BB59-AAB30ACAA65A}</a:tableStyleId>
              </a:tblPr>
              <a:tblGrid>
                <a:gridCol w="642684">
                  <a:extLst>
                    <a:ext uri="{9D8B030D-6E8A-4147-A177-3AD203B41FA5}">
                      <a16:colId xmlns:a16="http://schemas.microsoft.com/office/drawing/2014/main" val="20000"/>
                    </a:ext>
                  </a:extLst>
                </a:gridCol>
                <a:gridCol w="2657438">
                  <a:extLst>
                    <a:ext uri="{9D8B030D-6E8A-4147-A177-3AD203B41FA5}">
                      <a16:colId xmlns:a16="http://schemas.microsoft.com/office/drawing/2014/main" val="20001"/>
                    </a:ext>
                  </a:extLst>
                </a:gridCol>
                <a:gridCol w="2657438">
                  <a:extLst>
                    <a:ext uri="{9D8B030D-6E8A-4147-A177-3AD203B41FA5}">
                      <a16:colId xmlns:a16="http://schemas.microsoft.com/office/drawing/2014/main" val="20002"/>
                    </a:ext>
                  </a:extLst>
                </a:gridCol>
                <a:gridCol w="2657438">
                  <a:extLst>
                    <a:ext uri="{9D8B030D-6E8A-4147-A177-3AD203B41FA5}">
                      <a16:colId xmlns:a16="http://schemas.microsoft.com/office/drawing/2014/main" val="20003"/>
                    </a:ext>
                  </a:extLst>
                </a:gridCol>
              </a:tblGrid>
              <a:tr h="623667">
                <a:tc rowSpan="6">
                  <a:txBody>
                    <a:bodyPr/>
                    <a:lstStyle/>
                    <a:p>
                      <a:pPr marR="0" algn="ctr" defTabSz="914400" rtl="0" eaLnBrk="0" fontAlgn="base" latinLnBrk="0" hangingPunct="0">
                        <a:lnSpc>
                          <a:spcPct val="100000"/>
                        </a:lnSpc>
                        <a:spcBef>
                          <a:spcPts val="0"/>
                        </a:spcBef>
                        <a:spcAft>
                          <a:spcPct val="0"/>
                        </a:spcAft>
                        <a:buClr>
                          <a:schemeClr val="accent1"/>
                        </a:buClr>
                        <a:buSzPct val="90000"/>
                        <a:tabLst/>
                      </a:pPr>
                      <a:r>
                        <a:rPr kumimoji="0" lang="en-US" sz="1300" u="none" strike="noStrike" cap="none" spc="20" normalizeH="0" baseline="0" dirty="0">
                          <a:ln>
                            <a:noFill/>
                          </a:ln>
                          <a:effectLst/>
                        </a:rPr>
                        <a:t>Performance &amp; Scalability</a:t>
                      </a:r>
                      <a:endParaRPr kumimoji="0" lang="en-US" sz="1300" b="1" i="0" u="none" strike="noStrike" cap="none" spc="20" normalizeH="0" baseline="0" dirty="0">
                        <a:ln>
                          <a:noFill/>
                        </a:ln>
                        <a:solidFill>
                          <a:schemeClr val="bg1"/>
                        </a:solidFill>
                        <a:effectLst/>
                        <a:latin typeface="Arial" charset="0"/>
                      </a:endParaRPr>
                    </a:p>
                  </a:txBody>
                  <a:tcPr marL="88728" marR="88728" marT="44363" marB="44363"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sz="2000" dirty="0"/>
                    </a:p>
                  </a:txBody>
                  <a:tcPr marL="88728" marR="88728" marT="44363" marB="44363">
                    <a:lnT w="12700" cap="flat" cmpd="sng" algn="ctr">
                      <a:solidFill>
                        <a:schemeClr val="tx1"/>
                      </a:solidFill>
                      <a:prstDash val="solid"/>
                      <a:round/>
                      <a:headEnd type="none" w="med" len="med"/>
                      <a:tailEnd type="none" w="med" len="med"/>
                    </a:lnT>
                  </a:tcPr>
                </a:tc>
                <a:tc>
                  <a:txBody>
                    <a:bodyPr/>
                    <a:lstStyle/>
                    <a:p>
                      <a:endParaRPr lang="en-US" sz="2000" dirty="0"/>
                    </a:p>
                  </a:txBody>
                  <a:tcPr marL="88728" marR="88728" marT="44363" marB="44363">
                    <a:lnT w="12700" cap="flat" cmpd="sng" algn="ctr">
                      <a:solidFill>
                        <a:schemeClr val="tx1"/>
                      </a:solidFill>
                      <a:prstDash val="solid"/>
                      <a:round/>
                      <a:headEnd type="none" w="med" len="med"/>
                      <a:tailEnd type="none" w="med" len="med"/>
                    </a:lnT>
                  </a:tcPr>
                </a:tc>
                <a:tc>
                  <a:txBody>
                    <a:bodyPr/>
                    <a:lstStyle/>
                    <a:p>
                      <a:endParaRPr lang="en-US" sz="2000" dirty="0"/>
                    </a:p>
                  </a:txBody>
                  <a:tcPr marL="88728" marR="88728" marT="44363" marB="44363">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23667">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cap="none" normalizeH="0" baseline="0" dirty="0">
                        <a:ln>
                          <a:noFill/>
                        </a:ln>
                        <a:solidFill>
                          <a:schemeClr val="bg1"/>
                        </a:solidFill>
                        <a:effectLst/>
                        <a:latin typeface="Arial" charset="0"/>
                      </a:endParaRP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tc>
                  <a:txBody>
                    <a:bodyPr/>
                    <a:lstStyle/>
                    <a:p>
                      <a:endParaRPr lang="en-US" sz="2000" dirty="0"/>
                    </a:p>
                  </a:txBody>
                  <a:tcPr marL="88728" marR="88728" marT="44363" marB="44363"/>
                </a:tc>
                <a:tc>
                  <a:txBody>
                    <a:bodyPr/>
                    <a:lstStyle/>
                    <a:p>
                      <a:endParaRPr lang="en-US" sz="2000" dirty="0"/>
                    </a:p>
                  </a:txBody>
                  <a:tcPr marL="88728" marR="88728" marT="44363" marB="44363"/>
                </a:tc>
                <a:tc>
                  <a:txBody>
                    <a:bodyPr/>
                    <a:lstStyle/>
                    <a:p>
                      <a:endParaRPr lang="en-US" sz="2000" dirty="0"/>
                    </a:p>
                  </a:txBody>
                  <a:tcPr marL="88728" marR="88728" marT="44363" marB="44363"/>
                </a:tc>
                <a:extLst>
                  <a:ext uri="{0D108BD9-81ED-4DB2-BD59-A6C34878D82A}">
                    <a16:rowId xmlns:a16="http://schemas.microsoft.com/office/drawing/2014/main" val="10001"/>
                  </a:ext>
                </a:extLst>
              </a:tr>
              <a:tr h="623667">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cap="none" normalizeH="0" baseline="0" dirty="0">
                        <a:ln>
                          <a:noFill/>
                        </a:ln>
                        <a:solidFill>
                          <a:schemeClr val="bg1"/>
                        </a:solidFill>
                        <a:effectLst/>
                        <a:latin typeface="Arial" charset="0"/>
                      </a:endParaRP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50000"/>
                      </a:schemeClr>
                    </a:solidFill>
                  </a:tcPr>
                </a:tc>
                <a:tc>
                  <a:txBody>
                    <a:bodyPr/>
                    <a:lstStyle/>
                    <a:p>
                      <a:endParaRPr lang="en-US" sz="2000" dirty="0"/>
                    </a:p>
                  </a:txBody>
                  <a:tcPr marL="88728" marR="88728" marT="44363" marB="44363"/>
                </a:tc>
                <a:tc>
                  <a:txBody>
                    <a:bodyPr/>
                    <a:lstStyle/>
                    <a:p>
                      <a:endParaRPr lang="en-US" sz="2000" dirty="0"/>
                    </a:p>
                  </a:txBody>
                  <a:tcPr marL="88728" marR="88728" marT="44363" marB="44363"/>
                </a:tc>
                <a:tc>
                  <a:txBody>
                    <a:bodyPr/>
                    <a:lstStyle/>
                    <a:p>
                      <a:endParaRPr lang="en-US" sz="2000" dirty="0"/>
                    </a:p>
                  </a:txBody>
                  <a:tcPr marL="88728" marR="88728" marT="44363" marB="44363"/>
                </a:tc>
                <a:extLst>
                  <a:ext uri="{0D108BD9-81ED-4DB2-BD59-A6C34878D82A}">
                    <a16:rowId xmlns:a16="http://schemas.microsoft.com/office/drawing/2014/main" val="10002"/>
                  </a:ext>
                </a:extLst>
              </a:tr>
              <a:tr h="623667">
                <a:tc vMerge="1">
                  <a:txBody>
                    <a:bodyPr/>
                    <a:lstStyle/>
                    <a:p>
                      <a:pPr marR="0" algn="ctr" defTabSz="914400" rtl="0" eaLnBrk="0" fontAlgn="base" latinLnBrk="0" hangingPunct="0">
                        <a:lnSpc>
                          <a:spcPct val="100000"/>
                        </a:lnSpc>
                        <a:spcBef>
                          <a:spcPts val="0"/>
                        </a:spcBef>
                        <a:spcAft>
                          <a:spcPct val="0"/>
                        </a:spcAft>
                        <a:buClr>
                          <a:schemeClr val="accent1"/>
                        </a:buClr>
                        <a:buSzPct val="90000"/>
                        <a:tabLst/>
                      </a:pPr>
                      <a:endParaRPr kumimoji="0" lang="en-US" sz="1400" b="1" i="0" u="none" strike="noStrike" cap="none" spc="20" normalizeH="0" baseline="0" dirty="0">
                        <a:ln>
                          <a:noFill/>
                        </a:ln>
                        <a:solidFill>
                          <a:schemeClr val="bg1"/>
                        </a:solidFill>
                        <a:effectLst/>
                        <a:latin typeface="Arial" charset="0"/>
                      </a:endParaRP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50000"/>
                      </a:schemeClr>
                    </a:solidFill>
                  </a:tcPr>
                </a:tc>
                <a:tc>
                  <a:txBody>
                    <a:bodyPr/>
                    <a:lstStyle/>
                    <a:p>
                      <a:endParaRPr lang="en-US" sz="2000" dirty="0"/>
                    </a:p>
                  </a:txBody>
                  <a:tcPr marL="88728" marR="88728" marT="44363" marB="44363"/>
                </a:tc>
                <a:tc>
                  <a:txBody>
                    <a:bodyPr/>
                    <a:lstStyle/>
                    <a:p>
                      <a:endParaRPr lang="en-US" sz="2000" dirty="0"/>
                    </a:p>
                  </a:txBody>
                  <a:tcPr marL="88728" marR="88728" marT="44363" marB="44363"/>
                </a:tc>
                <a:tc>
                  <a:txBody>
                    <a:bodyPr/>
                    <a:lstStyle/>
                    <a:p>
                      <a:endParaRPr lang="en-US" sz="2000" dirty="0"/>
                    </a:p>
                  </a:txBody>
                  <a:tcPr marL="88728" marR="88728" marT="44363" marB="44363"/>
                </a:tc>
                <a:extLst>
                  <a:ext uri="{0D108BD9-81ED-4DB2-BD59-A6C34878D82A}">
                    <a16:rowId xmlns:a16="http://schemas.microsoft.com/office/drawing/2014/main" val="10003"/>
                  </a:ext>
                </a:extLst>
              </a:tr>
              <a:tr h="623667">
                <a:tc vMerge="1">
                  <a:txBody>
                    <a:bodyPr/>
                    <a:lstStyle/>
                    <a:p>
                      <a:pPr algn="ctr" eaLnBrk="0" hangingPunct="0">
                        <a:spcBef>
                          <a:spcPts val="0"/>
                        </a:spcBef>
                        <a:buClr>
                          <a:schemeClr val="accent1"/>
                        </a:buClr>
                        <a:buSzPct val="90000"/>
                      </a:pPr>
                      <a:endParaRPr lang="en-US" sz="1400" b="1" spc="20" dirty="0">
                        <a:solidFill>
                          <a:schemeClr val="bg1"/>
                        </a:solidFill>
                        <a:latin typeface="Arial" charset="0"/>
                      </a:endParaRP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50000"/>
                      </a:schemeClr>
                    </a:solidFill>
                  </a:tcPr>
                </a:tc>
                <a:tc>
                  <a:txBody>
                    <a:bodyPr/>
                    <a:lstStyle/>
                    <a:p>
                      <a:endParaRPr lang="en-US" sz="2000" dirty="0"/>
                    </a:p>
                  </a:txBody>
                  <a:tcPr marL="88728" marR="88728" marT="44363" marB="44363"/>
                </a:tc>
                <a:tc>
                  <a:txBody>
                    <a:bodyPr/>
                    <a:lstStyle/>
                    <a:p>
                      <a:endParaRPr lang="en-US" sz="2000" dirty="0"/>
                    </a:p>
                  </a:txBody>
                  <a:tcPr marL="88728" marR="88728" marT="44363" marB="44363"/>
                </a:tc>
                <a:tc>
                  <a:txBody>
                    <a:bodyPr/>
                    <a:lstStyle/>
                    <a:p>
                      <a:endParaRPr lang="en-US" sz="2000" dirty="0"/>
                    </a:p>
                  </a:txBody>
                  <a:tcPr marL="88728" marR="88728" marT="44363" marB="44363"/>
                </a:tc>
                <a:extLst>
                  <a:ext uri="{0D108BD9-81ED-4DB2-BD59-A6C34878D82A}">
                    <a16:rowId xmlns:a16="http://schemas.microsoft.com/office/drawing/2014/main" val="10004"/>
                  </a:ext>
                </a:extLst>
              </a:tr>
              <a:tr h="623667">
                <a:tc vMerge="1">
                  <a:txBody>
                    <a:bodyPr/>
                    <a:lstStyle/>
                    <a:p>
                      <a:pPr algn="ctr"/>
                      <a:endParaRPr lang="en-US" sz="14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tc>
                  <a:txBody>
                    <a:bodyPr/>
                    <a:lstStyle/>
                    <a:p>
                      <a:endParaRPr lang="en-US" sz="2000" dirty="0"/>
                    </a:p>
                  </a:txBody>
                  <a:tcPr marL="88728" marR="88728" marT="44363" marB="44363">
                    <a:lnB w="12700" cap="flat" cmpd="sng" algn="ctr">
                      <a:solidFill>
                        <a:schemeClr val="tx1"/>
                      </a:solidFill>
                      <a:prstDash val="solid"/>
                      <a:round/>
                      <a:headEnd type="none" w="med" len="med"/>
                      <a:tailEnd type="none" w="med" len="med"/>
                    </a:lnB>
                  </a:tcPr>
                </a:tc>
                <a:tc>
                  <a:txBody>
                    <a:bodyPr/>
                    <a:lstStyle/>
                    <a:p>
                      <a:endParaRPr lang="en-US" sz="2000" dirty="0"/>
                    </a:p>
                  </a:txBody>
                  <a:tcPr marL="88728" marR="88728" marT="44363" marB="44363">
                    <a:lnB w="12700" cap="flat" cmpd="sng" algn="ctr">
                      <a:solidFill>
                        <a:schemeClr val="tx1"/>
                      </a:solidFill>
                      <a:prstDash val="solid"/>
                      <a:round/>
                      <a:headEnd type="none" w="med" len="med"/>
                      <a:tailEnd type="none" w="med" len="med"/>
                    </a:lnB>
                  </a:tcPr>
                </a:tc>
                <a:tc>
                  <a:txBody>
                    <a:bodyPr/>
                    <a:lstStyle/>
                    <a:p>
                      <a:endParaRPr lang="en-US" sz="2000" dirty="0"/>
                    </a:p>
                  </a:txBody>
                  <a:tcPr marL="88728" marR="88728" marT="44363" marB="44363">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6916">
                <a:tc>
                  <a:txBody>
                    <a:bodyPr/>
                    <a:lstStyle/>
                    <a:p>
                      <a:r>
                        <a:rPr lang="en-US" sz="1100" dirty="0"/>
                        <a:t>L4</a:t>
                      </a:r>
                      <a:endParaRPr lang="en-US" sz="1100" b="1" dirty="0">
                        <a:solidFill>
                          <a:schemeClr val="bg1"/>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&lt;10 GB</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10 </a:t>
                      </a:r>
                      <a:r>
                        <a:rPr lang="en-US" sz="1200" baseline="0" dirty="0"/>
                        <a:t>– 20 GB</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40</a:t>
                      </a:r>
                      <a:r>
                        <a:rPr lang="en-US" sz="1200" baseline="0" dirty="0"/>
                        <a:t>+ GB</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6916">
                <a:tc>
                  <a:txBody>
                    <a:bodyPr/>
                    <a:lstStyle/>
                    <a:p>
                      <a:r>
                        <a:rPr lang="en-US" sz="1100" dirty="0"/>
                        <a:t>SSL</a:t>
                      </a:r>
                      <a:endParaRPr lang="en-US" sz="1100" b="1" dirty="0">
                        <a:solidFill>
                          <a:schemeClr val="bg1"/>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Software</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ASIC</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ASIC</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46916">
                <a:tc>
                  <a:txBody>
                    <a:bodyPr/>
                    <a:lstStyle/>
                    <a:p>
                      <a:r>
                        <a:rPr lang="en-US" sz="1100" dirty="0"/>
                        <a:t>Ports</a:t>
                      </a:r>
                      <a:endParaRPr lang="en-US" sz="1100" b="1" dirty="0">
                        <a:solidFill>
                          <a:schemeClr val="bg1"/>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GE</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GE/10GE</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GE/10GE/40GE</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TextShape 1"/>
          <p:cNvSpPr txBox="1"/>
          <p:nvPr/>
        </p:nvSpPr>
        <p:spPr>
          <a:xfrm>
            <a:off x="2103263" y="368253"/>
            <a:ext cx="7985124" cy="548433"/>
          </a:xfrm>
          <a:prstGeom prst="rect">
            <a:avLst/>
          </a:prstGeom>
        </p:spPr>
        <p:txBody>
          <a:bodyPr lIns="87331" tIns="43665" rIns="87331" bIns="43665"/>
          <a:lstStyle/>
          <a:p>
            <a:endParaRPr sz="1948" dirty="0"/>
          </a:p>
        </p:txBody>
      </p:sp>
      <p:sp>
        <p:nvSpPr>
          <p:cNvPr id="2" name="Title 1"/>
          <p:cNvSpPr>
            <a:spLocks noGrp="1"/>
          </p:cNvSpPr>
          <p:nvPr>
            <p:ph type="title"/>
          </p:nvPr>
        </p:nvSpPr>
        <p:spPr>
          <a:xfrm>
            <a:off x="228600" y="183414"/>
            <a:ext cx="10837164" cy="651950"/>
          </a:xfrm>
        </p:spPr>
        <p:txBody>
          <a:bodyPr/>
          <a:lstStyle/>
          <a:p>
            <a:r>
              <a:rPr lang="ru-RU" dirty="0"/>
              <a:t>Модельный ряд </a:t>
            </a:r>
            <a:r>
              <a:rPr lang="en-US" dirty="0" err="1"/>
              <a:t>FortiADC</a:t>
            </a: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5909" y="4213621"/>
            <a:ext cx="999486" cy="69655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4918" y="2380686"/>
            <a:ext cx="1026011" cy="743857"/>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4193" y="3221249"/>
            <a:ext cx="999486" cy="696559"/>
          </a:xfrm>
          <a:prstGeom prst="rect">
            <a:avLst/>
          </a:prstGeom>
        </p:spPr>
      </p:pic>
      <p:grpSp>
        <p:nvGrpSpPr>
          <p:cNvPr id="6" name="Group 5"/>
          <p:cNvGrpSpPr/>
          <p:nvPr/>
        </p:nvGrpSpPr>
        <p:grpSpPr>
          <a:xfrm>
            <a:off x="1428178" y="4498066"/>
            <a:ext cx="989073" cy="339401"/>
            <a:chOff x="2346112" y="3369211"/>
            <a:chExt cx="741998" cy="254617"/>
          </a:xfrm>
        </p:grpSpPr>
        <p:sp>
          <p:nvSpPr>
            <p:cNvPr id="24" name="Rounded Rectangle 23"/>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3" name="TextBox 2"/>
            <p:cNvSpPr txBox="1"/>
            <p:nvPr/>
          </p:nvSpPr>
          <p:spPr>
            <a:xfrm>
              <a:off x="2819698" y="3396996"/>
              <a:ext cx="268412" cy="181588"/>
            </a:xfrm>
            <a:prstGeom prst="rect">
              <a:avLst/>
            </a:prstGeom>
            <a:noFill/>
          </p:spPr>
          <p:txBody>
            <a:bodyPr wrap="none" rtlCol="0">
              <a:spAutoFit/>
            </a:bodyPr>
            <a:lstStyle/>
            <a:p>
              <a:pPr algn="r"/>
              <a:r>
                <a:rPr lang="en-US" sz="973" b="1" dirty="0">
                  <a:solidFill>
                    <a:schemeClr val="bg1"/>
                  </a:solidFill>
                </a:rPr>
                <a:t>1.5</a:t>
              </a:r>
            </a:p>
          </p:txBody>
        </p:sp>
      </p:grpSp>
      <p:grpSp>
        <p:nvGrpSpPr>
          <p:cNvPr id="26" name="Group 25"/>
          <p:cNvGrpSpPr/>
          <p:nvPr/>
        </p:nvGrpSpPr>
        <p:grpSpPr>
          <a:xfrm>
            <a:off x="1428178" y="4128338"/>
            <a:ext cx="989073" cy="339401"/>
            <a:chOff x="2346112" y="3369211"/>
            <a:chExt cx="741998" cy="254617"/>
          </a:xfrm>
        </p:grpSpPr>
        <p:sp>
          <p:nvSpPr>
            <p:cNvPr id="27" name="Rounded Rectangle 26"/>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28" name="TextBox 27"/>
            <p:cNvSpPr txBox="1"/>
            <p:nvPr/>
          </p:nvSpPr>
          <p:spPr>
            <a:xfrm>
              <a:off x="2819698" y="3396996"/>
              <a:ext cx="268412" cy="181588"/>
            </a:xfrm>
            <a:prstGeom prst="rect">
              <a:avLst/>
            </a:prstGeom>
            <a:noFill/>
          </p:spPr>
          <p:txBody>
            <a:bodyPr wrap="none" rtlCol="0">
              <a:spAutoFit/>
            </a:bodyPr>
            <a:lstStyle/>
            <a:p>
              <a:pPr algn="r"/>
              <a:r>
                <a:rPr lang="en-US" sz="973" b="1" dirty="0">
                  <a:solidFill>
                    <a:schemeClr val="bg1"/>
                  </a:solidFill>
                </a:rPr>
                <a:t>3.0</a:t>
              </a:r>
            </a:p>
          </p:txBody>
        </p:sp>
      </p:grpSp>
      <p:grpSp>
        <p:nvGrpSpPr>
          <p:cNvPr id="29" name="Group 28"/>
          <p:cNvGrpSpPr/>
          <p:nvPr/>
        </p:nvGrpSpPr>
        <p:grpSpPr>
          <a:xfrm>
            <a:off x="1428178" y="3752516"/>
            <a:ext cx="989073" cy="339401"/>
            <a:chOff x="2346112" y="3369211"/>
            <a:chExt cx="741998" cy="254617"/>
          </a:xfrm>
        </p:grpSpPr>
        <p:sp>
          <p:nvSpPr>
            <p:cNvPr id="30" name="Rounded Rectangle 29"/>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31" name="TextBox 30"/>
            <p:cNvSpPr txBox="1"/>
            <p:nvPr/>
          </p:nvSpPr>
          <p:spPr>
            <a:xfrm>
              <a:off x="2819698" y="3396996"/>
              <a:ext cx="268412" cy="181588"/>
            </a:xfrm>
            <a:prstGeom prst="rect">
              <a:avLst/>
            </a:prstGeom>
            <a:noFill/>
          </p:spPr>
          <p:txBody>
            <a:bodyPr wrap="none" rtlCol="0">
              <a:spAutoFit/>
            </a:bodyPr>
            <a:lstStyle/>
            <a:p>
              <a:pPr algn="r"/>
              <a:r>
                <a:rPr lang="en-US" sz="973" b="1" dirty="0">
                  <a:solidFill>
                    <a:schemeClr val="bg1"/>
                  </a:solidFill>
                </a:rPr>
                <a:t>8.0</a:t>
              </a:r>
            </a:p>
          </p:txBody>
        </p:sp>
      </p:grpSp>
      <p:sp>
        <p:nvSpPr>
          <p:cNvPr id="55" name="Rounded Rectangle 54"/>
          <p:cNvSpPr/>
          <p:nvPr/>
        </p:nvSpPr>
        <p:spPr bwMode="auto">
          <a:xfrm>
            <a:off x="1037792" y="4127502"/>
            <a:ext cx="969078" cy="339401"/>
          </a:xfrm>
          <a:prstGeom prst="roundRect">
            <a:avLst>
              <a:gd name="adj" fmla="val 50000"/>
            </a:avLst>
          </a:prstGeom>
          <a:gradFill>
            <a:gsLst>
              <a:gs pos="0">
                <a:schemeClr val="accent6"/>
              </a:gs>
              <a:gs pos="100000">
                <a:srgbClr val="E12A26"/>
              </a:gs>
            </a:gsLst>
            <a:lin ang="2700000" scaled="1"/>
          </a:gra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FAD-200F</a:t>
            </a:r>
          </a:p>
        </p:txBody>
      </p:sp>
      <p:sp>
        <p:nvSpPr>
          <p:cNvPr id="60" name="Rounded Rectangle 59"/>
          <p:cNvSpPr/>
          <p:nvPr/>
        </p:nvSpPr>
        <p:spPr bwMode="auto">
          <a:xfrm>
            <a:off x="1037792" y="4499746"/>
            <a:ext cx="969078" cy="339401"/>
          </a:xfrm>
          <a:prstGeom prst="roundRect">
            <a:avLst>
              <a:gd name="adj" fmla="val 50000"/>
            </a:avLst>
          </a:prstGeom>
          <a:gradFill>
            <a:gsLst>
              <a:gs pos="0">
                <a:schemeClr val="accent6"/>
              </a:gs>
              <a:gs pos="100000">
                <a:srgbClr val="E12A26"/>
              </a:gs>
            </a:gsLst>
            <a:lin ang="2700000" scaled="1"/>
          </a:gra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FAD-100F</a:t>
            </a:r>
          </a:p>
        </p:txBody>
      </p:sp>
      <p:sp>
        <p:nvSpPr>
          <p:cNvPr id="21" name="Rounded Rectangle 20"/>
          <p:cNvSpPr/>
          <p:nvPr/>
        </p:nvSpPr>
        <p:spPr bwMode="auto">
          <a:xfrm>
            <a:off x="1040436" y="3755505"/>
            <a:ext cx="969078" cy="339401"/>
          </a:xfrm>
          <a:prstGeom prst="roundRect">
            <a:avLst>
              <a:gd name="adj" fmla="val 50000"/>
            </a:avLst>
          </a:prstGeom>
          <a:solidFill>
            <a:schemeClr val="accent6"/>
          </a:soli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FAD-300F</a:t>
            </a:r>
          </a:p>
        </p:txBody>
      </p:sp>
      <p:grpSp>
        <p:nvGrpSpPr>
          <p:cNvPr id="32" name="Group 31"/>
          <p:cNvGrpSpPr/>
          <p:nvPr/>
        </p:nvGrpSpPr>
        <p:grpSpPr>
          <a:xfrm>
            <a:off x="4170456" y="3492430"/>
            <a:ext cx="989073" cy="339401"/>
            <a:chOff x="2346112" y="3369211"/>
            <a:chExt cx="741998" cy="254617"/>
          </a:xfrm>
        </p:grpSpPr>
        <p:sp>
          <p:nvSpPr>
            <p:cNvPr id="33" name="Rounded Rectangle 32"/>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34" name="TextBox 33"/>
            <p:cNvSpPr txBox="1"/>
            <p:nvPr/>
          </p:nvSpPr>
          <p:spPr>
            <a:xfrm>
              <a:off x="2767987" y="3396996"/>
              <a:ext cx="320123" cy="181588"/>
            </a:xfrm>
            <a:prstGeom prst="rect">
              <a:avLst/>
            </a:prstGeom>
            <a:noFill/>
          </p:spPr>
          <p:txBody>
            <a:bodyPr wrap="none" rtlCol="0">
              <a:spAutoFit/>
            </a:bodyPr>
            <a:lstStyle/>
            <a:p>
              <a:pPr algn="r"/>
              <a:r>
                <a:rPr lang="en-US" sz="973" b="1" dirty="0">
                  <a:solidFill>
                    <a:schemeClr val="bg1"/>
                  </a:solidFill>
                </a:rPr>
                <a:t>15.0</a:t>
              </a:r>
            </a:p>
          </p:txBody>
        </p:sp>
      </p:grpSp>
      <p:grpSp>
        <p:nvGrpSpPr>
          <p:cNvPr id="35" name="Group 34"/>
          <p:cNvGrpSpPr/>
          <p:nvPr/>
        </p:nvGrpSpPr>
        <p:grpSpPr>
          <a:xfrm>
            <a:off x="4170456" y="3122703"/>
            <a:ext cx="989073" cy="339401"/>
            <a:chOff x="2346112" y="3369211"/>
            <a:chExt cx="741998" cy="254617"/>
          </a:xfrm>
        </p:grpSpPr>
        <p:sp>
          <p:nvSpPr>
            <p:cNvPr id="36" name="Rounded Rectangle 35"/>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37" name="TextBox 36"/>
            <p:cNvSpPr txBox="1"/>
            <p:nvPr/>
          </p:nvSpPr>
          <p:spPr>
            <a:xfrm>
              <a:off x="2767987" y="3396996"/>
              <a:ext cx="320123" cy="181588"/>
            </a:xfrm>
            <a:prstGeom prst="rect">
              <a:avLst/>
            </a:prstGeom>
            <a:noFill/>
          </p:spPr>
          <p:txBody>
            <a:bodyPr wrap="none" rtlCol="0">
              <a:spAutoFit/>
            </a:bodyPr>
            <a:lstStyle/>
            <a:p>
              <a:pPr algn="r"/>
              <a:r>
                <a:rPr lang="en-US" sz="973" b="1" dirty="0">
                  <a:solidFill>
                    <a:schemeClr val="bg1"/>
                  </a:solidFill>
                </a:rPr>
                <a:t>20.0</a:t>
              </a:r>
            </a:p>
          </p:txBody>
        </p:sp>
      </p:grpSp>
      <p:sp>
        <p:nvSpPr>
          <p:cNvPr id="76" name="Rounded Rectangle 75"/>
          <p:cNvSpPr/>
          <p:nvPr/>
        </p:nvSpPr>
        <p:spPr bwMode="auto">
          <a:xfrm>
            <a:off x="3789614" y="3491760"/>
            <a:ext cx="969078" cy="339401"/>
          </a:xfrm>
          <a:prstGeom prst="roundRect">
            <a:avLst>
              <a:gd name="adj" fmla="val 50000"/>
            </a:avLst>
          </a:prstGeom>
          <a:solidFill>
            <a:schemeClr val="accent6"/>
          </a:soli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FAD-400F</a:t>
            </a:r>
          </a:p>
        </p:txBody>
      </p:sp>
      <p:sp>
        <p:nvSpPr>
          <p:cNvPr id="23" name="Rounded Rectangle 22"/>
          <p:cNvSpPr/>
          <p:nvPr/>
        </p:nvSpPr>
        <p:spPr bwMode="auto">
          <a:xfrm>
            <a:off x="3789614" y="3118878"/>
            <a:ext cx="969078" cy="339401"/>
          </a:xfrm>
          <a:prstGeom prst="roundRect">
            <a:avLst>
              <a:gd name="adj" fmla="val 50000"/>
            </a:avLst>
          </a:prstGeom>
          <a:gradFill>
            <a:gsLst>
              <a:gs pos="0">
                <a:schemeClr val="accent6"/>
              </a:gs>
              <a:gs pos="100000">
                <a:srgbClr val="E12A26"/>
              </a:gs>
            </a:gsLst>
            <a:lin ang="2700000" scaled="1"/>
          </a:gra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FAD-1000F</a:t>
            </a:r>
          </a:p>
        </p:txBody>
      </p:sp>
      <p:grpSp>
        <p:nvGrpSpPr>
          <p:cNvPr id="41" name="Group 40"/>
          <p:cNvGrpSpPr/>
          <p:nvPr/>
        </p:nvGrpSpPr>
        <p:grpSpPr>
          <a:xfrm>
            <a:off x="6846883" y="2713377"/>
            <a:ext cx="989073" cy="339401"/>
            <a:chOff x="2346112" y="3369211"/>
            <a:chExt cx="741998" cy="254617"/>
          </a:xfrm>
        </p:grpSpPr>
        <p:sp>
          <p:nvSpPr>
            <p:cNvPr id="42" name="Rounded Rectangle 41"/>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43" name="TextBox 42"/>
            <p:cNvSpPr txBox="1"/>
            <p:nvPr/>
          </p:nvSpPr>
          <p:spPr>
            <a:xfrm>
              <a:off x="2767987" y="3396996"/>
              <a:ext cx="320123" cy="181588"/>
            </a:xfrm>
            <a:prstGeom prst="rect">
              <a:avLst/>
            </a:prstGeom>
            <a:noFill/>
          </p:spPr>
          <p:txBody>
            <a:bodyPr wrap="none" rtlCol="0">
              <a:spAutoFit/>
            </a:bodyPr>
            <a:lstStyle/>
            <a:p>
              <a:pPr algn="r"/>
              <a:r>
                <a:rPr lang="en-US" sz="973" b="1" dirty="0">
                  <a:solidFill>
                    <a:schemeClr val="bg1"/>
                  </a:solidFill>
                </a:rPr>
                <a:t>40.0</a:t>
              </a:r>
            </a:p>
          </p:txBody>
        </p:sp>
      </p:grpSp>
      <p:grpSp>
        <p:nvGrpSpPr>
          <p:cNvPr id="44" name="Group 43"/>
          <p:cNvGrpSpPr/>
          <p:nvPr/>
        </p:nvGrpSpPr>
        <p:grpSpPr>
          <a:xfrm>
            <a:off x="6846883" y="2343649"/>
            <a:ext cx="989073" cy="339401"/>
            <a:chOff x="2346112" y="3369211"/>
            <a:chExt cx="741998" cy="254617"/>
          </a:xfrm>
        </p:grpSpPr>
        <p:sp>
          <p:nvSpPr>
            <p:cNvPr id="45" name="Rounded Rectangle 44"/>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46" name="TextBox 45"/>
            <p:cNvSpPr txBox="1"/>
            <p:nvPr/>
          </p:nvSpPr>
          <p:spPr>
            <a:xfrm>
              <a:off x="2767987" y="3396996"/>
              <a:ext cx="320123" cy="181588"/>
            </a:xfrm>
            <a:prstGeom prst="rect">
              <a:avLst/>
            </a:prstGeom>
            <a:noFill/>
          </p:spPr>
          <p:txBody>
            <a:bodyPr wrap="none" rtlCol="0">
              <a:spAutoFit/>
            </a:bodyPr>
            <a:lstStyle/>
            <a:p>
              <a:pPr algn="r"/>
              <a:r>
                <a:rPr lang="en-US" sz="973" b="1" dirty="0">
                  <a:solidFill>
                    <a:schemeClr val="bg1"/>
                  </a:solidFill>
                </a:rPr>
                <a:t>60.0</a:t>
              </a:r>
            </a:p>
          </p:txBody>
        </p:sp>
      </p:grpSp>
      <p:sp>
        <p:nvSpPr>
          <p:cNvPr id="16" name="Rounded Rectangle 15"/>
          <p:cNvSpPr/>
          <p:nvPr/>
        </p:nvSpPr>
        <p:spPr bwMode="auto">
          <a:xfrm>
            <a:off x="6472278" y="2344329"/>
            <a:ext cx="969078" cy="339401"/>
          </a:xfrm>
          <a:prstGeom prst="roundRect">
            <a:avLst>
              <a:gd name="adj" fmla="val 50000"/>
            </a:avLst>
          </a:prstGeom>
          <a:gradFill>
            <a:gsLst>
              <a:gs pos="0">
                <a:schemeClr val="accent6"/>
              </a:gs>
              <a:gs pos="100000">
                <a:srgbClr val="E12A26"/>
              </a:gs>
            </a:gsLst>
            <a:lin ang="2700000" scaled="1"/>
          </a:gra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FAD-4000F</a:t>
            </a:r>
          </a:p>
        </p:txBody>
      </p:sp>
      <p:sp>
        <p:nvSpPr>
          <p:cNvPr id="17" name="Rounded Rectangle 16"/>
          <p:cNvSpPr/>
          <p:nvPr/>
        </p:nvSpPr>
        <p:spPr bwMode="auto">
          <a:xfrm>
            <a:off x="6472278" y="2717315"/>
            <a:ext cx="969078" cy="339401"/>
          </a:xfrm>
          <a:prstGeom prst="roundRect">
            <a:avLst>
              <a:gd name="adj" fmla="val 50000"/>
            </a:avLst>
          </a:prstGeom>
          <a:gradFill>
            <a:gsLst>
              <a:gs pos="0">
                <a:schemeClr val="accent6"/>
              </a:gs>
              <a:gs pos="100000">
                <a:srgbClr val="E12A26"/>
              </a:gs>
            </a:gsLst>
            <a:lin ang="2700000" scaled="1"/>
          </a:gra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FAD-2000F</a:t>
            </a:r>
          </a:p>
        </p:txBody>
      </p:sp>
      <p:graphicFrame>
        <p:nvGraphicFramePr>
          <p:cNvPr id="10" name="Table 9">
            <a:extLst>
              <a:ext uri="{FF2B5EF4-FFF2-40B4-BE49-F238E27FC236}">
                <a16:creationId xmlns:a16="http://schemas.microsoft.com/office/drawing/2014/main" id="{100D8F03-1244-DC4C-A6F9-2982C58FDF41}"/>
              </a:ext>
            </a:extLst>
          </p:cNvPr>
          <p:cNvGraphicFramePr>
            <a:graphicFrameLocks noGrp="1"/>
          </p:cNvGraphicFramePr>
          <p:nvPr/>
        </p:nvGraphicFramePr>
        <p:xfrm>
          <a:off x="8838342" y="1272566"/>
          <a:ext cx="2757972" cy="4782750"/>
        </p:xfrm>
        <a:graphic>
          <a:graphicData uri="http://schemas.openxmlformats.org/drawingml/2006/table">
            <a:tbl>
              <a:tblPr firstCol="1">
                <a:tableStyleId>{2D5ABB26-0587-4C30-8999-92F81FD0307C}</a:tableStyleId>
              </a:tblPr>
              <a:tblGrid>
                <a:gridCol w="2757972">
                  <a:extLst>
                    <a:ext uri="{9D8B030D-6E8A-4147-A177-3AD203B41FA5}">
                      <a16:colId xmlns:a16="http://schemas.microsoft.com/office/drawing/2014/main" val="3163685147"/>
                    </a:ext>
                  </a:extLst>
                </a:gridCol>
              </a:tblGrid>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8805063"/>
                  </a:ext>
                </a:extLst>
              </a:tr>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77252195"/>
                  </a:ext>
                </a:extLst>
              </a:tr>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936453"/>
                  </a:ext>
                </a:extLst>
              </a:tr>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6221512"/>
                  </a:ext>
                </a:extLst>
              </a:tr>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64216030"/>
                  </a:ext>
                </a:extLst>
              </a:tr>
              <a:tr h="623667">
                <a:tc>
                  <a:txBody>
                    <a:bodyPr/>
                    <a:lstStyle/>
                    <a:p>
                      <a:endParaRPr lang="en-US" sz="2000" dirty="0"/>
                    </a:p>
                  </a:txBody>
                  <a:tcPr marL="88728" marR="88728" marT="44363" marB="44363">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262228"/>
                  </a:ext>
                </a:extLst>
              </a:tr>
              <a:tr h="3469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100+</a:t>
                      </a:r>
                      <a:r>
                        <a:rPr lang="en-US" sz="1200" baseline="0" dirty="0"/>
                        <a:t> GB</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7845622"/>
                  </a:ext>
                </a:extLst>
              </a:tr>
              <a:tr h="3469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ASIC</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2081706"/>
                  </a:ext>
                </a:extLst>
              </a:tr>
              <a:tr h="3469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GE/10GE/100GE</a:t>
                      </a:r>
                      <a:endParaRPr lang="en-US" sz="1200" b="0" dirty="0">
                        <a:solidFill>
                          <a:srgbClr val="FFFFFF"/>
                        </a:solidFill>
                      </a:endParaRPr>
                    </a:p>
                  </a:txBody>
                  <a:tcPr marL="88728" marR="88728" marT="44363" marB="44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200583"/>
                  </a:ext>
                </a:extLst>
              </a:tr>
            </a:tbl>
          </a:graphicData>
        </a:graphic>
      </p:graphicFrame>
      <p:pic>
        <p:nvPicPr>
          <p:cNvPr id="48" name="Picture 47">
            <a:extLst>
              <a:ext uri="{FF2B5EF4-FFF2-40B4-BE49-F238E27FC236}">
                <a16:creationId xmlns:a16="http://schemas.microsoft.com/office/drawing/2014/main" id="{EFC3877D-C590-4644-A830-8CB1C5907F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8623" y="1301909"/>
            <a:ext cx="1026011" cy="743857"/>
          </a:xfrm>
          <a:prstGeom prst="rect">
            <a:avLst/>
          </a:prstGeom>
        </p:spPr>
      </p:pic>
      <p:grpSp>
        <p:nvGrpSpPr>
          <p:cNvPr id="49" name="Group 48">
            <a:extLst>
              <a:ext uri="{FF2B5EF4-FFF2-40B4-BE49-F238E27FC236}">
                <a16:creationId xmlns:a16="http://schemas.microsoft.com/office/drawing/2014/main" id="{2D582702-C52C-3245-99F4-98755FD4301E}"/>
              </a:ext>
            </a:extLst>
          </p:cNvPr>
          <p:cNvGrpSpPr/>
          <p:nvPr/>
        </p:nvGrpSpPr>
        <p:grpSpPr>
          <a:xfrm>
            <a:off x="9373659" y="1356273"/>
            <a:ext cx="1015967" cy="339401"/>
            <a:chOff x="2346112" y="3369211"/>
            <a:chExt cx="762174" cy="254617"/>
          </a:xfrm>
        </p:grpSpPr>
        <p:sp>
          <p:nvSpPr>
            <p:cNvPr id="50" name="Rounded Rectangle 49">
              <a:extLst>
                <a:ext uri="{FF2B5EF4-FFF2-40B4-BE49-F238E27FC236}">
                  <a16:creationId xmlns:a16="http://schemas.microsoft.com/office/drawing/2014/main" id="{CA4BFBE2-856E-3648-A672-73F5A8B9F507}"/>
                </a:ext>
              </a:extLst>
            </p:cNvPr>
            <p:cNvSpPr/>
            <p:nvPr/>
          </p:nvSpPr>
          <p:spPr bwMode="auto">
            <a:xfrm>
              <a:off x="2346112" y="3369211"/>
              <a:ext cx="726998" cy="254617"/>
            </a:xfrm>
            <a:prstGeom prst="roundRect">
              <a:avLst>
                <a:gd name="adj" fmla="val 50000"/>
              </a:avLst>
            </a:prstGeom>
            <a:solidFill>
              <a:srgbClr val="0070C0"/>
            </a:solidFill>
            <a:ln w="9525" cap="flat" cmpd="sng" algn="ctr">
              <a:noFill/>
              <a:prstDash val="solid"/>
            </a:ln>
            <a:effectLst/>
          </p:spPr>
          <p:txBody>
            <a:bodyPr wrap="square" lIns="0" tIns="0" rIns="0" bIns="0" rtlCol="0" anchor="ctr" anchorCtr="1"/>
            <a:lstStyle/>
            <a:p>
              <a:pPr algn="r" defTabSz="887331" eaLnBrk="0" fontAlgn="base" hangingPunct="0">
                <a:spcBef>
                  <a:spcPct val="20000"/>
                </a:spcBef>
                <a:spcAft>
                  <a:spcPct val="0"/>
                </a:spcAft>
                <a:buClr>
                  <a:schemeClr val="accent1"/>
                </a:buClr>
                <a:buSzPct val="90000"/>
              </a:pPr>
              <a:endParaRPr lang="en-US" sz="970" b="1" dirty="0">
                <a:solidFill>
                  <a:schemeClr val="bg1"/>
                </a:solidFill>
                <a:latin typeface="Arial" charset="0"/>
              </a:endParaRPr>
            </a:p>
          </p:txBody>
        </p:sp>
        <p:sp>
          <p:nvSpPr>
            <p:cNvPr id="51" name="TextBox 50">
              <a:extLst>
                <a:ext uri="{FF2B5EF4-FFF2-40B4-BE49-F238E27FC236}">
                  <a16:creationId xmlns:a16="http://schemas.microsoft.com/office/drawing/2014/main" id="{4A355E43-6F67-5540-8002-753CCD36876D}"/>
                </a:ext>
              </a:extLst>
            </p:cNvPr>
            <p:cNvSpPr txBox="1"/>
            <p:nvPr/>
          </p:nvSpPr>
          <p:spPr>
            <a:xfrm>
              <a:off x="2736452" y="3396996"/>
              <a:ext cx="371834" cy="181588"/>
            </a:xfrm>
            <a:prstGeom prst="rect">
              <a:avLst/>
            </a:prstGeom>
            <a:noFill/>
          </p:spPr>
          <p:txBody>
            <a:bodyPr wrap="none" rtlCol="0">
              <a:spAutoFit/>
            </a:bodyPr>
            <a:lstStyle/>
            <a:p>
              <a:pPr algn="r"/>
              <a:r>
                <a:rPr lang="en-US" sz="973" b="1" dirty="0">
                  <a:solidFill>
                    <a:schemeClr val="bg1"/>
                  </a:solidFill>
                </a:rPr>
                <a:t>250.0</a:t>
              </a:r>
            </a:p>
          </p:txBody>
        </p:sp>
      </p:grpSp>
      <p:sp>
        <p:nvSpPr>
          <p:cNvPr id="52" name="Rounded Rectangle 51">
            <a:extLst>
              <a:ext uri="{FF2B5EF4-FFF2-40B4-BE49-F238E27FC236}">
                <a16:creationId xmlns:a16="http://schemas.microsoft.com/office/drawing/2014/main" id="{8C64AB05-97B4-7042-8383-82D8A5773376}"/>
              </a:ext>
            </a:extLst>
          </p:cNvPr>
          <p:cNvSpPr/>
          <p:nvPr/>
        </p:nvSpPr>
        <p:spPr bwMode="auto">
          <a:xfrm>
            <a:off x="8999055" y="1356953"/>
            <a:ext cx="969078" cy="339401"/>
          </a:xfrm>
          <a:prstGeom prst="roundRect">
            <a:avLst>
              <a:gd name="adj" fmla="val 50000"/>
            </a:avLst>
          </a:prstGeom>
          <a:solidFill>
            <a:schemeClr val="accent6"/>
          </a:solidFill>
          <a:ln w="9525" cap="flat" cmpd="sng" algn="ctr">
            <a:noFill/>
            <a:prstDash val="solid"/>
          </a:ln>
          <a:effectLst/>
        </p:spPr>
        <p:txBody>
          <a:bodyPr wrap="square" lIns="0" tIns="0" rIns="0" bIns="0" rtlCol="0" anchor="ctr" anchorCtr="1"/>
          <a:lstStyle/>
          <a:p>
            <a:pPr algn="ctr" defTabSz="887331" eaLnBrk="0" fontAlgn="base" hangingPunct="0">
              <a:spcBef>
                <a:spcPct val="20000"/>
              </a:spcBef>
              <a:spcAft>
                <a:spcPct val="0"/>
              </a:spcAft>
              <a:buClr>
                <a:schemeClr val="accent1"/>
              </a:buClr>
              <a:buSzPct val="90000"/>
            </a:pPr>
            <a:r>
              <a:rPr lang="en-US" sz="970" b="1" dirty="0">
                <a:solidFill>
                  <a:schemeClr val="bg1"/>
                </a:solidFill>
                <a:latin typeface="Arial" charset="0"/>
              </a:rPr>
              <a:t>FAD-5000F</a:t>
            </a:r>
          </a:p>
        </p:txBody>
      </p:sp>
    </p:spTree>
    <p:extLst>
      <p:ext uri="{BB962C8B-B14F-4D97-AF65-F5344CB8AC3E}">
        <p14:creationId xmlns:p14="http://schemas.microsoft.com/office/powerpoint/2010/main" val="15462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tinet Theme">
  <a:themeElements>
    <a:clrScheme name="Custom 167">
      <a:dk1>
        <a:srgbClr val="253746"/>
      </a:dk1>
      <a:lt1>
        <a:srgbClr val="FFFFFF"/>
      </a:lt1>
      <a:dk2>
        <a:srgbClr val="003E51"/>
      </a:dk2>
      <a:lt2>
        <a:srgbClr val="6AD1E3"/>
      </a:lt2>
      <a:accent1>
        <a:srgbClr val="651D32"/>
      </a:accent1>
      <a:accent2>
        <a:srgbClr val="0071CE"/>
      </a:accent2>
      <a:accent3>
        <a:srgbClr val="002D74"/>
      </a:accent3>
      <a:accent4>
        <a:srgbClr val="9164CC"/>
      </a:accent4>
      <a:accent5>
        <a:srgbClr val="24135F"/>
      </a:accent5>
      <a:accent6>
        <a:srgbClr val="DA291C"/>
      </a:accent6>
      <a:hlink>
        <a:srgbClr val="0071CE"/>
      </a:hlink>
      <a:folHlink>
        <a:srgbClr val="9163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defTabSz="457189">
          <a:lnSpc>
            <a:spcPct val="95000"/>
          </a:lnSpc>
          <a:spcAft>
            <a:spcPts val="600"/>
          </a:spcAft>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2" id="{0A87B996-0F7D-0B4C-AE60-DDA80FF33A7A}" vid="{0F1DD611-4A27-5E47-9F79-5E28042758B4}"/>
    </a:ext>
  </a:extLst>
</a:theme>
</file>

<file path=ppt/theme/theme2.xml><?xml version="1.0" encoding="utf-8"?>
<a:theme xmlns:a="http://schemas.openxmlformats.org/drawingml/2006/main" name="1_Fortinet Theme">
  <a:themeElements>
    <a:clrScheme name="Custom 167">
      <a:dk1>
        <a:srgbClr val="253746"/>
      </a:dk1>
      <a:lt1>
        <a:srgbClr val="FFFFFF"/>
      </a:lt1>
      <a:dk2>
        <a:srgbClr val="003E51"/>
      </a:dk2>
      <a:lt2>
        <a:srgbClr val="6AD1E3"/>
      </a:lt2>
      <a:accent1>
        <a:srgbClr val="651D32"/>
      </a:accent1>
      <a:accent2>
        <a:srgbClr val="0071CE"/>
      </a:accent2>
      <a:accent3>
        <a:srgbClr val="002D74"/>
      </a:accent3>
      <a:accent4>
        <a:srgbClr val="9164CC"/>
      </a:accent4>
      <a:accent5>
        <a:srgbClr val="24135F"/>
      </a:accent5>
      <a:accent6>
        <a:srgbClr val="DA291C"/>
      </a:accent6>
      <a:hlink>
        <a:srgbClr val="0071CE"/>
      </a:hlink>
      <a:folHlink>
        <a:srgbClr val="9163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defTabSz="457189">
          <a:lnSpc>
            <a:spcPct val="95000"/>
          </a:lnSpc>
          <a:spcAft>
            <a:spcPts val="600"/>
          </a:spcAft>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2" id="{0A87B996-0F7D-0B4C-AE60-DDA80FF33A7A}" vid="{0F1DD611-4A27-5E47-9F79-5E28042758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6756</TotalTime>
  <Words>3840</Words>
  <Application>Microsoft Office PowerPoint</Application>
  <PresentationFormat>Широкоэкранный</PresentationFormat>
  <Paragraphs>621</Paragraphs>
  <Slides>42</Slides>
  <Notes>35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42</vt:i4>
      </vt:variant>
    </vt:vector>
  </HeadingPairs>
  <TitlesOfParts>
    <vt:vector size="49" baseType="lpstr">
      <vt:lpstr>Arial</vt:lpstr>
      <vt:lpstr>Calibri</vt:lpstr>
      <vt:lpstr>Corbel</vt:lpstr>
      <vt:lpstr>HelveticaNeueLTStd</vt:lpstr>
      <vt:lpstr>Wingdings</vt:lpstr>
      <vt:lpstr>Fortinet Theme</vt:lpstr>
      <vt:lpstr>1_Fortinet Theme</vt:lpstr>
      <vt:lpstr>    FortiADC - Доставка приложений без ограничений</vt:lpstr>
      <vt:lpstr>Веб-приложения универсальны и расширяются</vt:lpstr>
      <vt:lpstr>ADC - Повышение доступности, производительности и безопасности</vt:lpstr>
      <vt:lpstr>Пользователи ожидают адаптивных веб-приложений</vt:lpstr>
      <vt:lpstr>FortiADC Введение</vt:lpstr>
      <vt:lpstr>FortiADC – Доставка приложений без ограничений</vt:lpstr>
      <vt:lpstr>FortiADC Расширенные возможности</vt:lpstr>
      <vt:lpstr>FortiADC Форм-факторы</vt:lpstr>
      <vt:lpstr>Модельный ряд FortiADC</vt:lpstr>
      <vt:lpstr>Презентация PowerPoint</vt:lpstr>
      <vt:lpstr>Презентация PowerPoint</vt:lpstr>
      <vt:lpstr>Презентация PowerPoint</vt:lpstr>
      <vt:lpstr>FortiGuard сервисы для FortiADC</vt:lpstr>
      <vt:lpstr>Шагая в “Security Fabric”</vt:lpstr>
      <vt:lpstr>FortiADC CM</vt:lpstr>
      <vt:lpstr>Приложения, SDN и интеграция с облаками</vt:lpstr>
      <vt:lpstr>Самый безопасный ADC на рынке</vt:lpstr>
      <vt:lpstr>FortiADC Функции безопасности</vt:lpstr>
      <vt:lpstr>Сканирование файлов на наличие угроз</vt:lpstr>
      <vt:lpstr>Превосходный WAF!</vt:lpstr>
      <vt:lpstr>Презентация PowerPoint</vt:lpstr>
      <vt:lpstr>Редизайн страницы профиля WAF</vt:lpstr>
      <vt:lpstr>Расширенные возможности</vt:lpstr>
      <vt:lpstr>Раскройте силу скриптов</vt:lpstr>
      <vt:lpstr>Видимость SSL с зеркалированием трафика</vt:lpstr>
      <vt:lpstr>Проверка SSL с использованием Forward Proxy</vt:lpstr>
      <vt:lpstr>SSL Сравнение инструментов</vt:lpstr>
      <vt:lpstr>High Performance VPN Load Balancing with FortiADC and FortiGate</vt:lpstr>
      <vt:lpstr>Solution 1: VPN Load-Balancing with FortiADC and FortiGate</vt:lpstr>
      <vt:lpstr>Solution 2: VPN &amp; Service Continuity with GSLB and FortiGate</vt:lpstr>
      <vt:lpstr>Оптимизация приложений</vt:lpstr>
      <vt:lpstr>Аутентификация пользователя</vt:lpstr>
      <vt:lpstr>Сервис GSLB</vt:lpstr>
      <vt:lpstr>Пример развёртывания GLB</vt:lpstr>
      <vt:lpstr>Видимость и контроль приложений</vt:lpstr>
      <vt:lpstr>Интеграция с FortiSIEM</vt:lpstr>
      <vt:lpstr>Сценарии использования</vt:lpstr>
      <vt:lpstr>Масштабирование приложений и надежность</vt:lpstr>
      <vt:lpstr>Доставка приложений</vt:lpstr>
      <vt:lpstr>Почему FortiADC?</vt:lpstr>
      <vt:lpstr>FortiADC Резюме</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subject/>
  <dc:creator>Microsoft Office User</dc:creator>
  <cp:keywords/>
  <dc:description/>
  <cp:lastModifiedBy>Yelzhan Nassipov</cp:lastModifiedBy>
  <cp:revision>201</cp:revision>
  <cp:lastPrinted>2020-04-24T19:17:14Z</cp:lastPrinted>
  <dcterms:created xsi:type="dcterms:W3CDTF">2019-01-23T23:41:37Z</dcterms:created>
  <dcterms:modified xsi:type="dcterms:W3CDTF">2020-11-16T07:38:05Z</dcterms:modified>
  <cp:category/>
</cp:coreProperties>
</file>