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545" r:id="rId2"/>
    <p:sldId id="601" r:id="rId3"/>
    <p:sldId id="554" r:id="rId4"/>
    <p:sldId id="603" r:id="rId5"/>
    <p:sldId id="555" r:id="rId6"/>
    <p:sldId id="595" r:id="rId7"/>
    <p:sldId id="596" r:id="rId8"/>
    <p:sldId id="556" r:id="rId9"/>
    <p:sldId id="597" r:id="rId10"/>
    <p:sldId id="558" r:id="rId11"/>
    <p:sldId id="598" r:id="rId12"/>
    <p:sldId id="548" r:id="rId13"/>
    <p:sldId id="549" r:id="rId14"/>
    <p:sldId id="557" r:id="rId15"/>
    <p:sldId id="559" r:id="rId16"/>
    <p:sldId id="600" r:id="rId17"/>
    <p:sldId id="561" r:id="rId18"/>
    <p:sldId id="562" r:id="rId19"/>
    <p:sldId id="563" r:id="rId20"/>
    <p:sldId id="564" r:id="rId21"/>
    <p:sldId id="565" r:id="rId22"/>
    <p:sldId id="566" r:id="rId23"/>
    <p:sldId id="567" r:id="rId24"/>
    <p:sldId id="568" r:id="rId25"/>
    <p:sldId id="569" r:id="rId26"/>
    <p:sldId id="604" r:id="rId27"/>
    <p:sldId id="576" r:id="rId28"/>
    <p:sldId id="577" r:id="rId29"/>
    <p:sldId id="578" r:id="rId30"/>
    <p:sldId id="579" r:id="rId31"/>
    <p:sldId id="580" r:id="rId32"/>
    <p:sldId id="581" r:id="rId33"/>
    <p:sldId id="582" r:id="rId34"/>
    <p:sldId id="583" r:id="rId35"/>
    <p:sldId id="584" r:id="rId36"/>
    <p:sldId id="585" r:id="rId37"/>
    <p:sldId id="586" r:id="rId38"/>
    <p:sldId id="572" r:id="rId39"/>
    <p:sldId id="575" r:id="rId40"/>
    <p:sldId id="587" r:id="rId41"/>
    <p:sldId id="591" r:id="rId42"/>
    <p:sldId id="588" r:id="rId43"/>
    <p:sldId id="592" r:id="rId44"/>
    <p:sldId id="593" r:id="rId45"/>
    <p:sldId id="574" r:id="rId46"/>
    <p:sldId id="570" r:id="rId47"/>
  </p:sldIdLst>
  <p:sldSz cx="12188825" cy="6858000"/>
  <p:notesSz cx="7102475" cy="9369425"/>
  <p:defaultTex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2880" userDrawn="1">
          <p15:clr>
            <a:srgbClr val="A4A3A4"/>
          </p15:clr>
        </p15:guide>
        <p15:guide id="3" orient="horz" pos="4189">
          <p15:clr>
            <a:srgbClr val="A4A3A4"/>
          </p15:clr>
        </p15:guide>
        <p15:guide id="4" orient="horz" pos="622">
          <p15:clr>
            <a:srgbClr val="A4A3A4"/>
          </p15:clr>
        </p15:guide>
        <p15:guide id="5" orient="horz" pos="979">
          <p15:clr>
            <a:srgbClr val="A4A3A4"/>
          </p15:clr>
        </p15:guide>
        <p15:guide id="6"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A52A"/>
    <a:srgbClr val="61376F"/>
    <a:srgbClr val="3366FF"/>
    <a:srgbClr val="0A0A0A"/>
    <a:srgbClr val="BFBFBF"/>
    <a:srgbClr val="DADADA"/>
    <a:srgbClr val="D9D9D9"/>
    <a:srgbClr val="DC291E"/>
    <a:srgbClr val="323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36" autoAdjust="0"/>
    <p:restoredTop sz="83864" autoAdjust="0"/>
  </p:normalViewPr>
  <p:slideViewPr>
    <p:cSldViewPr snapToGrid="0">
      <p:cViewPr varScale="1">
        <p:scale>
          <a:sx n="106" d="100"/>
          <a:sy n="106" d="100"/>
        </p:scale>
        <p:origin x="996" y="114"/>
      </p:cViewPr>
      <p:guideLst>
        <p:guide orient="horz" pos="1596"/>
        <p:guide pos="2880"/>
        <p:guide orient="horz" pos="4189"/>
        <p:guide orient="horz" pos="622"/>
        <p:guide orient="horz" pos="979"/>
        <p:guide pos="3839"/>
      </p:guideLst>
    </p:cSldViewPr>
  </p:slideViewPr>
  <p:outlineViewPr>
    <p:cViewPr>
      <p:scale>
        <a:sx n="33" d="100"/>
        <a:sy n="33" d="100"/>
      </p:scale>
      <p:origin x="0" y="-448"/>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0098"/>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0098"/>
          </a:xfrm>
          <a:prstGeom prst="rect">
            <a:avLst/>
          </a:prstGeom>
        </p:spPr>
        <p:txBody>
          <a:bodyPr vert="horz" lIns="94119" tIns="47060" rIns="94119" bIns="47060" rtlCol="0"/>
          <a:lstStyle>
            <a:lvl1pPr algn="r">
              <a:defRPr sz="1200"/>
            </a:lvl1pPr>
          </a:lstStyle>
          <a:p>
            <a:fld id="{A5865519-5FC2-4530-8949-194C152D6575}" type="datetimeFigureOut">
              <a:rPr lang="en-US" smtClean="0"/>
              <a:t>2/8/2019</a:t>
            </a:fld>
            <a:endParaRPr lang="en-US"/>
          </a:p>
        </p:txBody>
      </p:sp>
      <p:sp>
        <p:nvSpPr>
          <p:cNvPr id="4" name="Footer Placeholder 3"/>
          <p:cNvSpPr>
            <a:spLocks noGrp="1"/>
          </p:cNvSpPr>
          <p:nvPr>
            <p:ph type="ftr" sz="quarter" idx="2"/>
          </p:nvPr>
        </p:nvSpPr>
        <p:spPr>
          <a:xfrm>
            <a:off x="0" y="8899328"/>
            <a:ext cx="3077739" cy="470097"/>
          </a:xfrm>
          <a:prstGeom prst="rect">
            <a:avLst/>
          </a:prstGeom>
        </p:spPr>
        <p:txBody>
          <a:bodyPr vert="horz" lIns="94119" tIns="47060" rIns="94119" bIns="47060"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899328"/>
            <a:ext cx="3077739" cy="470097"/>
          </a:xfrm>
          <a:prstGeom prst="rect">
            <a:avLst/>
          </a:prstGeom>
        </p:spPr>
        <p:txBody>
          <a:bodyPr vert="horz" lIns="94119" tIns="47060" rIns="94119" bIns="47060" rtlCol="0" anchor="b"/>
          <a:lstStyle>
            <a:lvl1pPr algn="r">
              <a:defRPr sz="1200"/>
            </a:lvl1pPr>
          </a:lstStyle>
          <a:p>
            <a:fld id="{03DCDAE4-7BEE-42B7-934A-0AC54FC009EB}" type="slidenum">
              <a:rPr lang="en-US" smtClean="0"/>
              <a:t>‹#›</a:t>
            </a:fld>
            <a:endParaRPr lang="en-US"/>
          </a:p>
        </p:txBody>
      </p:sp>
    </p:spTree>
    <p:extLst>
      <p:ext uri="{BB962C8B-B14F-4D97-AF65-F5344CB8AC3E}">
        <p14:creationId xmlns:p14="http://schemas.microsoft.com/office/powerpoint/2010/main" val="3750624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0098"/>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idx="1"/>
          </p:nvPr>
        </p:nvSpPr>
        <p:spPr>
          <a:xfrm>
            <a:off x="4023092" y="0"/>
            <a:ext cx="3077739" cy="470098"/>
          </a:xfrm>
          <a:prstGeom prst="rect">
            <a:avLst/>
          </a:prstGeom>
        </p:spPr>
        <p:txBody>
          <a:bodyPr vert="horz" lIns="94119" tIns="47060" rIns="94119" bIns="47060" rtlCol="0"/>
          <a:lstStyle>
            <a:lvl1pPr algn="r">
              <a:defRPr sz="1200"/>
            </a:lvl1pPr>
          </a:lstStyle>
          <a:p>
            <a:fld id="{2CB1412F-C2CB-48AA-9779-7A48C62B3BC8}" type="datetimeFigureOut">
              <a:rPr lang="en-US" smtClean="0"/>
              <a:t>2/8/2019</a:t>
            </a:fld>
            <a:endParaRPr lang="en-US"/>
          </a:p>
        </p:txBody>
      </p:sp>
      <p:sp>
        <p:nvSpPr>
          <p:cNvPr id="4" name="Slide Image Placeholder 3"/>
          <p:cNvSpPr>
            <a:spLocks noGrp="1" noRot="1" noChangeAspect="1"/>
          </p:cNvSpPr>
          <p:nvPr>
            <p:ph type="sldImg" idx="2"/>
          </p:nvPr>
        </p:nvSpPr>
        <p:spPr>
          <a:xfrm>
            <a:off x="741363" y="1171575"/>
            <a:ext cx="5619750" cy="3162300"/>
          </a:xfrm>
          <a:prstGeom prst="rect">
            <a:avLst/>
          </a:prstGeom>
          <a:noFill/>
          <a:ln w="12700">
            <a:solidFill>
              <a:prstClr val="black"/>
            </a:solidFill>
          </a:ln>
        </p:spPr>
        <p:txBody>
          <a:bodyPr vert="horz" lIns="94119" tIns="47060" rIns="94119" bIns="47060" rtlCol="0" anchor="ctr"/>
          <a:lstStyle/>
          <a:p>
            <a:endParaRPr lang="en-US"/>
          </a:p>
        </p:txBody>
      </p:sp>
      <p:sp>
        <p:nvSpPr>
          <p:cNvPr id="5" name="Notes Placeholder 4"/>
          <p:cNvSpPr>
            <a:spLocks noGrp="1"/>
          </p:cNvSpPr>
          <p:nvPr>
            <p:ph type="body" sz="quarter" idx="3"/>
          </p:nvPr>
        </p:nvSpPr>
        <p:spPr>
          <a:xfrm>
            <a:off x="710248" y="4509036"/>
            <a:ext cx="5681980" cy="3689211"/>
          </a:xfrm>
          <a:prstGeom prst="rect">
            <a:avLst/>
          </a:prstGeom>
        </p:spPr>
        <p:txBody>
          <a:bodyPr vert="horz" lIns="94119" tIns="47060" rIns="94119" bIns="470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77739" cy="470097"/>
          </a:xfrm>
          <a:prstGeom prst="rect">
            <a:avLst/>
          </a:prstGeom>
        </p:spPr>
        <p:txBody>
          <a:bodyPr vert="horz" lIns="94119" tIns="47060" rIns="94119" bIns="47060"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899328"/>
            <a:ext cx="3077739" cy="470097"/>
          </a:xfrm>
          <a:prstGeom prst="rect">
            <a:avLst/>
          </a:prstGeom>
        </p:spPr>
        <p:txBody>
          <a:bodyPr vert="horz" lIns="94119" tIns="47060" rIns="94119" bIns="47060" rtlCol="0" anchor="b"/>
          <a:lstStyle>
            <a:lvl1pPr algn="r">
              <a:defRPr sz="1200"/>
            </a:lvl1pPr>
          </a:lstStyle>
          <a:p>
            <a:fld id="{B32B9A40-6220-4BC3-9B28-DCE01F117DD8}" type="slidenum">
              <a:rPr lang="en-US" smtClean="0"/>
              <a:t>‹#›</a:t>
            </a:fld>
            <a:endParaRPr lang="en-US"/>
          </a:p>
        </p:txBody>
      </p:sp>
    </p:spTree>
    <p:extLst>
      <p:ext uri="{BB962C8B-B14F-4D97-AF65-F5344CB8AC3E}">
        <p14:creationId xmlns:p14="http://schemas.microsoft.com/office/powerpoint/2010/main" val="2720063067"/>
      </p:ext>
    </p:extLst>
  </p:cSld>
  <p:clrMap bg1="lt1" tx1="dk1" bg2="lt2" tx2="dk2" accent1="accent1" accent2="accent2" accent3="accent3" accent4="accent4" accent5="accent5" accent6="accent6" hlink="hlink" folHlink="folHlink"/>
  <p:notesStyle>
    <a:lvl1pPr marL="0" algn="l" defTabSz="914240" rtl="0" eaLnBrk="1" latinLnBrk="0" hangingPunct="1">
      <a:defRPr sz="1200" kern="1200">
        <a:solidFill>
          <a:schemeClr val="tx1"/>
        </a:solidFill>
        <a:latin typeface="+mn-lt"/>
        <a:ea typeface="+mn-ea"/>
        <a:cs typeface="+mn-cs"/>
      </a:defRPr>
    </a:lvl1pPr>
    <a:lvl2pPr marL="457120" algn="l" defTabSz="914240" rtl="0" eaLnBrk="1" latinLnBrk="0" hangingPunct="1">
      <a:defRPr sz="1200" kern="1200">
        <a:solidFill>
          <a:schemeClr val="tx1"/>
        </a:solidFill>
        <a:latin typeface="+mn-lt"/>
        <a:ea typeface="+mn-ea"/>
        <a:cs typeface="+mn-cs"/>
      </a:defRPr>
    </a:lvl2pPr>
    <a:lvl3pPr marL="914240" algn="l" defTabSz="914240" rtl="0" eaLnBrk="1" latinLnBrk="0" hangingPunct="1">
      <a:defRPr sz="1200" kern="1200">
        <a:solidFill>
          <a:schemeClr val="tx1"/>
        </a:solidFill>
        <a:latin typeface="+mn-lt"/>
        <a:ea typeface="+mn-ea"/>
        <a:cs typeface="+mn-cs"/>
      </a:defRPr>
    </a:lvl3pPr>
    <a:lvl4pPr marL="1371360" algn="l" defTabSz="914240" rtl="0" eaLnBrk="1" latinLnBrk="0" hangingPunct="1">
      <a:defRPr sz="1200" kern="1200">
        <a:solidFill>
          <a:schemeClr val="tx1"/>
        </a:solidFill>
        <a:latin typeface="+mn-lt"/>
        <a:ea typeface="+mn-ea"/>
        <a:cs typeface="+mn-cs"/>
      </a:defRPr>
    </a:lvl4pPr>
    <a:lvl5pPr marL="1828480" algn="l" defTabSz="914240" rtl="0" eaLnBrk="1" latinLnBrk="0" hangingPunct="1">
      <a:defRPr sz="1200" kern="1200">
        <a:solidFill>
          <a:schemeClr val="tx1"/>
        </a:solidFill>
        <a:latin typeface="+mn-lt"/>
        <a:ea typeface="+mn-ea"/>
        <a:cs typeface="+mn-cs"/>
      </a:defRPr>
    </a:lvl5pPr>
    <a:lvl6pPr marL="2285600" algn="l" defTabSz="914240" rtl="0" eaLnBrk="1" latinLnBrk="0" hangingPunct="1">
      <a:defRPr sz="1200" kern="1200">
        <a:solidFill>
          <a:schemeClr val="tx1"/>
        </a:solidFill>
        <a:latin typeface="+mn-lt"/>
        <a:ea typeface="+mn-ea"/>
        <a:cs typeface="+mn-cs"/>
      </a:defRPr>
    </a:lvl6pPr>
    <a:lvl7pPr marL="2742720" algn="l" defTabSz="914240" rtl="0" eaLnBrk="1" latinLnBrk="0" hangingPunct="1">
      <a:defRPr sz="1200" kern="1200">
        <a:solidFill>
          <a:schemeClr val="tx1"/>
        </a:solidFill>
        <a:latin typeface="+mn-lt"/>
        <a:ea typeface="+mn-ea"/>
        <a:cs typeface="+mn-cs"/>
      </a:defRPr>
    </a:lvl7pPr>
    <a:lvl8pPr marL="3199840" algn="l" defTabSz="914240" rtl="0" eaLnBrk="1" latinLnBrk="0" hangingPunct="1">
      <a:defRPr sz="1200" kern="1200">
        <a:solidFill>
          <a:schemeClr val="tx1"/>
        </a:solidFill>
        <a:latin typeface="+mn-lt"/>
        <a:ea typeface="+mn-ea"/>
        <a:cs typeface="+mn-cs"/>
      </a:defRPr>
    </a:lvl8pPr>
    <a:lvl9pPr marL="3656960" algn="l" defTabSz="9142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endParaRPr lang="en-SG" dirty="0"/>
          </a:p>
        </p:txBody>
      </p:sp>
      <p:sp>
        <p:nvSpPr>
          <p:cNvPr id="4" name="Slide Number Placeholder 3"/>
          <p:cNvSpPr>
            <a:spLocks noGrp="1"/>
          </p:cNvSpPr>
          <p:nvPr>
            <p:ph type="sldNum" sz="quarter" idx="10"/>
          </p:nvPr>
        </p:nvSpPr>
        <p:spPr/>
        <p:txBody>
          <a:bodyPr/>
          <a:lstStyle/>
          <a:p>
            <a:fld id="{B32B9A40-6220-4BC3-9B28-DCE01F117DD8}" type="slidenum">
              <a:rPr lang="en-US" smtClean="0"/>
              <a:t>1</a:t>
            </a:fld>
            <a:endParaRPr lang="en-US" dirty="0"/>
          </a:p>
        </p:txBody>
      </p:sp>
    </p:spTree>
    <p:extLst>
      <p:ext uri="{BB962C8B-B14F-4D97-AF65-F5344CB8AC3E}">
        <p14:creationId xmlns:p14="http://schemas.microsoft.com/office/powerpoint/2010/main" val="159306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moves us beyond</a:t>
            </a:r>
            <a:r>
              <a:rPr lang="en-US" baseline="0" dirty="0"/>
              <a:t> the traditional Software defined network by layering Security defined networking on top of it: SDN squared.</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11</a:t>
            </a:fld>
            <a:endParaRPr lang="en-US"/>
          </a:p>
        </p:txBody>
      </p:sp>
    </p:spTree>
    <p:extLst>
      <p:ext uri="{BB962C8B-B14F-4D97-AF65-F5344CB8AC3E}">
        <p14:creationId xmlns:p14="http://schemas.microsoft.com/office/powerpoint/2010/main" val="190896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this can help with one of the key challenges networks face</a:t>
            </a:r>
            <a:r>
              <a:rPr lang="en-US" baseline="0" dirty="0"/>
              <a:t> today.  </a:t>
            </a:r>
            <a:r>
              <a:rPr lang="en-US" baseline="0" dirty="0" err="1"/>
              <a:t>IoT</a:t>
            </a:r>
            <a:r>
              <a:rPr lang="en-US" baseline="0" dirty="0"/>
              <a:t>.  </a:t>
            </a:r>
            <a:r>
              <a:rPr lang="en-US" dirty="0" err="1"/>
              <a:t>IoT</a:t>
            </a:r>
            <a:r>
              <a:rPr lang="en-US" dirty="0"/>
              <a:t> has made device categorization</a:t>
            </a:r>
            <a:r>
              <a:rPr lang="en-US" baseline="0" dirty="0"/>
              <a:t> much more complicated.  Everyone understands the items they trust.</a:t>
            </a:r>
          </a:p>
          <a:p>
            <a:endParaRPr lang="en-US" baseline="0" dirty="0"/>
          </a:p>
          <a:p>
            <a:r>
              <a:rPr lang="en-US" baseline="0" dirty="0"/>
              <a:t>&lt;click&gt;</a:t>
            </a:r>
          </a:p>
          <a:p>
            <a:endParaRPr lang="en-US" baseline="0" dirty="0"/>
          </a:p>
          <a:p>
            <a:r>
              <a:rPr lang="en-US" baseline="0" dirty="0"/>
              <a:t>And with BYOD or guest access you’ve got the stuff you tolerate, which can include some unmanaged but understood </a:t>
            </a:r>
            <a:r>
              <a:rPr lang="en-US" baseline="0" dirty="0" err="1"/>
              <a:t>IoT</a:t>
            </a:r>
            <a:r>
              <a:rPr lang="en-US" baseline="0" dirty="0"/>
              <a:t> devices such as wearables.</a:t>
            </a:r>
          </a:p>
          <a:p>
            <a:endParaRPr lang="en-US" baseline="0" dirty="0"/>
          </a:p>
          <a:p>
            <a:r>
              <a:rPr lang="en-US" baseline="0" dirty="0"/>
              <a:t>&lt;click&gt;</a:t>
            </a:r>
          </a:p>
          <a:p>
            <a:endParaRPr lang="en-US" baseline="0" dirty="0"/>
          </a:p>
          <a:p>
            <a:r>
              <a:rPr lang="en-US" baseline="0" dirty="0"/>
              <a:t>Any while unwanted devices are just that, unwanted, they’re at least an understood item.  You know what it is, and you don’t want it on your network.</a:t>
            </a:r>
          </a:p>
          <a:p>
            <a:endParaRPr lang="en-US" baseline="0" dirty="0"/>
          </a:p>
          <a:p>
            <a:r>
              <a:rPr lang="en-US" baseline="0" dirty="0"/>
              <a:t>&lt;click&gt;</a:t>
            </a:r>
          </a:p>
          <a:p>
            <a:endParaRPr lang="en-US" baseline="0" dirty="0"/>
          </a:p>
          <a:p>
            <a:r>
              <a:rPr lang="en-US" baseline="0" dirty="0"/>
              <a:t>With </a:t>
            </a:r>
            <a:r>
              <a:rPr lang="en-US" baseline="0" dirty="0" err="1"/>
              <a:t>IoT</a:t>
            </a:r>
            <a:r>
              <a:rPr lang="en-US" baseline="0" dirty="0"/>
              <a:t> there’s a whole other issue of unknown or rogue devices.  They’ve shown up on your network either from Shadow IT or perhaps as new employee user devices that would be considered tolerated if you knew what they were.  Sorting through all these categories can be highly problematic, especially in a mobile wireless environment.</a:t>
            </a:r>
            <a:endParaRPr lang="en-US" dirty="0"/>
          </a:p>
        </p:txBody>
      </p:sp>
      <p:sp>
        <p:nvSpPr>
          <p:cNvPr id="4" name="Slide Number Placeholder 3"/>
          <p:cNvSpPr>
            <a:spLocks noGrp="1"/>
          </p:cNvSpPr>
          <p:nvPr>
            <p:ph type="sldNum" sz="quarter" idx="10"/>
          </p:nvPr>
        </p:nvSpPr>
        <p:spPr/>
        <p:txBody>
          <a:bodyPr/>
          <a:lstStyle/>
          <a:p>
            <a:pPr>
              <a:defRPr/>
            </a:pPr>
            <a:fld id="{8F2E21BD-4BC7-44EB-9247-3DEAC53794BE}"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2311106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manage </a:t>
            </a:r>
            <a:r>
              <a:rPr lang="en-US" dirty="0" err="1"/>
              <a:t>IoT</a:t>
            </a:r>
            <a:r>
              <a:rPr lang="en-US" dirty="0"/>
              <a:t> effectively,</a:t>
            </a:r>
            <a:r>
              <a:rPr lang="en-US" baseline="0" dirty="0"/>
              <a:t> you need to learn what the devices are, segment your network intelligently, and then protect everything.</a:t>
            </a:r>
            <a:endParaRPr lang="en-US" dirty="0"/>
          </a:p>
        </p:txBody>
      </p:sp>
      <p:sp>
        <p:nvSpPr>
          <p:cNvPr id="4" name="Slide Number Placeholder 3"/>
          <p:cNvSpPr>
            <a:spLocks noGrp="1"/>
          </p:cNvSpPr>
          <p:nvPr>
            <p:ph type="sldNum" sz="quarter" idx="10"/>
          </p:nvPr>
        </p:nvSpPr>
        <p:spPr/>
        <p:txBody>
          <a:bodyPr/>
          <a:lstStyle/>
          <a:p>
            <a:pPr>
              <a:defRPr/>
            </a:pPr>
            <a:fld id="{8F2E21BD-4BC7-44EB-9247-3DEAC53794BE}"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25634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Fortinet security fabric with SDN squared solves</a:t>
            </a:r>
            <a:r>
              <a:rPr lang="en-US" baseline="0" dirty="0"/>
              <a:t> the complexities associated with </a:t>
            </a:r>
            <a:r>
              <a:rPr lang="en-US" baseline="0" dirty="0" err="1"/>
              <a:t>IoT</a:t>
            </a:r>
            <a:r>
              <a:rPr lang="en-US" baseline="0" dirty="0"/>
              <a:t>.  As situations change, the fabric, enabled by </a:t>
            </a:r>
            <a:r>
              <a:rPr lang="en-US" baseline="0" dirty="0" err="1"/>
              <a:t>FortiLink</a:t>
            </a:r>
            <a:r>
              <a:rPr lang="en-US" baseline="0" dirty="0"/>
              <a:t> Wireless on the </a:t>
            </a:r>
            <a:r>
              <a:rPr lang="en-US" baseline="0" dirty="0" err="1"/>
              <a:t>FortiGate</a:t>
            </a:r>
            <a:r>
              <a:rPr lang="en-US" baseline="0" dirty="0"/>
              <a:t> responds.</a:t>
            </a:r>
            <a:endParaRPr lang="en-US" dirty="0"/>
          </a:p>
        </p:txBody>
      </p:sp>
      <p:sp>
        <p:nvSpPr>
          <p:cNvPr id="4" name="Slide Number Placeholder 3"/>
          <p:cNvSpPr>
            <a:spLocks noGrp="1"/>
          </p:cNvSpPr>
          <p:nvPr>
            <p:ph type="sldNum" sz="quarter" idx="10"/>
          </p:nvPr>
        </p:nvSpPr>
        <p:spPr/>
        <p:txBody>
          <a:bodyPr/>
          <a:lstStyle/>
          <a:p>
            <a:pPr>
              <a:defRPr/>
            </a:pPr>
            <a:fld id="{8F2E21BD-4BC7-44EB-9247-3DEAC53794BE}"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584740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604838"/>
            <a:ext cx="4695825" cy="2641600"/>
          </a:xfrm>
        </p:spPr>
      </p:sp>
      <p:sp>
        <p:nvSpPr>
          <p:cNvPr id="3" name="Notes Placeholder 2"/>
          <p:cNvSpPr>
            <a:spLocks noGrp="1"/>
          </p:cNvSpPr>
          <p:nvPr>
            <p:ph type="body" idx="1"/>
          </p:nvPr>
        </p:nvSpPr>
        <p:spPr/>
        <p:txBody>
          <a:bodyPr/>
          <a:lstStyle/>
          <a:p>
            <a:r>
              <a:rPr lang="en-US" dirty="0"/>
              <a:t>While we may talk a lot about</a:t>
            </a:r>
            <a:r>
              <a:rPr lang="en-US" baseline="0" dirty="0"/>
              <a:t> he fabric integration, </a:t>
            </a:r>
            <a:r>
              <a:rPr lang="en-US" dirty="0"/>
              <a:t> &lt;click&gt;  our wireless</a:t>
            </a:r>
            <a:r>
              <a:rPr lang="en-US" baseline="0" dirty="0"/>
              <a:t> solution </a:t>
            </a:r>
            <a:r>
              <a:rPr lang="en-US" dirty="0"/>
              <a:t>of course </a:t>
            </a:r>
            <a:r>
              <a:rPr lang="en-US" baseline="0" dirty="0"/>
              <a:t>provides all the features you expect from an enterprise wireless vendor. </a:t>
            </a:r>
            <a:endParaRPr lang="en-US" dirty="0"/>
          </a:p>
        </p:txBody>
      </p:sp>
      <p:sp>
        <p:nvSpPr>
          <p:cNvPr id="4" name="Header Placeholder 3"/>
          <p:cNvSpPr>
            <a:spLocks noGrp="1"/>
          </p:cNvSpPr>
          <p:nvPr>
            <p:ph type="hdr" sz="quarter" idx="10"/>
          </p:nvPr>
        </p:nvSpPr>
        <p:spPr/>
        <p:txBody>
          <a:bodyPr/>
          <a:lstStyle/>
          <a:p>
            <a:pPr algn="r"/>
            <a:r>
              <a:rPr lang="en-US">
                <a:solidFill>
                  <a:srgbClr val="5B9BD5"/>
                </a:solidFill>
                <a:sym typeface="Wingdings 3" panose="05040102010807070707" pitchFamily="18" charset="2"/>
              </a:rPr>
              <a:t></a:t>
            </a:r>
            <a:r>
              <a:rPr lang="en-US">
                <a:solidFill>
                  <a:srgbClr val="C00000"/>
                </a:solidFill>
              </a:rPr>
              <a:t> </a:t>
            </a:r>
            <a:r>
              <a:rPr lang="en-US">
                <a:solidFill>
                  <a:srgbClr val="E7E6E6"/>
                </a:solidFill>
                <a:cs typeface="Arial" pitchFamily="34" charset="0"/>
              </a:rPr>
              <a:t>Fortinet Wireless</a:t>
            </a:r>
            <a:endParaRPr lang="en-US" dirty="0">
              <a:solidFill>
                <a:srgbClr val="E7E6E6"/>
              </a:solidFill>
              <a:cs typeface="Arial" pitchFamily="34" charset="0"/>
            </a:endParaRPr>
          </a:p>
        </p:txBody>
      </p:sp>
    </p:spTree>
    <p:extLst>
      <p:ext uri="{BB962C8B-B14F-4D97-AF65-F5344CB8AC3E}">
        <p14:creationId xmlns:p14="http://schemas.microsoft.com/office/powerpoint/2010/main" val="2644525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includes</a:t>
            </a:r>
            <a:r>
              <a:rPr lang="en-US" baseline="0" dirty="0"/>
              <a:t> features targeted at high density deployments.</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356665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a:t>
            </a:r>
            <a:r>
              <a:rPr lang="en-US" baseline="0" dirty="0"/>
              <a:t> a range of Access Point models to serve any need.</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135241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604838"/>
            <a:ext cx="4695825" cy="2641600"/>
          </a:xfrm>
        </p:spPr>
      </p:sp>
      <p:sp>
        <p:nvSpPr>
          <p:cNvPr id="3" name="Notes Placeholder 2"/>
          <p:cNvSpPr>
            <a:spLocks noGrp="1"/>
          </p:cNvSpPr>
          <p:nvPr>
            <p:ph type="body" idx="1"/>
          </p:nvPr>
        </p:nvSpPr>
        <p:spPr/>
        <p:txBody>
          <a:bodyPr/>
          <a:lstStyle/>
          <a:p>
            <a:r>
              <a:rPr lang="en-US" dirty="0"/>
              <a:t>And Fortinet</a:t>
            </a:r>
            <a:r>
              <a:rPr lang="en-US" baseline="0" dirty="0"/>
              <a:t> has several management options that can be leveraged as necessary.  &lt;click&gt; Across all our controller options, Fortinet doesn’t increase your TCO by making you buy licenses in addition to the APs or subscribe to a service just to keep your RF network operational.</a:t>
            </a:r>
          </a:p>
          <a:p>
            <a:endParaRPr lang="en-US" baseline="0" dirty="0"/>
          </a:p>
          <a:p>
            <a:r>
              <a:rPr lang="en-US" baseline="0" dirty="0"/>
              <a:t>[Note:  this and following slides can/should be removed or cut down if you already have a good feel for the right solution for the customer’s network topology.]</a:t>
            </a:r>
            <a:endParaRPr lang="en-US" dirty="0"/>
          </a:p>
        </p:txBody>
      </p:sp>
      <p:sp>
        <p:nvSpPr>
          <p:cNvPr id="4" name="Header Placeholder 3"/>
          <p:cNvSpPr>
            <a:spLocks noGrp="1"/>
          </p:cNvSpPr>
          <p:nvPr>
            <p:ph type="hdr" sz="quarter" idx="10"/>
          </p:nvPr>
        </p:nvSpPr>
        <p:spPr/>
        <p:txBody>
          <a:bodyPr/>
          <a:lstStyle/>
          <a:p>
            <a:pPr algn="r"/>
            <a:r>
              <a:rPr lang="en-US">
                <a:solidFill>
                  <a:srgbClr val="5B9BD5"/>
                </a:solidFill>
                <a:sym typeface="Wingdings 3" panose="05040102010807070707" pitchFamily="18" charset="2"/>
              </a:rPr>
              <a:t></a:t>
            </a:r>
            <a:r>
              <a:rPr lang="en-US">
                <a:solidFill>
                  <a:srgbClr val="C00000"/>
                </a:solidFill>
              </a:rPr>
              <a:t> </a:t>
            </a:r>
            <a:r>
              <a:rPr lang="en-US">
                <a:solidFill>
                  <a:srgbClr val="E7E6E6"/>
                </a:solidFill>
                <a:cs typeface="Arial" pitchFamily="34" charset="0"/>
              </a:rPr>
              <a:t>Fortinet Wireless</a:t>
            </a:r>
            <a:endParaRPr lang="en-US" dirty="0">
              <a:solidFill>
                <a:srgbClr val="E7E6E6"/>
              </a:solidFill>
              <a:cs typeface="Arial" pitchFamily="34" charset="0"/>
            </a:endParaRPr>
          </a:p>
        </p:txBody>
      </p:sp>
    </p:spTree>
    <p:extLst>
      <p:ext uri="{BB962C8B-B14F-4D97-AF65-F5344CB8AC3E}">
        <p14:creationId xmlns:p14="http://schemas.microsoft.com/office/powerpoint/2010/main" val="1289502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baseline="0" dirty="0"/>
              <a:t>[Note:  Include / strike / or alter based on any pre-meeting knowledge of the customer’s network topology.]</a:t>
            </a:r>
            <a:endParaRPr lang="en-US" dirty="0"/>
          </a:p>
          <a:p>
            <a:endParaRPr lang="en-SG" dirty="0"/>
          </a:p>
        </p:txBody>
      </p:sp>
      <p:sp>
        <p:nvSpPr>
          <p:cNvPr id="4" name="Slide Number Placeholder 3"/>
          <p:cNvSpPr>
            <a:spLocks noGrp="1"/>
          </p:cNvSpPr>
          <p:nvPr>
            <p:ph type="sldNum" sz="quarter" idx="10"/>
          </p:nvPr>
        </p:nvSpPr>
        <p:spPr/>
        <p:txBody>
          <a:bodyPr/>
          <a:lstStyle/>
          <a:p>
            <a:fld id="{B32B9A40-6220-4BC3-9B28-DCE01F117DD8}" type="slidenum">
              <a:rPr lang="en-US" smtClean="0"/>
              <a:t>20</a:t>
            </a:fld>
            <a:endParaRPr lang="en-US"/>
          </a:p>
        </p:txBody>
      </p:sp>
    </p:spTree>
    <p:extLst>
      <p:ext uri="{BB962C8B-B14F-4D97-AF65-F5344CB8AC3E}">
        <p14:creationId xmlns:p14="http://schemas.microsoft.com/office/powerpoint/2010/main" val="2640784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baseline="0" dirty="0"/>
              <a:t>[Note:  Include / strike / or alter based on any pre-meeting knowledge of the customer’s network topology.]</a:t>
            </a:r>
            <a:endParaRPr lang="en-US" dirty="0"/>
          </a:p>
          <a:p>
            <a:endParaRPr lang="en-SG" dirty="0"/>
          </a:p>
        </p:txBody>
      </p:sp>
      <p:sp>
        <p:nvSpPr>
          <p:cNvPr id="4" name="Slide Number Placeholder 3"/>
          <p:cNvSpPr>
            <a:spLocks noGrp="1"/>
          </p:cNvSpPr>
          <p:nvPr>
            <p:ph type="sldNum" sz="quarter" idx="10"/>
          </p:nvPr>
        </p:nvSpPr>
        <p:spPr/>
        <p:txBody>
          <a:bodyPr/>
          <a:lstStyle/>
          <a:p>
            <a:fld id="{B32B9A40-6220-4BC3-9B28-DCE01F117DD8}" type="slidenum">
              <a:rPr lang="en-US" smtClean="0"/>
              <a:t>21</a:t>
            </a:fld>
            <a:endParaRPr lang="en-US"/>
          </a:p>
        </p:txBody>
      </p:sp>
    </p:spTree>
    <p:extLst>
      <p:ext uri="{BB962C8B-B14F-4D97-AF65-F5344CB8AC3E}">
        <p14:creationId xmlns:p14="http://schemas.microsoft.com/office/powerpoint/2010/main" val="2513574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The traditional approach at the access layer is to patchwork together a series of solutions from disparate vendors.  This</a:t>
            </a:r>
            <a:r>
              <a:rPr lang="en-US" b="0" baseline="0" dirty="0"/>
              <a:t> rarely results in a good experience either for the network users, or those trying to manage that complexity.</a:t>
            </a:r>
            <a:endParaRPr lang="en-US" b="0" dirty="0"/>
          </a:p>
        </p:txBody>
      </p:sp>
      <p:sp>
        <p:nvSpPr>
          <p:cNvPr id="4" name="Slide Number Placeholder 3"/>
          <p:cNvSpPr>
            <a:spLocks noGrp="1"/>
          </p:cNvSpPr>
          <p:nvPr>
            <p:ph type="sldNum" sz="quarter" idx="10"/>
          </p:nvPr>
        </p:nvSpPr>
        <p:spPr/>
        <p:txBody>
          <a:bodyPr/>
          <a:lstStyle/>
          <a:p>
            <a:fld id="{D265A12F-26E4-444B-A205-6EA019249D89}" type="slidenum">
              <a:rPr lang="en-US" smtClean="0"/>
              <a:pPr/>
              <a:t>3</a:t>
            </a:fld>
            <a:endParaRPr lang="en-US" dirty="0"/>
          </a:p>
        </p:txBody>
      </p:sp>
    </p:spTree>
    <p:extLst>
      <p:ext uri="{BB962C8B-B14F-4D97-AF65-F5344CB8AC3E}">
        <p14:creationId xmlns:p14="http://schemas.microsoft.com/office/powerpoint/2010/main" val="3984792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baseline="0" dirty="0"/>
              <a:t>[Note:  Include / strike / or alter based on any pre-meeting knowledge of the customer’s network topology.]</a:t>
            </a:r>
            <a:endParaRPr lang="en-US" dirty="0"/>
          </a:p>
          <a:p>
            <a:endParaRPr lang="en-SG" dirty="0"/>
          </a:p>
        </p:txBody>
      </p:sp>
      <p:sp>
        <p:nvSpPr>
          <p:cNvPr id="4" name="Slide Number Placeholder 3"/>
          <p:cNvSpPr>
            <a:spLocks noGrp="1"/>
          </p:cNvSpPr>
          <p:nvPr>
            <p:ph type="sldNum" sz="quarter" idx="10"/>
          </p:nvPr>
        </p:nvSpPr>
        <p:spPr/>
        <p:txBody>
          <a:bodyPr/>
          <a:lstStyle/>
          <a:p>
            <a:fld id="{B32B9A40-6220-4BC3-9B28-DCE01F117DD8}" type="slidenum">
              <a:rPr lang="en-US" smtClean="0"/>
              <a:t>22</a:t>
            </a:fld>
            <a:endParaRPr lang="en-US"/>
          </a:p>
        </p:txBody>
      </p:sp>
    </p:spTree>
    <p:extLst>
      <p:ext uri="{BB962C8B-B14F-4D97-AF65-F5344CB8AC3E}">
        <p14:creationId xmlns:p14="http://schemas.microsoft.com/office/powerpoint/2010/main" val="1679508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baseline="0" dirty="0"/>
              <a:t>[Note:  Include / strike / or alter based on any pre-meeting knowledge of the customer’s network topology.]</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baseline="0" dirty="0"/>
              <a:t>Our </a:t>
            </a:r>
            <a:r>
              <a:rPr lang="en-US" baseline="0" dirty="0" err="1"/>
              <a:t>FortiDeploy</a:t>
            </a:r>
            <a:r>
              <a:rPr lang="en-US" baseline="0" dirty="0"/>
              <a:t> service makes it easy to rapidly provision and deploy large numbers of access points with a few clicks of the mouse.  After booting up, the AP will communicate with our </a:t>
            </a:r>
            <a:r>
              <a:rPr lang="en-US" baseline="0" dirty="0" err="1"/>
              <a:t>FortiDeploy</a:t>
            </a:r>
            <a:r>
              <a:rPr lang="en-US" baseline="0" dirty="0"/>
              <a:t> server to learn where it should report to.  &lt;click&gt;  After learning that it’s supposed to be managed by FortiCloud, this AP reports into the customer’s FortiCloud account and is ready for further management and config.</a:t>
            </a:r>
            <a:endParaRPr lang="en-US" dirty="0"/>
          </a:p>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23</a:t>
            </a:fld>
            <a:endParaRPr lang="en-US"/>
          </a:p>
        </p:txBody>
      </p:sp>
    </p:spTree>
    <p:extLst>
      <p:ext uri="{BB962C8B-B14F-4D97-AF65-F5344CB8AC3E}">
        <p14:creationId xmlns:p14="http://schemas.microsoft.com/office/powerpoint/2010/main" val="4106050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baseline="0" dirty="0"/>
              <a:t>[Note:  Include / strike / or alter based on any pre-meeting knowledge of the customer’s network topology.]</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baseline="0" dirty="0"/>
              <a:t>Our </a:t>
            </a:r>
            <a:r>
              <a:rPr lang="en-US" baseline="0" dirty="0" err="1"/>
              <a:t>FortiDeploy</a:t>
            </a:r>
            <a:r>
              <a:rPr lang="en-US" baseline="0" dirty="0"/>
              <a:t> service makes it easy to rapidly provision and deploy large numbers of access points with a few clicks of the mouse.  After booting up, the AP will communicate with our </a:t>
            </a:r>
            <a:r>
              <a:rPr lang="en-US" baseline="0" dirty="0" err="1"/>
              <a:t>FortiDeploy</a:t>
            </a:r>
            <a:r>
              <a:rPr lang="en-US" baseline="0" dirty="0"/>
              <a:t> server to learn where it should report to.  &lt;click&gt;  After learning which </a:t>
            </a:r>
            <a:r>
              <a:rPr lang="en-US" baseline="0" dirty="0" err="1"/>
              <a:t>FortiGate</a:t>
            </a:r>
            <a:r>
              <a:rPr lang="en-US" baseline="0" dirty="0"/>
              <a:t> they are supposed to be managed by, the APs report into the </a:t>
            </a:r>
            <a:r>
              <a:rPr lang="en-US" baseline="0" dirty="0" err="1"/>
              <a:t>FortiGate</a:t>
            </a:r>
            <a:r>
              <a:rPr lang="en-US" baseline="0" dirty="0"/>
              <a:t> and are ready for further management and </a:t>
            </a:r>
            <a:r>
              <a:rPr lang="en-US" baseline="0" dirty="0" err="1"/>
              <a:t>config</a:t>
            </a:r>
            <a:r>
              <a:rPr lang="en-US" baseline="0" dirty="0"/>
              <a:t>.</a:t>
            </a:r>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24</a:t>
            </a:fld>
            <a:endParaRPr lang="en-US"/>
          </a:p>
        </p:txBody>
      </p:sp>
    </p:spTree>
    <p:extLst>
      <p:ext uri="{BB962C8B-B14F-4D97-AF65-F5344CB8AC3E}">
        <p14:creationId xmlns:p14="http://schemas.microsoft.com/office/powerpoint/2010/main" val="2706954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baseline="0" dirty="0"/>
              <a:t>[Note:  Include / strike / or alter based on any pre-meeting knowledge of the customer’s network topology.]</a:t>
            </a:r>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baseline="0" dirty="0"/>
              <a:t>Our </a:t>
            </a:r>
            <a:r>
              <a:rPr lang="en-US" baseline="0" dirty="0" err="1"/>
              <a:t>FortiDeploy</a:t>
            </a:r>
            <a:r>
              <a:rPr lang="en-US" baseline="0" dirty="0"/>
              <a:t> service makes it easy to rapidly provision and deploy large numbers of access points with a few clicks of the mouse.  After booting up, the AP will communicate with our </a:t>
            </a:r>
            <a:r>
              <a:rPr lang="en-US" baseline="0" dirty="0" err="1"/>
              <a:t>FortiDeploy</a:t>
            </a:r>
            <a:r>
              <a:rPr lang="en-US" baseline="0" dirty="0"/>
              <a:t> server to learn where it should report to.  &lt;click&gt;  After learning they are supposed to be managed by </a:t>
            </a:r>
            <a:r>
              <a:rPr lang="en-US" baseline="0" dirty="0" err="1"/>
              <a:t>FortiManager</a:t>
            </a:r>
            <a:r>
              <a:rPr lang="en-US" baseline="0" dirty="0"/>
              <a:t>, the APs report into the </a:t>
            </a:r>
            <a:r>
              <a:rPr lang="en-US" baseline="0" dirty="0" err="1"/>
              <a:t>FortiManager</a:t>
            </a:r>
            <a:r>
              <a:rPr lang="en-US" baseline="0" dirty="0"/>
              <a:t> to ensure it is correctly including their information.</a:t>
            </a:r>
            <a:endParaRPr lang="en-US" dirty="0"/>
          </a:p>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25</a:t>
            </a:fld>
            <a:endParaRPr lang="en-US"/>
          </a:p>
        </p:txBody>
      </p:sp>
    </p:spTree>
    <p:extLst>
      <p:ext uri="{BB962C8B-B14F-4D97-AF65-F5344CB8AC3E}">
        <p14:creationId xmlns:p14="http://schemas.microsoft.com/office/powerpoint/2010/main" val="4237123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27</a:t>
            </a:fld>
            <a:endParaRPr lang="en-US"/>
          </a:p>
        </p:txBody>
      </p:sp>
    </p:spTree>
    <p:extLst>
      <p:ext uri="{BB962C8B-B14F-4D97-AF65-F5344CB8AC3E}">
        <p14:creationId xmlns:p14="http://schemas.microsoft.com/office/powerpoint/2010/main" val="3623579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28</a:t>
            </a:fld>
            <a:endParaRPr lang="en-US"/>
          </a:p>
        </p:txBody>
      </p:sp>
    </p:spTree>
    <p:extLst>
      <p:ext uri="{BB962C8B-B14F-4D97-AF65-F5344CB8AC3E}">
        <p14:creationId xmlns:p14="http://schemas.microsoft.com/office/powerpoint/2010/main" val="1202894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29</a:t>
            </a:fld>
            <a:endParaRPr lang="en-US"/>
          </a:p>
        </p:txBody>
      </p:sp>
    </p:spTree>
    <p:extLst>
      <p:ext uri="{BB962C8B-B14F-4D97-AF65-F5344CB8AC3E}">
        <p14:creationId xmlns:p14="http://schemas.microsoft.com/office/powerpoint/2010/main" val="2631228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30</a:t>
            </a:fld>
            <a:endParaRPr lang="en-US"/>
          </a:p>
        </p:txBody>
      </p:sp>
    </p:spTree>
    <p:extLst>
      <p:ext uri="{BB962C8B-B14F-4D97-AF65-F5344CB8AC3E}">
        <p14:creationId xmlns:p14="http://schemas.microsoft.com/office/powerpoint/2010/main" val="586491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31</a:t>
            </a:fld>
            <a:endParaRPr lang="en-US"/>
          </a:p>
        </p:txBody>
      </p:sp>
    </p:spTree>
    <p:extLst>
      <p:ext uri="{BB962C8B-B14F-4D97-AF65-F5344CB8AC3E}">
        <p14:creationId xmlns:p14="http://schemas.microsoft.com/office/powerpoint/2010/main" val="3298786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32</a:t>
            </a:fld>
            <a:endParaRPr lang="en-US"/>
          </a:p>
        </p:txBody>
      </p:sp>
    </p:spTree>
    <p:extLst>
      <p:ext uri="{BB962C8B-B14F-4D97-AF65-F5344CB8AC3E}">
        <p14:creationId xmlns:p14="http://schemas.microsoft.com/office/powerpoint/2010/main" val="51124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our wireless</a:t>
            </a:r>
            <a:r>
              <a:rPr lang="en-US" baseline="0" dirty="0"/>
              <a:t> offering using the Fortinet Access Points (</a:t>
            </a:r>
            <a:r>
              <a:rPr lang="en-US" baseline="0" dirty="0" err="1"/>
              <a:t>FortiAPs</a:t>
            </a:r>
            <a:r>
              <a:rPr lang="en-US" baseline="0" dirty="0"/>
              <a:t>) delivers these goals.  Our Security Fabric integration via </a:t>
            </a:r>
            <a:r>
              <a:rPr lang="en-US" baseline="0" dirty="0" err="1"/>
              <a:t>Fortilink</a:t>
            </a:r>
            <a:r>
              <a:rPr lang="en-US" baseline="0" dirty="0"/>
              <a:t> Wireless ensures that we have a secure solution that is tightly tied to the rest of the company’s security solution.</a:t>
            </a:r>
          </a:p>
          <a:p>
            <a:endParaRPr lang="en-US" baseline="0" dirty="0"/>
          </a:p>
          <a:p>
            <a:r>
              <a:rPr lang="en-US" dirty="0"/>
              <a:t>Management of the solution is simple</a:t>
            </a:r>
            <a:r>
              <a:rPr lang="en-US" baseline="0" dirty="0"/>
              <a:t> using the Wireless Controller built into our </a:t>
            </a:r>
            <a:r>
              <a:rPr lang="en-US" baseline="0" dirty="0" err="1"/>
              <a:t>FortiGate</a:t>
            </a:r>
            <a:r>
              <a:rPr lang="en-US" baseline="0" dirty="0"/>
              <a:t> Next Generation Firewall, and we can scale to cover a variety of topologies with a variety of </a:t>
            </a:r>
            <a:r>
              <a:rPr lang="en-US" baseline="0" dirty="0" err="1"/>
              <a:t>FortiGates</a:t>
            </a:r>
            <a:r>
              <a:rPr lang="en-US" baseline="0" dirty="0"/>
              <a:t> available, with capacities up to 4096 APs.  Let’s look at that in a bit more detail….  &lt;click for next slide&gt;</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4</a:t>
            </a:fld>
            <a:endParaRPr lang="en-US" dirty="0"/>
          </a:p>
        </p:txBody>
      </p:sp>
    </p:spTree>
    <p:extLst>
      <p:ext uri="{BB962C8B-B14F-4D97-AF65-F5344CB8AC3E}">
        <p14:creationId xmlns:p14="http://schemas.microsoft.com/office/powerpoint/2010/main" val="1978186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33</a:t>
            </a:fld>
            <a:endParaRPr lang="en-US"/>
          </a:p>
        </p:txBody>
      </p:sp>
    </p:spTree>
    <p:extLst>
      <p:ext uri="{BB962C8B-B14F-4D97-AF65-F5344CB8AC3E}">
        <p14:creationId xmlns:p14="http://schemas.microsoft.com/office/powerpoint/2010/main" val="1288375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34</a:t>
            </a:fld>
            <a:endParaRPr lang="en-US"/>
          </a:p>
        </p:txBody>
      </p:sp>
    </p:spTree>
    <p:extLst>
      <p:ext uri="{BB962C8B-B14F-4D97-AF65-F5344CB8AC3E}">
        <p14:creationId xmlns:p14="http://schemas.microsoft.com/office/powerpoint/2010/main" val="3402256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35</a:t>
            </a:fld>
            <a:endParaRPr lang="en-US"/>
          </a:p>
        </p:txBody>
      </p:sp>
    </p:spTree>
    <p:extLst>
      <p:ext uri="{BB962C8B-B14F-4D97-AF65-F5344CB8AC3E}">
        <p14:creationId xmlns:p14="http://schemas.microsoft.com/office/powerpoint/2010/main" val="2611366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36</a:t>
            </a:fld>
            <a:endParaRPr lang="en-US"/>
          </a:p>
        </p:txBody>
      </p:sp>
    </p:spTree>
    <p:extLst>
      <p:ext uri="{BB962C8B-B14F-4D97-AF65-F5344CB8AC3E}">
        <p14:creationId xmlns:p14="http://schemas.microsoft.com/office/powerpoint/2010/main" val="3516425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37</a:t>
            </a:fld>
            <a:endParaRPr lang="en-US"/>
          </a:p>
        </p:txBody>
      </p:sp>
    </p:spTree>
    <p:extLst>
      <p:ext uri="{BB962C8B-B14F-4D97-AF65-F5344CB8AC3E}">
        <p14:creationId xmlns:p14="http://schemas.microsoft.com/office/powerpoint/2010/main" val="4096613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257984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dirty="0"/>
              <a:t>* Event logs may be the only logs needed for Connect</a:t>
            </a:r>
          </a:p>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pPr/>
              <a:t>41</a:t>
            </a:fld>
            <a:endParaRPr lang="en-US"/>
          </a:p>
        </p:txBody>
      </p:sp>
    </p:spTree>
    <p:extLst>
      <p:ext uri="{BB962C8B-B14F-4D97-AF65-F5344CB8AC3E}">
        <p14:creationId xmlns:p14="http://schemas.microsoft.com/office/powerpoint/2010/main" val="2143018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dirty="0"/>
              <a:t>* Event logs may be the only logs needed for Connect</a:t>
            </a:r>
          </a:p>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pPr/>
              <a:t>42</a:t>
            </a:fld>
            <a:endParaRPr lang="en-US"/>
          </a:p>
        </p:txBody>
      </p:sp>
    </p:spTree>
    <p:extLst>
      <p:ext uri="{BB962C8B-B14F-4D97-AF65-F5344CB8AC3E}">
        <p14:creationId xmlns:p14="http://schemas.microsoft.com/office/powerpoint/2010/main" val="392102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dirty="0"/>
              <a:t>* Event logs may be the only logs needed for Connect</a:t>
            </a:r>
          </a:p>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pPr/>
              <a:t>43</a:t>
            </a:fld>
            <a:endParaRPr lang="en-US"/>
          </a:p>
        </p:txBody>
      </p:sp>
    </p:spTree>
    <p:extLst>
      <p:ext uri="{BB962C8B-B14F-4D97-AF65-F5344CB8AC3E}">
        <p14:creationId xmlns:p14="http://schemas.microsoft.com/office/powerpoint/2010/main" val="603531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dirty="0"/>
              <a:t>* Event logs may be the only logs needed for Connect</a:t>
            </a:r>
          </a:p>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pPr/>
              <a:t>44</a:t>
            </a:fld>
            <a:endParaRPr lang="en-US"/>
          </a:p>
        </p:txBody>
      </p:sp>
    </p:spTree>
    <p:extLst>
      <p:ext uri="{BB962C8B-B14F-4D97-AF65-F5344CB8AC3E}">
        <p14:creationId xmlns:p14="http://schemas.microsoft.com/office/powerpoint/2010/main" val="36010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Fortinet’s security fabric, </a:t>
            </a:r>
            <a:r>
              <a:rPr lang="en-US" dirty="0" err="1"/>
              <a:t>FortiOS</a:t>
            </a:r>
            <a:r>
              <a:rPr lang="en-US" dirty="0"/>
              <a:t> provides you with 360° visibility into your network traffic, all the way down to your wireless clients. With a single click you can view traffic by source, destination, application, threat, interface, device, policy, and country. Graphical visualizations, such as country and topology maps and volume-based bubble charts are available in addition to comprehensive table views, allow you to identify issues quickly and intuitively</a:t>
            </a:r>
          </a:p>
          <a:p>
            <a:endParaRPr lang="en-US" dirty="0"/>
          </a:p>
          <a:p>
            <a:r>
              <a:rPr lang="en-US" dirty="0"/>
              <a:t>As </a:t>
            </a:r>
            <a:r>
              <a:rPr lang="en-US" dirty="0" err="1"/>
              <a:t>FortiSwitchs</a:t>
            </a:r>
            <a:r>
              <a:rPr lang="en-US" dirty="0"/>
              <a:t> and APs are added they are automatically added to the display.</a:t>
            </a:r>
          </a:p>
        </p:txBody>
      </p:sp>
      <p:sp>
        <p:nvSpPr>
          <p:cNvPr id="4" name="Slide Number Placeholder 3"/>
          <p:cNvSpPr>
            <a:spLocks noGrp="1"/>
          </p:cNvSpPr>
          <p:nvPr>
            <p:ph type="sldNum" sz="quarter" idx="10"/>
          </p:nvPr>
        </p:nvSpPr>
        <p:spPr/>
        <p:txBody>
          <a:bodyPr/>
          <a:lstStyle/>
          <a:p>
            <a:fld id="{B32B9A40-6220-4BC3-9B28-DCE01F117DD8}" type="slidenum">
              <a:rPr lang="en-US" smtClean="0"/>
              <a:t>5</a:t>
            </a:fld>
            <a:endParaRPr lang="en-US" dirty="0"/>
          </a:p>
        </p:txBody>
      </p:sp>
    </p:spTree>
    <p:extLst>
      <p:ext uri="{BB962C8B-B14F-4D97-AF65-F5344CB8AC3E}">
        <p14:creationId xmlns:p14="http://schemas.microsoft.com/office/powerpoint/2010/main" val="2884476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71" rtl="0" eaLnBrk="1" fontAlgn="auto" latinLnBrk="0" hangingPunct="1">
              <a:lnSpc>
                <a:spcPct val="100000"/>
              </a:lnSpc>
              <a:spcBef>
                <a:spcPts val="0"/>
              </a:spcBef>
              <a:spcAft>
                <a:spcPts val="0"/>
              </a:spcAft>
              <a:buClrTx/>
              <a:buSzTx/>
              <a:buFontTx/>
              <a:buNone/>
              <a:tabLst/>
              <a:defRPr/>
            </a:pPr>
            <a:r>
              <a:rPr lang="en-US" sz="800" i="1" dirty="0"/>
              <a:t>(slide contains animation)</a:t>
            </a:r>
            <a:endParaRPr lang="en-US" sz="800" dirty="0"/>
          </a:p>
          <a:p>
            <a:pPr marL="0" marR="0" lvl="0" indent="0" algn="l" defTabSz="685771"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771" rtl="0" eaLnBrk="1" fontAlgn="auto" latinLnBrk="0" hangingPunct="1">
              <a:lnSpc>
                <a:spcPct val="100000"/>
              </a:lnSpc>
              <a:spcBef>
                <a:spcPts val="0"/>
              </a:spcBef>
              <a:spcAft>
                <a:spcPts val="0"/>
              </a:spcAft>
              <a:buClrTx/>
              <a:buSzTx/>
              <a:buFontTx/>
              <a:buNone/>
              <a:tabLst/>
              <a:defRPr/>
            </a:pPr>
            <a:r>
              <a:rPr lang="en-US" baseline="0" dirty="0"/>
              <a:t>It’s important to widen the scale of comparison beyond </a:t>
            </a:r>
            <a:r>
              <a:rPr lang="en-US" dirty="0"/>
              <a:t>a chart with specific WLAN features to a network level view.</a:t>
            </a:r>
            <a:r>
              <a:rPr lang="en-US" baseline="0" dirty="0"/>
              <a:t>  </a:t>
            </a:r>
            <a:r>
              <a:rPr lang="en-US" dirty="0"/>
              <a:t>Most competitive slides just</a:t>
            </a:r>
            <a:r>
              <a:rPr lang="en-US" baseline="0" dirty="0"/>
              <a:t> show feature sets that every vendors spins to their advantage.  In a Secure Access solution the differentiators are much clearer.</a:t>
            </a:r>
          </a:p>
          <a:p>
            <a:pPr marL="0" marR="0" lvl="0" indent="0" algn="l" defTabSz="685771"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685771" rtl="0" eaLnBrk="1" fontAlgn="auto" latinLnBrk="0" hangingPunct="1">
              <a:lnSpc>
                <a:spcPct val="100000"/>
              </a:lnSpc>
              <a:spcBef>
                <a:spcPts val="0"/>
              </a:spcBef>
              <a:spcAft>
                <a:spcPts val="0"/>
              </a:spcAft>
              <a:buClrTx/>
              <a:buSzTx/>
              <a:buFontTx/>
              <a:buNone/>
              <a:tabLst/>
              <a:defRPr/>
            </a:pPr>
            <a:r>
              <a:rPr lang="en-US" sz="800" i="1" dirty="0"/>
              <a:t>(click)</a:t>
            </a:r>
            <a:endParaRPr lang="en-US" baseline="0" dirty="0"/>
          </a:p>
          <a:p>
            <a:pPr marL="0" marR="0" lvl="0" indent="0" algn="l" defTabSz="685771"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685771" rtl="0" eaLnBrk="1" fontAlgn="auto" latinLnBrk="0" hangingPunct="1">
              <a:lnSpc>
                <a:spcPct val="100000"/>
              </a:lnSpc>
              <a:spcBef>
                <a:spcPts val="0"/>
              </a:spcBef>
              <a:spcAft>
                <a:spcPts val="0"/>
              </a:spcAft>
              <a:buClrTx/>
              <a:buSzTx/>
              <a:buFontTx/>
              <a:buNone/>
              <a:tabLst/>
              <a:defRPr/>
            </a:pPr>
            <a:r>
              <a:rPr lang="en-US" baseline="0" dirty="0"/>
              <a:t>Unified Threat Management is mandatory, but having it as a standalone solution isn’t helpful as this requires learning different tools and runs the risk of mismatched configuration.  Some wireless vendors (such as HP/Aruba, </a:t>
            </a:r>
            <a:r>
              <a:rPr lang="en-US" baseline="0" dirty="0" err="1"/>
              <a:t>AeroHive</a:t>
            </a:r>
            <a:r>
              <a:rPr lang="en-US" baseline="0" dirty="0"/>
              <a:t>, or Ruckus) can’t supply a UTM solution at all.</a:t>
            </a:r>
          </a:p>
          <a:p>
            <a:pPr marL="0" marR="0" lvl="0" indent="0" algn="l" defTabSz="685771"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685771" rtl="0" eaLnBrk="1" fontAlgn="auto" latinLnBrk="0" hangingPunct="1">
              <a:lnSpc>
                <a:spcPct val="100000"/>
              </a:lnSpc>
              <a:spcBef>
                <a:spcPts val="0"/>
              </a:spcBef>
              <a:spcAft>
                <a:spcPts val="0"/>
              </a:spcAft>
              <a:buClrTx/>
              <a:buSzTx/>
              <a:buFontTx/>
              <a:buNone/>
              <a:tabLst/>
              <a:defRPr/>
            </a:pPr>
            <a:r>
              <a:rPr lang="en-US" sz="800" i="1" dirty="0"/>
              <a:t>(click)</a:t>
            </a:r>
            <a:endParaRPr lang="en-US" baseline="0" dirty="0"/>
          </a:p>
          <a:p>
            <a:pPr marL="0" marR="0" lvl="0" indent="0" algn="l" defTabSz="685771"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685771" rtl="0" eaLnBrk="1" fontAlgn="auto" latinLnBrk="0" hangingPunct="1">
              <a:lnSpc>
                <a:spcPct val="100000"/>
              </a:lnSpc>
              <a:spcBef>
                <a:spcPts val="0"/>
              </a:spcBef>
              <a:spcAft>
                <a:spcPts val="0"/>
              </a:spcAft>
              <a:buClrTx/>
              <a:buSzTx/>
              <a:buFontTx/>
              <a:buNone/>
              <a:tabLst/>
              <a:defRPr/>
            </a:pPr>
            <a:r>
              <a:rPr lang="en-US" baseline="0" dirty="0"/>
              <a:t>High Performance Wireless and robust switching are network musts, but having those alone doesn’t provide all the components necessary</a:t>
            </a:r>
          </a:p>
          <a:p>
            <a:pPr marL="0" marR="0" lvl="0" indent="0" algn="l" defTabSz="685771"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685771" rtl="0" eaLnBrk="1" fontAlgn="auto" latinLnBrk="0" hangingPunct="1">
              <a:lnSpc>
                <a:spcPct val="100000"/>
              </a:lnSpc>
              <a:spcBef>
                <a:spcPts val="0"/>
              </a:spcBef>
              <a:spcAft>
                <a:spcPts val="0"/>
              </a:spcAft>
              <a:buClrTx/>
              <a:buSzTx/>
              <a:buFontTx/>
              <a:buNone/>
              <a:tabLst/>
              <a:defRPr/>
            </a:pPr>
            <a:r>
              <a:rPr lang="en-US" sz="800" i="1" dirty="0"/>
              <a:t>(click)</a:t>
            </a:r>
            <a:endParaRPr lang="en-US" baseline="0" dirty="0"/>
          </a:p>
          <a:p>
            <a:pPr marL="0" marR="0" lvl="0" indent="0" algn="l" defTabSz="685771"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685771" rtl="0" eaLnBrk="1" fontAlgn="auto" latinLnBrk="0" hangingPunct="1">
              <a:lnSpc>
                <a:spcPct val="100000"/>
              </a:lnSpc>
              <a:spcBef>
                <a:spcPts val="0"/>
              </a:spcBef>
              <a:spcAft>
                <a:spcPts val="0"/>
              </a:spcAft>
              <a:buClrTx/>
              <a:buSzTx/>
              <a:buFontTx/>
              <a:buNone/>
              <a:tabLst/>
              <a:defRPr/>
            </a:pPr>
            <a:r>
              <a:rPr lang="en-US" baseline="0" dirty="0"/>
              <a:t>Some companies have complete access solutions, but limited Security and vise versa.  With </a:t>
            </a:r>
            <a:r>
              <a:rPr lang="en-US" dirty="0"/>
              <a:t>Enterprise Class UTM, Security Certs</a:t>
            </a:r>
            <a:r>
              <a:rPr lang="en-US" baseline="0" dirty="0"/>
              <a:t> from</a:t>
            </a:r>
            <a:r>
              <a:rPr lang="en-US" dirty="0"/>
              <a:t> ICSA, AV Comparatives, and Virus Bulletin, and access management integrated into our security fabric, Fortinet</a:t>
            </a:r>
            <a:r>
              <a:rPr lang="en-US" baseline="0" dirty="0"/>
              <a:t> is the only vendor that offers true end-to-end security that is easy to manage and easy to scale.   </a:t>
            </a:r>
          </a:p>
          <a:p>
            <a:endParaRPr lang="en-US" dirty="0"/>
          </a:p>
          <a:p>
            <a:r>
              <a:rPr lang="en-US" dirty="0"/>
              <a:t>This is the real competitive difference ,  not a chart with specific WLAN features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lIns="88139" tIns="44070" rIns="88139" bIns="44070"/>
          <a:lstStyle/>
          <a:p>
            <a:fld id="{B32B9A40-6220-4BC3-9B28-DCE01F117DD8}" type="slidenum">
              <a:rPr lang="en-US" smtClean="0"/>
              <a:t>45</a:t>
            </a:fld>
            <a:endParaRPr lang="en-US" dirty="0"/>
          </a:p>
        </p:txBody>
      </p:sp>
    </p:spTree>
    <p:extLst>
      <p:ext uri="{BB962C8B-B14F-4D97-AF65-F5344CB8AC3E}">
        <p14:creationId xmlns:p14="http://schemas.microsoft.com/office/powerpoint/2010/main" val="4122419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by verbalizing</a:t>
            </a:r>
            <a:r>
              <a:rPr lang="en-US" baseline="0" dirty="0"/>
              <a:t> that the Fortinet wireless portfolio is the best positioned to address the modern challenges with Wi-Fi (security, hacking, </a:t>
            </a:r>
            <a:r>
              <a:rPr lang="en-US" baseline="0" dirty="0" err="1"/>
              <a:t>etc</a:t>
            </a:r>
            <a:r>
              <a:rPr lang="en-US" baseline="0" dirty="0"/>
              <a:t>), and is also the best choice for an uncertain future with an integrated fabric and single pane of glass for simple management with maximum visibility.</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46</a:t>
            </a:fld>
            <a:endParaRPr lang="en-US"/>
          </a:p>
        </p:txBody>
      </p:sp>
    </p:spTree>
    <p:extLst>
      <p:ext uri="{BB962C8B-B14F-4D97-AF65-F5344CB8AC3E}">
        <p14:creationId xmlns:p14="http://schemas.microsoft.com/office/powerpoint/2010/main" val="1079788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the </a:t>
            </a:r>
            <a:r>
              <a:rPr lang="en-US" baseline="0" dirty="0" err="1"/>
              <a:t>FortiGate</a:t>
            </a:r>
            <a:r>
              <a:rPr lang="en-US" baseline="0" dirty="0"/>
              <a:t> communicates with Switches and APs via the </a:t>
            </a:r>
            <a:r>
              <a:rPr lang="en-US" baseline="0" dirty="0" err="1"/>
              <a:t>FortiLink</a:t>
            </a:r>
            <a:r>
              <a:rPr lang="en-US" baseline="0" dirty="0"/>
              <a:t> protocol</a:t>
            </a:r>
          </a:p>
          <a:p>
            <a:endParaRPr lang="en-US" baseline="0" dirty="0"/>
          </a:p>
          <a:p>
            <a:r>
              <a:rPr lang="en-US" baseline="0" dirty="0"/>
              <a:t>&lt;click&gt;</a:t>
            </a:r>
          </a:p>
          <a:p>
            <a:endParaRPr lang="en-US" baseline="0" dirty="0"/>
          </a:p>
          <a:p>
            <a:r>
              <a:rPr lang="en-US" baseline="0" dirty="0"/>
              <a:t>It is automatically creating and extending network interfaces and policies through all these network elements.</a:t>
            </a:r>
            <a:r>
              <a:rPr lang="en-US" dirty="0"/>
              <a:t>   This fabric integration creates an </a:t>
            </a:r>
            <a:r>
              <a:rPr lang="en-US" baseline="0" dirty="0"/>
              <a:t>SDN that can change and morph based upon your configuration needs.   Additionally this level of integration means that the fabric doesn’t just know the devices, but who is using those devices</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6</a:t>
            </a:fld>
            <a:endParaRPr lang="en-US"/>
          </a:p>
        </p:txBody>
      </p:sp>
    </p:spTree>
    <p:extLst>
      <p:ext uri="{BB962C8B-B14F-4D97-AF65-F5344CB8AC3E}">
        <p14:creationId xmlns:p14="http://schemas.microsoft.com/office/powerpoint/2010/main" val="932733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to tracked identity.</a:t>
            </a:r>
            <a:r>
              <a:rPr lang="en-US" baseline="0" dirty="0"/>
              <a:t>  Thanks to 802.1x authentication, </a:t>
            </a:r>
            <a:r>
              <a:rPr lang="en-US" baseline="0" dirty="0" err="1"/>
              <a:t>FortiClient</a:t>
            </a:r>
            <a:r>
              <a:rPr lang="en-US" baseline="0" dirty="0"/>
              <a:t>, </a:t>
            </a:r>
            <a:r>
              <a:rPr lang="en-US" baseline="0" dirty="0" err="1"/>
              <a:t>etc</a:t>
            </a:r>
            <a:r>
              <a:rPr lang="en-US" baseline="0" dirty="0"/>
              <a:t>, the security fabric knows not just about your device, but about who the user of that device is, what your network permissions are, and what you’re entitled to do.  That security posture can then follow you throughout the network regardless of where and how you connect.</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7</a:t>
            </a:fld>
            <a:endParaRPr lang="en-US"/>
          </a:p>
        </p:txBody>
      </p:sp>
    </p:spTree>
    <p:extLst>
      <p:ext uri="{BB962C8B-B14F-4D97-AF65-F5344CB8AC3E}">
        <p14:creationId xmlns:p14="http://schemas.microsoft.com/office/powerpoint/2010/main" val="166490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The conversation moves from the device to the user</a:t>
            </a:r>
            <a:r>
              <a:rPr lang="is-IS" dirty="0"/>
              <a:t>….</a:t>
            </a:r>
            <a:r>
              <a:rPr lang="en-US" dirty="0"/>
              <a:t> from an RF only scope, to full Security and user Visibility </a:t>
            </a:r>
          </a:p>
          <a:p>
            <a:endParaRPr lang="en-US" dirty="0"/>
          </a:p>
          <a:p>
            <a:r>
              <a:rPr lang="en-US" dirty="0"/>
              <a:t>Now you can track back from a device accessing</a:t>
            </a:r>
            <a:r>
              <a:rPr lang="en-US" baseline="0" dirty="0"/>
              <a:t> the network, to the user who was authorized, how they were authorized, and what they’re doing</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8</a:t>
            </a:fld>
            <a:endParaRPr lang="en-US"/>
          </a:p>
        </p:txBody>
      </p:sp>
    </p:spTree>
    <p:extLst>
      <p:ext uri="{BB962C8B-B14F-4D97-AF65-F5344CB8AC3E}">
        <p14:creationId xmlns:p14="http://schemas.microsoft.com/office/powerpoint/2010/main" val="902317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some additional implications on a network.</a:t>
            </a:r>
            <a:r>
              <a:rPr lang="en-US" baseline="0" dirty="0"/>
              <a:t>  It’s not just the users and traffic patterns that a network needs to adjust to.  Often times it’s unexpected security events.  Compromised devices, hacks, botnets, and malware are on the rise, and even a device that was clean and trustworthy yesterday may pose a threat today.</a:t>
            </a:r>
          </a:p>
          <a:p>
            <a:endParaRPr lang="en-US" baseline="0" dirty="0"/>
          </a:p>
          <a:p>
            <a:r>
              <a:rPr lang="en-US" baseline="0" dirty="0"/>
              <a:t>&lt;click&gt;</a:t>
            </a:r>
          </a:p>
          <a:p>
            <a:endParaRPr lang="en-US" baseline="0" dirty="0"/>
          </a:p>
          <a:p>
            <a:r>
              <a:rPr lang="en-US" baseline="0" dirty="0"/>
              <a:t>The network needs to be able to react to these security changes.</a:t>
            </a: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9</a:t>
            </a:fld>
            <a:endParaRPr lang="en-US"/>
          </a:p>
        </p:txBody>
      </p:sp>
    </p:spTree>
    <p:extLst>
      <p:ext uri="{BB962C8B-B14F-4D97-AF65-F5344CB8AC3E}">
        <p14:creationId xmlns:p14="http://schemas.microsoft.com/office/powerpoint/2010/main" val="16521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Fortinet tackles this problem by allowing for fabric</a:t>
            </a:r>
            <a:r>
              <a:rPr lang="en-US" sz="1200" kern="1200" baseline="0" dirty="0">
                <a:solidFill>
                  <a:schemeClr val="tx1"/>
                </a:solidFill>
                <a:effectLst/>
                <a:latin typeface="+mn-lt"/>
                <a:ea typeface="+mn-ea"/>
                <a:cs typeface="+mn-cs"/>
              </a:rPr>
              <a:t> enabled automated responses to events.  </a:t>
            </a:r>
            <a:r>
              <a:rPr lang="en-US" sz="1200" kern="1200" dirty="0">
                <a:solidFill>
                  <a:schemeClr val="tx1"/>
                </a:solidFill>
                <a:effectLst/>
                <a:latin typeface="+mn-lt"/>
                <a:ea typeface="+mn-ea"/>
                <a:cs typeface="+mn-cs"/>
              </a:rPr>
              <a:t>With the security fabric,</a:t>
            </a:r>
            <a:r>
              <a:rPr lang="en-US" sz="1200" kern="1200" baseline="0" dirty="0">
                <a:solidFill>
                  <a:schemeClr val="tx1"/>
                </a:solidFill>
                <a:effectLst/>
                <a:latin typeface="+mn-lt"/>
                <a:ea typeface="+mn-ea"/>
                <a:cs typeface="+mn-cs"/>
              </a:rPr>
              <a:t> items are tied together and can actively communicate and leverage information throughout all fabric items.  So when a device fails an </a:t>
            </a:r>
            <a:r>
              <a:rPr lang="en-US" sz="1200" kern="1200" baseline="0" dirty="0" err="1">
                <a:solidFill>
                  <a:schemeClr val="tx1"/>
                </a:solidFill>
                <a:effectLst/>
                <a:latin typeface="+mn-lt"/>
                <a:ea typeface="+mn-ea"/>
                <a:cs typeface="+mn-cs"/>
              </a:rPr>
              <a:t>IoC</a:t>
            </a:r>
            <a:r>
              <a:rPr lang="en-US" sz="1200" kern="1200" baseline="0" dirty="0">
                <a:solidFill>
                  <a:schemeClr val="tx1"/>
                </a:solidFill>
                <a:effectLst/>
                <a:latin typeface="+mn-lt"/>
                <a:ea typeface="+mn-ea"/>
                <a:cs typeface="+mn-cs"/>
              </a:rPr>
              <a:t> check in one location in the fabric…   &lt;click&gt;  the whole fabric can be configured to react automatically, in this example, placing the device into a quarantine state so that it can not compromise or infect any other pieces of the network.</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10</a:t>
            </a:fld>
            <a:endParaRPr lang="en-US"/>
          </a:p>
        </p:txBody>
      </p:sp>
    </p:spTree>
    <p:extLst>
      <p:ext uri="{BB962C8B-B14F-4D97-AF65-F5344CB8AC3E}">
        <p14:creationId xmlns:p14="http://schemas.microsoft.com/office/powerpoint/2010/main" val="983488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FTNT_PPT_16x9_HD_Rebrand-111716_240pm-title-red.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8096" cy="6862115"/>
          </a:xfrm>
          <a:prstGeom prst="rect">
            <a:avLst/>
          </a:prstGeom>
        </p:spPr>
      </p:pic>
      <p:sp>
        <p:nvSpPr>
          <p:cNvPr id="2" name="Title 1"/>
          <p:cNvSpPr>
            <a:spLocks noGrp="1"/>
          </p:cNvSpPr>
          <p:nvPr>
            <p:ph type="ctrTitle" hasCustomPrompt="1"/>
          </p:nvPr>
        </p:nvSpPr>
        <p:spPr>
          <a:xfrm>
            <a:off x="559412" y="2425615"/>
            <a:ext cx="10360501" cy="947817"/>
          </a:xfrm>
        </p:spPr>
        <p:txBody>
          <a:bodyPr lIns="0" bIns="0" anchor="b" anchorCtr="0"/>
          <a:lstStyle>
            <a:lvl1pPr>
              <a:defRPr sz="3700" b="1">
                <a:solidFill>
                  <a:srgbClr val="FFFFFF"/>
                </a:solidFill>
              </a:defRPr>
            </a:lvl1pPr>
          </a:lstStyle>
          <a:p>
            <a:r>
              <a:rPr lang="en-US" dirty="0"/>
              <a:t>Click To Edit Master Title Style</a:t>
            </a:r>
          </a:p>
        </p:txBody>
      </p:sp>
      <p:sp>
        <p:nvSpPr>
          <p:cNvPr id="3" name="Subtitle 2"/>
          <p:cNvSpPr>
            <a:spLocks noGrp="1"/>
          </p:cNvSpPr>
          <p:nvPr>
            <p:ph type="subTitle" idx="1" hasCustomPrompt="1"/>
          </p:nvPr>
        </p:nvSpPr>
        <p:spPr>
          <a:xfrm>
            <a:off x="559413" y="3508245"/>
            <a:ext cx="10373023" cy="498021"/>
          </a:xfrm>
        </p:spPr>
        <p:txBody>
          <a:bodyPr lIns="0" tIns="0"/>
          <a:lstStyle>
            <a:lvl1pPr marL="0" indent="0" algn="l">
              <a:buNone/>
              <a:defRPr sz="2700">
                <a:solidFill>
                  <a:srgbClr val="FFFFFF"/>
                </a:solidFill>
              </a:defRPr>
            </a:lvl1pPr>
            <a:lvl2pPr marL="457120" indent="0" algn="ctr">
              <a:buNone/>
              <a:defRPr>
                <a:solidFill>
                  <a:schemeClr val="tx1">
                    <a:tint val="75000"/>
                  </a:schemeClr>
                </a:solidFill>
              </a:defRPr>
            </a:lvl2pPr>
            <a:lvl3pPr marL="914240" indent="0" algn="ctr">
              <a:buNone/>
              <a:defRPr>
                <a:solidFill>
                  <a:schemeClr val="tx1">
                    <a:tint val="75000"/>
                  </a:schemeClr>
                </a:solidFill>
              </a:defRPr>
            </a:lvl3pPr>
            <a:lvl4pPr marL="1371360" indent="0" algn="ctr">
              <a:buNone/>
              <a:defRPr>
                <a:solidFill>
                  <a:schemeClr val="tx1">
                    <a:tint val="75000"/>
                  </a:schemeClr>
                </a:solidFill>
              </a:defRPr>
            </a:lvl4pPr>
            <a:lvl5pPr marL="1828480" indent="0" algn="ctr">
              <a:buNone/>
              <a:defRPr>
                <a:solidFill>
                  <a:schemeClr val="tx1">
                    <a:tint val="75000"/>
                  </a:schemeClr>
                </a:solidFill>
              </a:defRPr>
            </a:lvl5pPr>
            <a:lvl6pPr marL="2285600" indent="0" algn="ctr">
              <a:buNone/>
              <a:defRPr>
                <a:solidFill>
                  <a:schemeClr val="tx1">
                    <a:tint val="75000"/>
                  </a:schemeClr>
                </a:solidFill>
              </a:defRPr>
            </a:lvl6pPr>
            <a:lvl7pPr marL="2742720"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559412" y="4006267"/>
            <a:ext cx="10385895" cy="315881"/>
          </a:xfrm>
        </p:spPr>
        <p:txBody>
          <a:bodyPr lIns="0" tIns="0"/>
          <a:lstStyle>
            <a:lvl1pPr marL="0" indent="0">
              <a:buNone/>
              <a:defRPr sz="2100">
                <a:solidFill>
                  <a:srgbClr val="FFFFFF"/>
                </a:solidFill>
              </a:defRPr>
            </a:lvl1pPr>
          </a:lstStyle>
          <a:p>
            <a:pPr lvl="0"/>
            <a:r>
              <a:rPr lang="en-US" dirty="0"/>
              <a:t>Date</a:t>
            </a:r>
          </a:p>
        </p:txBody>
      </p:sp>
      <p:sp>
        <p:nvSpPr>
          <p:cNvPr id="4" name="TextBox 3"/>
          <p:cNvSpPr txBox="1"/>
          <p:nvPr userDrawn="1"/>
        </p:nvSpPr>
        <p:spPr>
          <a:xfrm>
            <a:off x="607109" y="6542690"/>
            <a:ext cx="3210658" cy="246221"/>
          </a:xfrm>
          <a:prstGeom prst="rect">
            <a:avLst/>
          </a:prstGeom>
          <a:noFill/>
        </p:spPr>
        <p:txBody>
          <a:bodyPr wrap="square" lIns="121899" tIns="60949" rIns="121899" bIns="60949" rtlCol="0">
            <a:spAutoFit/>
          </a:bodyPr>
          <a:lstStyle/>
          <a:p>
            <a:r>
              <a:rPr lang="en-US" sz="800" dirty="0">
                <a:solidFill>
                  <a:srgbClr val="FFFFFF"/>
                </a:solidFill>
              </a:rPr>
              <a:t>© Copyright Fortinet</a:t>
            </a:r>
            <a:r>
              <a:rPr lang="en-US" sz="800" baseline="0" dirty="0">
                <a:solidFill>
                  <a:srgbClr val="FFFFFF"/>
                </a:solidFill>
              </a:rPr>
              <a:t> Inc. All rights reserved.</a:t>
            </a:r>
            <a:r>
              <a:rPr lang="en-US" sz="800" dirty="0">
                <a:solidFill>
                  <a:srgbClr val="FFFFFF"/>
                </a:solidFill>
              </a:rPr>
              <a:t> </a:t>
            </a:r>
          </a:p>
        </p:txBody>
      </p:sp>
    </p:spTree>
    <p:extLst>
      <p:ext uri="{BB962C8B-B14F-4D97-AF65-F5344CB8AC3E}">
        <p14:creationId xmlns:p14="http://schemas.microsoft.com/office/powerpoint/2010/main" val="371175719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532178" y="1554479"/>
            <a:ext cx="2912588" cy="4594783"/>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hasCustomPrompt="1"/>
          </p:nvPr>
        </p:nvSpPr>
        <p:spPr>
          <a:xfrm>
            <a:off x="609441" y="88150"/>
            <a:ext cx="10835325" cy="729997"/>
          </a:xfrm>
        </p:spPr>
        <p:txBody>
          <a:bodyPr>
            <a:normAutofit/>
          </a:bodyPr>
          <a:lstStyle/>
          <a:p>
            <a:r>
              <a:rPr lang="en-US" dirty="0"/>
              <a:t>Click To Edit Master Title Style</a:t>
            </a:r>
          </a:p>
        </p:txBody>
      </p:sp>
      <p:sp>
        <p:nvSpPr>
          <p:cNvPr id="7" name="Content Placeholder 2"/>
          <p:cNvSpPr>
            <a:spLocks noGrp="1"/>
          </p:cNvSpPr>
          <p:nvPr>
            <p:ph idx="10"/>
          </p:nvPr>
        </p:nvSpPr>
        <p:spPr>
          <a:xfrm>
            <a:off x="609443" y="1554480"/>
            <a:ext cx="7618014" cy="4594784"/>
          </a:xfrm>
        </p:spPr>
        <p:txBody>
          <a:bodyPr>
            <a:normAutofit/>
          </a:bodyPr>
          <a:lstStyle>
            <a:lvl1pPr>
              <a:buClr>
                <a:schemeClr val="accent6"/>
              </a:buClr>
              <a:defRPr sz="2800"/>
            </a:lvl1pPr>
            <a:lvl2pPr>
              <a:buClr>
                <a:schemeClr val="accent6"/>
              </a:buClr>
              <a:defRPr sz="2400"/>
            </a:lvl2pPr>
            <a:lvl3pPr>
              <a:buClr>
                <a:schemeClr val="accent6"/>
              </a:buClr>
              <a:defRPr sz="2000"/>
            </a:lvl3pPr>
            <a:lvl4pPr>
              <a:buClr>
                <a:schemeClr val="accent6"/>
              </a:buClr>
              <a:defRPr sz="1800"/>
            </a:lvl4pPr>
            <a:lvl5pPr>
              <a:buClr>
                <a:schemeClr val="accent6"/>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84199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Subtitle">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532178" y="1554479"/>
            <a:ext cx="2912588" cy="4594783"/>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hasCustomPrompt="1"/>
          </p:nvPr>
        </p:nvSpPr>
        <p:spPr>
          <a:xfrm>
            <a:off x="609441" y="88150"/>
            <a:ext cx="10835325" cy="729997"/>
          </a:xfrm>
        </p:spPr>
        <p:txBody>
          <a:bodyPr>
            <a:normAutofit/>
          </a:bodyPr>
          <a:lstStyle/>
          <a:p>
            <a:r>
              <a:rPr lang="en-US" dirty="0"/>
              <a:t>Click To Edit Master Title Style</a:t>
            </a:r>
          </a:p>
        </p:txBody>
      </p:sp>
      <p:sp>
        <p:nvSpPr>
          <p:cNvPr id="6" name="Text Placeholder 7"/>
          <p:cNvSpPr>
            <a:spLocks noGrp="1"/>
          </p:cNvSpPr>
          <p:nvPr>
            <p:ph type="body" sz="quarter" idx="13" hasCustomPrompt="1"/>
          </p:nvPr>
        </p:nvSpPr>
        <p:spPr>
          <a:xfrm>
            <a:off x="609441" y="791679"/>
            <a:ext cx="10835325" cy="369332"/>
          </a:xfrm>
        </p:spPr>
        <p:txBody>
          <a:bodyPr vert="horz" lIns="121899" tIns="0" rIns="121899" bIns="0" rtlCol="0">
            <a:normAutofit/>
          </a:bodyPr>
          <a:lstStyle>
            <a:lvl1pPr marL="0" indent="0">
              <a:buNone/>
              <a:defRPr lang="en-US" sz="2400" dirty="0">
                <a:solidFill>
                  <a:schemeClr val="accent6"/>
                </a:solidFill>
              </a:defRPr>
            </a:lvl1pPr>
          </a:lstStyle>
          <a:p>
            <a:pPr marL="234910" lvl="0" indent="-234910">
              <a:spcBef>
                <a:spcPts val="0"/>
              </a:spcBef>
            </a:pPr>
            <a:r>
              <a:rPr lang="en-US" dirty="0"/>
              <a:t>Click To Add Subtitle</a:t>
            </a:r>
          </a:p>
        </p:txBody>
      </p:sp>
      <p:sp>
        <p:nvSpPr>
          <p:cNvPr id="7" name="Content Placeholder 2"/>
          <p:cNvSpPr>
            <a:spLocks noGrp="1"/>
          </p:cNvSpPr>
          <p:nvPr>
            <p:ph idx="10"/>
          </p:nvPr>
        </p:nvSpPr>
        <p:spPr>
          <a:xfrm>
            <a:off x="609443" y="1554480"/>
            <a:ext cx="7618014" cy="4594784"/>
          </a:xfrm>
        </p:spPr>
        <p:txBody>
          <a:bodyPr>
            <a:normAutofit/>
          </a:bodyPr>
          <a:lstStyle>
            <a:lvl1pPr>
              <a:buClr>
                <a:schemeClr val="accent6"/>
              </a:buClr>
              <a:defRPr sz="2800"/>
            </a:lvl1pPr>
            <a:lvl2pPr>
              <a:buClr>
                <a:schemeClr val="accent6"/>
              </a:buClr>
              <a:defRPr sz="2400"/>
            </a:lvl2pPr>
            <a:lvl3pPr>
              <a:buClr>
                <a:schemeClr val="accent6"/>
              </a:buClr>
              <a:defRPr sz="2000"/>
            </a:lvl3pPr>
            <a:lvl4pPr>
              <a:buClr>
                <a:schemeClr val="accent6"/>
              </a:buClr>
              <a:defRPr sz="1800"/>
            </a:lvl4pPr>
            <a:lvl5pPr>
              <a:buClr>
                <a:schemeClr val="accent6"/>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992820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bullet 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441" y="88150"/>
            <a:ext cx="10835325" cy="729997"/>
          </a:xfrm>
        </p:spPr>
        <p:txBody>
          <a:bodyPr/>
          <a:lstStyle/>
          <a:p>
            <a:r>
              <a:rPr lang="en-US" dirty="0"/>
              <a:t>Click To Edit Master Title Style</a:t>
            </a:r>
          </a:p>
        </p:txBody>
      </p:sp>
      <p:sp>
        <p:nvSpPr>
          <p:cNvPr id="6" name="Content Placeholder 2"/>
          <p:cNvSpPr>
            <a:spLocks noGrp="1"/>
          </p:cNvSpPr>
          <p:nvPr>
            <p:ph idx="10"/>
          </p:nvPr>
        </p:nvSpPr>
        <p:spPr>
          <a:xfrm>
            <a:off x="609443" y="1554480"/>
            <a:ext cx="7618014" cy="4594784"/>
          </a:xfrm>
        </p:spPr>
        <p:txBody>
          <a:bodyPr/>
          <a:lstStyle>
            <a:lvl1pPr>
              <a:buClr>
                <a:schemeClr val="accent6"/>
              </a:buClr>
              <a:defRPr sz="2800"/>
            </a:lvl1pPr>
            <a:lvl2pPr>
              <a:buClr>
                <a:schemeClr val="accent6"/>
              </a:buClr>
              <a:defRPr sz="2400"/>
            </a:lvl2pPr>
            <a:lvl3pPr>
              <a:buClr>
                <a:schemeClr val="accent6"/>
              </a:buClr>
              <a:defRPr sz="2000"/>
            </a:lvl3pPr>
            <a:lvl4pPr>
              <a:buClr>
                <a:schemeClr val="accent6"/>
              </a:buClr>
              <a:defRPr sz="1800"/>
            </a:lvl4pPr>
            <a:lvl5pPr>
              <a:buClr>
                <a:schemeClr val="accent6"/>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5"/>
          </p:nvPr>
        </p:nvSpPr>
        <p:spPr>
          <a:xfrm>
            <a:off x="8532178" y="1554479"/>
            <a:ext cx="2912588" cy="4594783"/>
          </a:xfrm>
        </p:spPr>
        <p:txBody>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716950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bullet caption, Subtitl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441" y="88150"/>
            <a:ext cx="10835325" cy="729997"/>
          </a:xfrm>
        </p:spPr>
        <p:txBody>
          <a:bodyPr>
            <a:normAutofit/>
          </a:bodyPr>
          <a:lstStyle/>
          <a:p>
            <a:r>
              <a:rPr lang="en-US" dirty="0"/>
              <a:t>Click To Edit Master Title Style</a:t>
            </a:r>
          </a:p>
        </p:txBody>
      </p:sp>
      <p:sp>
        <p:nvSpPr>
          <p:cNvPr id="6" name="Text Placeholder 7"/>
          <p:cNvSpPr>
            <a:spLocks noGrp="1"/>
          </p:cNvSpPr>
          <p:nvPr>
            <p:ph type="body" sz="quarter" idx="13" hasCustomPrompt="1"/>
          </p:nvPr>
        </p:nvSpPr>
        <p:spPr>
          <a:xfrm>
            <a:off x="609441" y="791679"/>
            <a:ext cx="10835325" cy="369332"/>
          </a:xfrm>
        </p:spPr>
        <p:txBody>
          <a:bodyPr vert="horz" lIns="121899" tIns="0" rIns="121899" bIns="0" rtlCol="0">
            <a:normAutofit/>
          </a:bodyPr>
          <a:lstStyle>
            <a:lvl1pPr marL="0" indent="0">
              <a:buNone/>
              <a:defRPr lang="en-US" sz="2400" dirty="0">
                <a:solidFill>
                  <a:schemeClr val="accent6"/>
                </a:solidFill>
              </a:defRPr>
            </a:lvl1pPr>
          </a:lstStyle>
          <a:p>
            <a:pPr marL="234910" lvl="0" indent="-234910">
              <a:spcBef>
                <a:spcPts val="0"/>
              </a:spcBef>
            </a:pPr>
            <a:r>
              <a:rPr lang="en-US" dirty="0"/>
              <a:t>Click To Add Subtitle</a:t>
            </a:r>
          </a:p>
        </p:txBody>
      </p:sp>
      <p:sp>
        <p:nvSpPr>
          <p:cNvPr id="9" name="Content Placeholder 2"/>
          <p:cNvSpPr>
            <a:spLocks noGrp="1"/>
          </p:cNvSpPr>
          <p:nvPr>
            <p:ph idx="10"/>
          </p:nvPr>
        </p:nvSpPr>
        <p:spPr>
          <a:xfrm>
            <a:off x="609443" y="1554480"/>
            <a:ext cx="7618014" cy="4594784"/>
          </a:xfrm>
        </p:spPr>
        <p:txBody>
          <a:bodyPr>
            <a:normAutofit/>
          </a:bodyPr>
          <a:lstStyle>
            <a:lvl1pPr>
              <a:buClr>
                <a:schemeClr val="accent6"/>
              </a:buClr>
              <a:defRPr sz="2800"/>
            </a:lvl1pPr>
            <a:lvl2pPr>
              <a:buClr>
                <a:schemeClr val="accent6"/>
              </a:buClr>
              <a:defRPr sz="2400"/>
            </a:lvl2pPr>
            <a:lvl3pPr>
              <a:buClr>
                <a:schemeClr val="accent6"/>
              </a:buClr>
              <a:defRPr sz="2000"/>
            </a:lvl3pPr>
            <a:lvl4pPr>
              <a:buClr>
                <a:schemeClr val="accent6"/>
              </a:buClr>
              <a:defRPr sz="1800"/>
            </a:lvl4pPr>
            <a:lvl5pPr>
              <a:buClr>
                <a:schemeClr val="accent6"/>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5"/>
          </p:nvPr>
        </p:nvSpPr>
        <p:spPr>
          <a:xfrm>
            <a:off x="8532178" y="1554479"/>
            <a:ext cx="2912588" cy="4594783"/>
          </a:xfrm>
        </p:spPr>
        <p:txBody>
          <a:bodyPr>
            <a:normAutofit/>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923357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14240" rtl="0" eaLnBrk="1" latinLnBrk="0" hangingPunct="1">
              <a:lnSpc>
                <a:spcPct val="94000"/>
              </a:lnSpc>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
        <p:nvSpPr>
          <p:cNvPr id="5" name="Content Placeholder 2"/>
          <p:cNvSpPr>
            <a:spLocks noGrp="1"/>
          </p:cNvSpPr>
          <p:nvPr>
            <p:ph idx="15"/>
          </p:nvPr>
        </p:nvSpPr>
        <p:spPr>
          <a:xfrm>
            <a:off x="6195986" y="1554479"/>
            <a:ext cx="5248780" cy="4594783"/>
          </a:xfrm>
        </p:spPr>
        <p:txBody>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6"/>
          </p:nvPr>
        </p:nvSpPr>
        <p:spPr>
          <a:xfrm>
            <a:off x="609441" y="1554479"/>
            <a:ext cx="5248780" cy="4594783"/>
          </a:xfrm>
        </p:spPr>
        <p:txBody>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884699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defTabSz="914240" rtl="0" eaLnBrk="1" latinLnBrk="0" hangingPunct="1">
              <a:lnSpc>
                <a:spcPct val="94000"/>
              </a:lnSpc>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
        <p:nvSpPr>
          <p:cNvPr id="6" name="Text Placeholder 2"/>
          <p:cNvSpPr>
            <a:spLocks noGrp="1"/>
          </p:cNvSpPr>
          <p:nvPr>
            <p:ph type="body" idx="11" hasCustomPrompt="1"/>
          </p:nvPr>
        </p:nvSpPr>
        <p:spPr>
          <a:xfrm>
            <a:off x="609441" y="1378226"/>
            <a:ext cx="5248780" cy="618214"/>
          </a:xfrm>
        </p:spPr>
        <p:txBody>
          <a:bodyPr anchor="b" anchorCtr="0">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7" name="Text Placeholder 4"/>
          <p:cNvSpPr>
            <a:spLocks noGrp="1"/>
          </p:cNvSpPr>
          <p:nvPr>
            <p:ph type="body" sz="quarter" idx="3" hasCustomPrompt="1"/>
          </p:nvPr>
        </p:nvSpPr>
        <p:spPr>
          <a:xfrm>
            <a:off x="6195986" y="1378226"/>
            <a:ext cx="5248780" cy="618214"/>
          </a:xfrm>
        </p:spPr>
        <p:txBody>
          <a:bodyPr anchor="b" anchorCtr="0">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8" name="Content Placeholder 2"/>
          <p:cNvSpPr>
            <a:spLocks noGrp="1"/>
          </p:cNvSpPr>
          <p:nvPr>
            <p:ph idx="15"/>
          </p:nvPr>
        </p:nvSpPr>
        <p:spPr>
          <a:xfrm>
            <a:off x="6195986" y="2103120"/>
            <a:ext cx="5248780" cy="4046142"/>
          </a:xfrm>
        </p:spPr>
        <p:txBody>
          <a:bodyPr>
            <a:normAutofit/>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6"/>
          </p:nvPr>
        </p:nvSpPr>
        <p:spPr>
          <a:xfrm>
            <a:off x="609441" y="2103120"/>
            <a:ext cx="5248780" cy="4046142"/>
          </a:xfrm>
        </p:spPr>
        <p:txBody>
          <a:bodyPr>
            <a:normAutofit/>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971261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heading,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defTabSz="914240" rtl="0" eaLnBrk="1" latinLnBrk="0" hangingPunct="1">
              <a:lnSpc>
                <a:spcPct val="94000"/>
              </a:lnSpc>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
        <p:nvSpPr>
          <p:cNvPr id="9" name="Text Placeholder 7"/>
          <p:cNvSpPr>
            <a:spLocks noGrp="1"/>
          </p:cNvSpPr>
          <p:nvPr>
            <p:ph type="body" sz="quarter" idx="13" hasCustomPrompt="1"/>
          </p:nvPr>
        </p:nvSpPr>
        <p:spPr>
          <a:xfrm>
            <a:off x="609441" y="791679"/>
            <a:ext cx="10835325" cy="369332"/>
          </a:xfrm>
        </p:spPr>
        <p:txBody>
          <a:bodyPr vert="horz" lIns="121899" tIns="0" rIns="121899" bIns="0" rtlCol="0">
            <a:normAutofit/>
          </a:bodyPr>
          <a:lstStyle>
            <a:lvl1pPr marL="0" indent="0">
              <a:buClr>
                <a:schemeClr val="accent6"/>
              </a:buClr>
              <a:buFont typeface="Arial" panose="020B0604020202020204" pitchFamily="34" charset="0"/>
              <a:buNone/>
              <a:defRPr lang="en-US" sz="2400" dirty="0">
                <a:solidFill>
                  <a:schemeClr val="accent6"/>
                </a:solidFill>
              </a:defRPr>
            </a:lvl1pPr>
          </a:lstStyle>
          <a:p>
            <a:pPr marL="234910" lvl="0" indent="-234910">
              <a:spcBef>
                <a:spcPts val="0"/>
              </a:spcBef>
            </a:pPr>
            <a:r>
              <a:rPr lang="en-US" dirty="0"/>
              <a:t>Click To Add Subtitle</a:t>
            </a:r>
          </a:p>
        </p:txBody>
      </p:sp>
      <p:sp>
        <p:nvSpPr>
          <p:cNvPr id="8" name="Text Placeholder 2"/>
          <p:cNvSpPr>
            <a:spLocks noGrp="1"/>
          </p:cNvSpPr>
          <p:nvPr>
            <p:ph type="body" idx="11" hasCustomPrompt="1"/>
          </p:nvPr>
        </p:nvSpPr>
        <p:spPr>
          <a:xfrm>
            <a:off x="609441" y="1378226"/>
            <a:ext cx="5248780" cy="618214"/>
          </a:xfrm>
        </p:spPr>
        <p:txBody>
          <a:bodyPr anchor="b" anchorCtr="0">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14" name="Text Placeholder 4"/>
          <p:cNvSpPr>
            <a:spLocks noGrp="1"/>
          </p:cNvSpPr>
          <p:nvPr>
            <p:ph type="body" sz="quarter" idx="3" hasCustomPrompt="1"/>
          </p:nvPr>
        </p:nvSpPr>
        <p:spPr>
          <a:xfrm>
            <a:off x="6195986" y="1378226"/>
            <a:ext cx="5248780" cy="618214"/>
          </a:xfrm>
        </p:spPr>
        <p:txBody>
          <a:bodyPr anchor="b" anchorCtr="0">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15" name="Content Placeholder 2"/>
          <p:cNvSpPr>
            <a:spLocks noGrp="1"/>
          </p:cNvSpPr>
          <p:nvPr>
            <p:ph idx="15"/>
          </p:nvPr>
        </p:nvSpPr>
        <p:spPr>
          <a:xfrm>
            <a:off x="6195986" y="2103120"/>
            <a:ext cx="5248780" cy="4046142"/>
          </a:xfrm>
        </p:spPr>
        <p:txBody>
          <a:bodyPr>
            <a:normAutofit/>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idx="16"/>
          </p:nvPr>
        </p:nvSpPr>
        <p:spPr>
          <a:xfrm>
            <a:off x="609441" y="2103120"/>
            <a:ext cx="5248780" cy="4046142"/>
          </a:xfrm>
        </p:spPr>
        <p:txBody>
          <a:bodyPr>
            <a:normAutofit/>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98539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14240" rtl="0" eaLnBrk="1" latinLnBrk="0" hangingPunct="1">
              <a:lnSpc>
                <a:spcPct val="94000"/>
              </a:lnSpc>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
        <p:nvSpPr>
          <p:cNvPr id="7" name="Content Placeholder 2"/>
          <p:cNvSpPr>
            <a:spLocks noGrp="1"/>
          </p:cNvSpPr>
          <p:nvPr>
            <p:ph idx="15"/>
          </p:nvPr>
        </p:nvSpPr>
        <p:spPr>
          <a:xfrm>
            <a:off x="8031894" y="1554479"/>
            <a:ext cx="3412871" cy="4594783"/>
          </a:xfrm>
        </p:spPr>
        <p:txBody>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7"/>
          </p:nvPr>
        </p:nvSpPr>
        <p:spPr>
          <a:xfrm>
            <a:off x="4320668" y="1554479"/>
            <a:ext cx="3412871" cy="4594783"/>
          </a:xfrm>
        </p:spPr>
        <p:txBody>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8"/>
          </p:nvPr>
        </p:nvSpPr>
        <p:spPr>
          <a:xfrm>
            <a:off x="609440" y="1554479"/>
            <a:ext cx="3412871" cy="4594783"/>
          </a:xfrm>
        </p:spPr>
        <p:txBody>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11273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defTabSz="914240" rtl="0" eaLnBrk="1" latinLnBrk="0" hangingPunct="1">
              <a:lnSpc>
                <a:spcPct val="94000"/>
              </a:lnSpc>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
        <p:nvSpPr>
          <p:cNvPr id="6" name="Text Placeholder 2"/>
          <p:cNvSpPr>
            <a:spLocks noGrp="1"/>
          </p:cNvSpPr>
          <p:nvPr>
            <p:ph type="body" idx="11" hasCustomPrompt="1"/>
          </p:nvPr>
        </p:nvSpPr>
        <p:spPr>
          <a:xfrm>
            <a:off x="609441" y="1378226"/>
            <a:ext cx="3412871" cy="618214"/>
          </a:xfrm>
        </p:spPr>
        <p:txBody>
          <a:bodyPr vert="horz" lIns="121899" tIns="60949" rIns="121899" bIns="60949" rtlCol="0" anchor="b" anchorCtr="0">
            <a:normAutofit/>
          </a:bodyPr>
          <a:lstStyle>
            <a:lvl1pPr marL="0" indent="0">
              <a:buNone/>
              <a:defRPr lang="en-US" sz="2200" b="1" dirty="0" smtClean="0"/>
            </a:lvl1pPr>
          </a:lstStyle>
          <a:p>
            <a:pPr marL="234910" lvl="0" indent="-234910">
              <a:spcBef>
                <a:spcPts val="0"/>
              </a:spcBef>
            </a:pPr>
            <a:r>
              <a:rPr lang="en-US" dirty="0"/>
              <a:t>Click To Add Heading</a:t>
            </a:r>
          </a:p>
        </p:txBody>
      </p:sp>
      <p:sp>
        <p:nvSpPr>
          <p:cNvPr id="7" name="Text Placeholder 2"/>
          <p:cNvSpPr>
            <a:spLocks noGrp="1"/>
          </p:cNvSpPr>
          <p:nvPr>
            <p:ph type="body" idx="17" hasCustomPrompt="1"/>
          </p:nvPr>
        </p:nvSpPr>
        <p:spPr>
          <a:xfrm>
            <a:off x="4320668" y="1378226"/>
            <a:ext cx="3412871" cy="618214"/>
          </a:xfrm>
        </p:spPr>
        <p:txBody>
          <a:bodyPr vert="horz" lIns="121899" tIns="60949" rIns="121899" bIns="60949" rtlCol="0" anchor="b" anchorCtr="0">
            <a:normAutofit/>
          </a:bodyPr>
          <a:lstStyle>
            <a:lvl1pPr marL="0" indent="0">
              <a:buNone/>
              <a:defRPr lang="en-US" sz="2200" b="1" dirty="0" smtClean="0"/>
            </a:lvl1pPr>
          </a:lstStyle>
          <a:p>
            <a:pPr marL="234910" lvl="0" indent="-234910">
              <a:spcBef>
                <a:spcPts val="0"/>
              </a:spcBef>
            </a:pPr>
            <a:r>
              <a:rPr lang="en-US" dirty="0"/>
              <a:t>Click To Add Heading</a:t>
            </a:r>
          </a:p>
        </p:txBody>
      </p:sp>
      <p:sp>
        <p:nvSpPr>
          <p:cNvPr id="9" name="Text Placeholder 2"/>
          <p:cNvSpPr>
            <a:spLocks noGrp="1"/>
          </p:cNvSpPr>
          <p:nvPr>
            <p:ph type="body" idx="18" hasCustomPrompt="1"/>
          </p:nvPr>
        </p:nvSpPr>
        <p:spPr>
          <a:xfrm>
            <a:off x="8031895" y="1378226"/>
            <a:ext cx="3412871" cy="618214"/>
          </a:xfrm>
        </p:spPr>
        <p:txBody>
          <a:bodyPr vert="horz" lIns="121899" tIns="60949" rIns="121899" bIns="60949" rtlCol="0" anchor="b" anchorCtr="0">
            <a:normAutofit/>
          </a:bodyPr>
          <a:lstStyle>
            <a:lvl1pPr marL="0" indent="0">
              <a:buNone/>
              <a:defRPr lang="en-US" sz="2200" b="1" dirty="0" smtClean="0"/>
            </a:lvl1pPr>
          </a:lstStyle>
          <a:p>
            <a:pPr marL="234910" lvl="0" indent="-234910">
              <a:spcBef>
                <a:spcPts val="0"/>
              </a:spcBef>
            </a:pPr>
            <a:r>
              <a:rPr lang="en-US" dirty="0"/>
              <a:t>Click To Add Heading</a:t>
            </a:r>
          </a:p>
        </p:txBody>
      </p:sp>
      <p:sp>
        <p:nvSpPr>
          <p:cNvPr id="10" name="Content Placeholder 2"/>
          <p:cNvSpPr>
            <a:spLocks noGrp="1"/>
          </p:cNvSpPr>
          <p:nvPr>
            <p:ph idx="15"/>
          </p:nvPr>
        </p:nvSpPr>
        <p:spPr>
          <a:xfrm>
            <a:off x="8031894" y="2103120"/>
            <a:ext cx="3412871" cy="4046142"/>
          </a:xfrm>
        </p:spPr>
        <p:txBody>
          <a:bodyPr>
            <a:normAutofit/>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9"/>
          </p:nvPr>
        </p:nvSpPr>
        <p:spPr>
          <a:xfrm>
            <a:off x="4320668" y="2103120"/>
            <a:ext cx="3412871" cy="4046142"/>
          </a:xfrm>
        </p:spPr>
        <p:txBody>
          <a:bodyPr>
            <a:normAutofit/>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20"/>
          </p:nvPr>
        </p:nvSpPr>
        <p:spPr>
          <a:xfrm>
            <a:off x="609440" y="2103120"/>
            <a:ext cx="3412871" cy="4046142"/>
          </a:xfrm>
        </p:spPr>
        <p:txBody>
          <a:bodyPr>
            <a:normAutofit/>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776716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heading,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defTabSz="914240" rtl="0" eaLnBrk="1" latinLnBrk="0" hangingPunct="1">
              <a:lnSpc>
                <a:spcPct val="94000"/>
              </a:lnSpc>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
        <p:nvSpPr>
          <p:cNvPr id="10" name="Text Placeholder 7"/>
          <p:cNvSpPr>
            <a:spLocks noGrp="1"/>
          </p:cNvSpPr>
          <p:nvPr>
            <p:ph type="body" sz="quarter" idx="13" hasCustomPrompt="1"/>
          </p:nvPr>
        </p:nvSpPr>
        <p:spPr>
          <a:xfrm>
            <a:off x="609441" y="791679"/>
            <a:ext cx="10835325" cy="369332"/>
          </a:xfrm>
        </p:spPr>
        <p:txBody>
          <a:bodyPr vert="horz" lIns="121899" tIns="0" rIns="121899" bIns="0" rtlCol="0">
            <a:normAutofit/>
          </a:bodyPr>
          <a:lstStyle>
            <a:lvl1pPr marL="0" indent="0">
              <a:buNone/>
              <a:defRPr lang="en-US" sz="2400" dirty="0">
                <a:solidFill>
                  <a:schemeClr val="accent6"/>
                </a:solidFill>
              </a:defRPr>
            </a:lvl1pPr>
          </a:lstStyle>
          <a:p>
            <a:pPr marL="234910" lvl="0" indent="-234910">
              <a:spcBef>
                <a:spcPts val="0"/>
              </a:spcBef>
            </a:pPr>
            <a:r>
              <a:rPr lang="en-US" dirty="0"/>
              <a:t>Click To Add Subtitle</a:t>
            </a:r>
          </a:p>
        </p:txBody>
      </p:sp>
      <p:sp>
        <p:nvSpPr>
          <p:cNvPr id="11" name="Text Placeholder 2"/>
          <p:cNvSpPr>
            <a:spLocks noGrp="1"/>
          </p:cNvSpPr>
          <p:nvPr>
            <p:ph type="body" idx="11" hasCustomPrompt="1"/>
          </p:nvPr>
        </p:nvSpPr>
        <p:spPr>
          <a:xfrm>
            <a:off x="609441" y="1378226"/>
            <a:ext cx="3412871" cy="618214"/>
          </a:xfrm>
        </p:spPr>
        <p:txBody>
          <a:bodyPr vert="horz" lIns="121899" tIns="60949" rIns="121899" bIns="60949" rtlCol="0" anchor="b" anchorCtr="0">
            <a:normAutofit/>
          </a:bodyPr>
          <a:lstStyle>
            <a:lvl1pPr marL="0" indent="0">
              <a:buNone/>
              <a:defRPr lang="en-US" sz="2200" b="1" dirty="0" smtClean="0"/>
            </a:lvl1pPr>
          </a:lstStyle>
          <a:p>
            <a:pPr marL="234910" lvl="0" indent="-234910">
              <a:spcBef>
                <a:spcPts val="0"/>
              </a:spcBef>
            </a:pPr>
            <a:r>
              <a:rPr lang="en-US" dirty="0"/>
              <a:t>Click To Add Heading</a:t>
            </a:r>
          </a:p>
        </p:txBody>
      </p:sp>
      <p:sp>
        <p:nvSpPr>
          <p:cNvPr id="18" name="Text Placeholder 2"/>
          <p:cNvSpPr>
            <a:spLocks noGrp="1"/>
          </p:cNvSpPr>
          <p:nvPr>
            <p:ph type="body" idx="17" hasCustomPrompt="1"/>
          </p:nvPr>
        </p:nvSpPr>
        <p:spPr>
          <a:xfrm>
            <a:off x="4320668" y="1378226"/>
            <a:ext cx="3412871" cy="618214"/>
          </a:xfrm>
        </p:spPr>
        <p:txBody>
          <a:bodyPr vert="horz" lIns="121899" tIns="60949" rIns="121899" bIns="60949" rtlCol="0" anchor="b" anchorCtr="0">
            <a:normAutofit/>
          </a:bodyPr>
          <a:lstStyle>
            <a:lvl1pPr marL="0" indent="0">
              <a:buNone/>
              <a:defRPr lang="en-US" sz="2200" b="1" dirty="0" smtClean="0"/>
            </a:lvl1pPr>
          </a:lstStyle>
          <a:p>
            <a:pPr marL="234910" lvl="0" indent="-234910">
              <a:spcBef>
                <a:spcPts val="0"/>
              </a:spcBef>
            </a:pPr>
            <a:r>
              <a:rPr lang="en-US" dirty="0"/>
              <a:t>Click To Add Heading</a:t>
            </a:r>
          </a:p>
        </p:txBody>
      </p:sp>
      <p:sp>
        <p:nvSpPr>
          <p:cNvPr id="19" name="Text Placeholder 2"/>
          <p:cNvSpPr>
            <a:spLocks noGrp="1"/>
          </p:cNvSpPr>
          <p:nvPr>
            <p:ph type="body" idx="18" hasCustomPrompt="1"/>
          </p:nvPr>
        </p:nvSpPr>
        <p:spPr>
          <a:xfrm>
            <a:off x="8031895" y="1378226"/>
            <a:ext cx="3412871" cy="618214"/>
          </a:xfrm>
        </p:spPr>
        <p:txBody>
          <a:bodyPr vert="horz" lIns="121899" tIns="60949" rIns="121899" bIns="60949" rtlCol="0" anchor="b" anchorCtr="0">
            <a:normAutofit/>
          </a:bodyPr>
          <a:lstStyle>
            <a:lvl1pPr marL="0" indent="0">
              <a:buNone/>
              <a:defRPr lang="en-US" sz="2200" b="1" dirty="0" smtClean="0"/>
            </a:lvl1pPr>
          </a:lstStyle>
          <a:p>
            <a:pPr marL="234910" lvl="0" indent="-234910">
              <a:spcBef>
                <a:spcPts val="0"/>
              </a:spcBef>
            </a:pPr>
            <a:r>
              <a:rPr lang="en-US" dirty="0"/>
              <a:t>Click To Add Heading</a:t>
            </a:r>
          </a:p>
        </p:txBody>
      </p:sp>
      <p:sp>
        <p:nvSpPr>
          <p:cNvPr id="20" name="Content Placeholder 2"/>
          <p:cNvSpPr>
            <a:spLocks noGrp="1"/>
          </p:cNvSpPr>
          <p:nvPr>
            <p:ph idx="15"/>
          </p:nvPr>
        </p:nvSpPr>
        <p:spPr>
          <a:xfrm>
            <a:off x="8031894" y="2103120"/>
            <a:ext cx="3412871" cy="4046142"/>
          </a:xfrm>
        </p:spPr>
        <p:txBody>
          <a:bodyPr>
            <a:normAutofit/>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
          <p:cNvSpPr>
            <a:spLocks noGrp="1"/>
          </p:cNvSpPr>
          <p:nvPr>
            <p:ph idx="19"/>
          </p:nvPr>
        </p:nvSpPr>
        <p:spPr>
          <a:xfrm>
            <a:off x="4320668" y="2103120"/>
            <a:ext cx="3412871" cy="4046142"/>
          </a:xfrm>
        </p:spPr>
        <p:txBody>
          <a:bodyPr>
            <a:normAutofit/>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2"/>
          <p:cNvSpPr>
            <a:spLocks noGrp="1"/>
          </p:cNvSpPr>
          <p:nvPr>
            <p:ph idx="20"/>
          </p:nvPr>
        </p:nvSpPr>
        <p:spPr>
          <a:xfrm>
            <a:off x="609440" y="2103120"/>
            <a:ext cx="3412871" cy="4046142"/>
          </a:xfrm>
        </p:spPr>
        <p:txBody>
          <a:bodyPr>
            <a:normAutofit/>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a:buClr>
                <a:schemeClr val="accent6"/>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728580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8096" cy="6862114"/>
          </a:xfrm>
          <a:prstGeom prst="rect">
            <a:avLst/>
          </a:prstGeom>
        </p:spPr>
      </p:pic>
      <p:sp>
        <p:nvSpPr>
          <p:cNvPr id="2" name="Title 1"/>
          <p:cNvSpPr>
            <a:spLocks noGrp="1"/>
          </p:cNvSpPr>
          <p:nvPr>
            <p:ph type="ctrTitle" hasCustomPrompt="1"/>
          </p:nvPr>
        </p:nvSpPr>
        <p:spPr>
          <a:xfrm>
            <a:off x="559412" y="2425615"/>
            <a:ext cx="10360501" cy="947817"/>
          </a:xfrm>
        </p:spPr>
        <p:txBody>
          <a:bodyPr lIns="0" bIns="0" anchor="b" anchorCtr="0"/>
          <a:lstStyle>
            <a:lvl1pPr>
              <a:defRPr sz="3700" b="1">
                <a:solidFill>
                  <a:srgbClr val="FFFFFF"/>
                </a:solidFill>
              </a:defRPr>
            </a:lvl1pPr>
          </a:lstStyle>
          <a:p>
            <a:r>
              <a:rPr lang="en-US" dirty="0"/>
              <a:t>Click To Edit Master Title Style</a:t>
            </a:r>
          </a:p>
        </p:txBody>
      </p:sp>
      <p:sp>
        <p:nvSpPr>
          <p:cNvPr id="3" name="Subtitle 2"/>
          <p:cNvSpPr>
            <a:spLocks noGrp="1"/>
          </p:cNvSpPr>
          <p:nvPr>
            <p:ph type="subTitle" idx="1" hasCustomPrompt="1"/>
          </p:nvPr>
        </p:nvSpPr>
        <p:spPr>
          <a:xfrm>
            <a:off x="559413" y="3508245"/>
            <a:ext cx="10373023" cy="498021"/>
          </a:xfrm>
        </p:spPr>
        <p:txBody>
          <a:bodyPr lIns="0" tIns="0"/>
          <a:lstStyle>
            <a:lvl1pPr marL="0" indent="0" algn="l">
              <a:buNone/>
              <a:defRPr sz="2700">
                <a:solidFill>
                  <a:srgbClr val="FFFFFF"/>
                </a:solidFill>
              </a:defRPr>
            </a:lvl1pPr>
            <a:lvl2pPr marL="457120" indent="0" algn="ctr">
              <a:buNone/>
              <a:defRPr>
                <a:solidFill>
                  <a:schemeClr val="tx1">
                    <a:tint val="75000"/>
                  </a:schemeClr>
                </a:solidFill>
              </a:defRPr>
            </a:lvl2pPr>
            <a:lvl3pPr marL="914240" indent="0" algn="ctr">
              <a:buNone/>
              <a:defRPr>
                <a:solidFill>
                  <a:schemeClr val="tx1">
                    <a:tint val="75000"/>
                  </a:schemeClr>
                </a:solidFill>
              </a:defRPr>
            </a:lvl3pPr>
            <a:lvl4pPr marL="1371360" indent="0" algn="ctr">
              <a:buNone/>
              <a:defRPr>
                <a:solidFill>
                  <a:schemeClr val="tx1">
                    <a:tint val="75000"/>
                  </a:schemeClr>
                </a:solidFill>
              </a:defRPr>
            </a:lvl4pPr>
            <a:lvl5pPr marL="1828480" indent="0" algn="ctr">
              <a:buNone/>
              <a:defRPr>
                <a:solidFill>
                  <a:schemeClr val="tx1">
                    <a:tint val="75000"/>
                  </a:schemeClr>
                </a:solidFill>
              </a:defRPr>
            </a:lvl5pPr>
            <a:lvl6pPr marL="2285600" indent="0" algn="ctr">
              <a:buNone/>
              <a:defRPr>
                <a:solidFill>
                  <a:schemeClr val="tx1">
                    <a:tint val="75000"/>
                  </a:schemeClr>
                </a:solidFill>
              </a:defRPr>
            </a:lvl6pPr>
            <a:lvl7pPr marL="2742720"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559412" y="4006267"/>
            <a:ext cx="10385895" cy="315881"/>
          </a:xfrm>
        </p:spPr>
        <p:txBody>
          <a:bodyPr lIns="0" tIns="0"/>
          <a:lstStyle>
            <a:lvl1pPr marL="0" indent="0">
              <a:buNone/>
              <a:defRPr sz="2100">
                <a:solidFill>
                  <a:srgbClr val="FFFFFF"/>
                </a:solidFill>
              </a:defRPr>
            </a:lvl1pPr>
          </a:lstStyle>
          <a:p>
            <a:pPr lvl="0"/>
            <a:r>
              <a:rPr lang="en-US" dirty="0"/>
              <a:t>Date</a:t>
            </a:r>
          </a:p>
        </p:txBody>
      </p:sp>
      <p:sp>
        <p:nvSpPr>
          <p:cNvPr id="4" name="TextBox 3"/>
          <p:cNvSpPr txBox="1"/>
          <p:nvPr userDrawn="1"/>
        </p:nvSpPr>
        <p:spPr>
          <a:xfrm>
            <a:off x="607109" y="6542690"/>
            <a:ext cx="3210658" cy="246221"/>
          </a:xfrm>
          <a:prstGeom prst="rect">
            <a:avLst/>
          </a:prstGeom>
          <a:noFill/>
        </p:spPr>
        <p:txBody>
          <a:bodyPr wrap="square" lIns="121899" tIns="60949" rIns="121899" bIns="60949" rtlCol="0">
            <a:spAutoFit/>
          </a:bodyPr>
          <a:lstStyle/>
          <a:p>
            <a:r>
              <a:rPr lang="en-US" sz="800" dirty="0">
                <a:solidFill>
                  <a:srgbClr val="FFFFFF"/>
                </a:solidFill>
              </a:rPr>
              <a:t>© Copyright Fortinet</a:t>
            </a:r>
            <a:r>
              <a:rPr lang="en-US" sz="800" baseline="0" dirty="0">
                <a:solidFill>
                  <a:srgbClr val="FFFFFF"/>
                </a:solidFill>
              </a:rPr>
              <a:t> Inc. All rights reserved.</a:t>
            </a:r>
            <a:r>
              <a:rPr lang="en-US" sz="800" dirty="0">
                <a:solidFill>
                  <a:srgbClr val="FFFFFF"/>
                </a:solidFill>
              </a:rPr>
              <a:t> </a:t>
            </a:r>
          </a:p>
        </p:txBody>
      </p:sp>
    </p:spTree>
    <p:extLst>
      <p:ext uri="{BB962C8B-B14F-4D97-AF65-F5344CB8AC3E}">
        <p14:creationId xmlns:p14="http://schemas.microsoft.com/office/powerpoint/2010/main" val="2088134527"/>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Pictures with Caption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441" y="1812757"/>
            <a:ext cx="2533691" cy="2638927"/>
          </a:xfrm>
        </p:spPr>
        <p:txBody>
          <a:bodyPr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Picture Placeholder 2"/>
          <p:cNvSpPr>
            <a:spLocks noGrp="1"/>
          </p:cNvSpPr>
          <p:nvPr>
            <p:ph type="pic" idx="13"/>
          </p:nvPr>
        </p:nvSpPr>
        <p:spPr>
          <a:xfrm>
            <a:off x="6143863" y="1812757"/>
            <a:ext cx="2533691" cy="2638927"/>
          </a:xfrm>
        </p:spPr>
        <p:txBody>
          <a:bodyPr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09441" y="4592052"/>
            <a:ext cx="2533691" cy="930442"/>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4"/>
          </p:nvPr>
        </p:nvSpPr>
        <p:spPr>
          <a:xfrm>
            <a:off x="6143863" y="4592052"/>
            <a:ext cx="2533691" cy="930442"/>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Picture Placeholder 2"/>
          <p:cNvSpPr>
            <a:spLocks noGrp="1"/>
          </p:cNvSpPr>
          <p:nvPr>
            <p:ph type="pic" idx="15"/>
          </p:nvPr>
        </p:nvSpPr>
        <p:spPr>
          <a:xfrm>
            <a:off x="3376652" y="1812757"/>
            <a:ext cx="2533691" cy="2638927"/>
          </a:xfrm>
        </p:spPr>
        <p:txBody>
          <a:bodyPr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0" name="Picture Placeholder 2"/>
          <p:cNvSpPr>
            <a:spLocks noGrp="1"/>
          </p:cNvSpPr>
          <p:nvPr>
            <p:ph type="pic" idx="16"/>
          </p:nvPr>
        </p:nvSpPr>
        <p:spPr>
          <a:xfrm>
            <a:off x="8911075" y="1812757"/>
            <a:ext cx="2533691" cy="2638927"/>
          </a:xfrm>
        </p:spPr>
        <p:txBody>
          <a:bodyPr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2" name="Text Placeholder 3"/>
          <p:cNvSpPr>
            <a:spLocks noGrp="1"/>
          </p:cNvSpPr>
          <p:nvPr>
            <p:ph type="body" sz="half" idx="17"/>
          </p:nvPr>
        </p:nvSpPr>
        <p:spPr>
          <a:xfrm>
            <a:off x="3376652" y="4592052"/>
            <a:ext cx="2533691" cy="930442"/>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8"/>
          </p:nvPr>
        </p:nvSpPr>
        <p:spPr>
          <a:xfrm>
            <a:off x="8911074" y="4592052"/>
            <a:ext cx="2533691" cy="930442"/>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
          <p:cNvSpPr>
            <a:spLocks noGrp="1"/>
          </p:cNvSpPr>
          <p:nvPr>
            <p:ph type="title" hasCustomPrompt="1"/>
          </p:nvPr>
        </p:nvSpPr>
        <p:spPr>
          <a:xfrm>
            <a:off x="609441" y="88150"/>
            <a:ext cx="10835325" cy="729997"/>
          </a:xfrm>
        </p:spPr>
        <p:txBody>
          <a:bodyPr>
            <a:normAutofit/>
          </a:bodyPr>
          <a:lstStyle>
            <a:lvl1pPr algn="l" defTabSz="914240" rtl="0" eaLnBrk="1" latinLnBrk="0" hangingPunct="1">
              <a:lnSpc>
                <a:spcPct val="94000"/>
              </a:lnSpc>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
        <p:nvSpPr>
          <p:cNvPr id="15" name="Text Placeholder 7"/>
          <p:cNvSpPr>
            <a:spLocks noGrp="1"/>
          </p:cNvSpPr>
          <p:nvPr>
            <p:ph type="body" sz="quarter" idx="19" hasCustomPrompt="1"/>
          </p:nvPr>
        </p:nvSpPr>
        <p:spPr>
          <a:xfrm>
            <a:off x="609441" y="791679"/>
            <a:ext cx="10835325" cy="369332"/>
          </a:xfrm>
        </p:spPr>
        <p:txBody>
          <a:bodyPr vert="horz" lIns="121899" tIns="0" rIns="121899" bIns="0" rtlCol="0">
            <a:normAutofit/>
          </a:bodyPr>
          <a:lstStyle>
            <a:lvl1pPr marL="0" indent="0">
              <a:buNone/>
              <a:defRPr lang="en-US" sz="2400" dirty="0">
                <a:solidFill>
                  <a:schemeClr val="accent6"/>
                </a:solidFill>
              </a:defRPr>
            </a:lvl1pPr>
          </a:lstStyle>
          <a:p>
            <a:pPr marL="234910" lvl="0" indent="-234910">
              <a:spcBef>
                <a:spcPts val="0"/>
              </a:spcBef>
            </a:pPr>
            <a:r>
              <a:rPr lang="en-US" dirty="0"/>
              <a:t>Click To Add Subtitle</a:t>
            </a:r>
          </a:p>
        </p:txBody>
      </p:sp>
    </p:spTree>
    <p:extLst>
      <p:ext uri="{BB962C8B-B14F-4D97-AF65-F5344CB8AC3E}">
        <p14:creationId xmlns:p14="http://schemas.microsoft.com/office/powerpoint/2010/main" val="31010906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8096" cy="6862115"/>
          </a:xfrm>
          <a:prstGeom prst="rect">
            <a:avLst/>
          </a:prstGeom>
        </p:spPr>
      </p:pic>
    </p:spTree>
    <p:extLst>
      <p:ext uri="{BB962C8B-B14F-4D97-AF65-F5344CB8AC3E}">
        <p14:creationId xmlns:p14="http://schemas.microsoft.com/office/powerpoint/2010/main" val="181655938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nd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8096" cy="6862114"/>
          </a:xfrm>
          <a:prstGeom prst="rect">
            <a:avLst/>
          </a:prstGeom>
        </p:spPr>
      </p:pic>
    </p:spTree>
    <p:extLst>
      <p:ext uri="{BB962C8B-B14F-4D97-AF65-F5344CB8AC3E}">
        <p14:creationId xmlns:p14="http://schemas.microsoft.com/office/powerpoint/2010/main" val="238758860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End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8095" cy="6862115"/>
          </a:xfrm>
          <a:prstGeom prst="rect">
            <a:avLst/>
          </a:prstGeom>
        </p:spPr>
      </p:pic>
    </p:spTree>
    <p:extLst>
      <p:ext uri="{BB962C8B-B14F-4D97-AF65-F5344CB8AC3E}">
        <p14:creationId xmlns:p14="http://schemas.microsoft.com/office/powerpoint/2010/main" val="238758860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Cog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75000"/>
            <a:extLst>
              <a:ext uri="{28A0092B-C50C-407E-A947-70E740481C1C}">
                <a14:useLocalDpi xmlns:a14="http://schemas.microsoft.com/office/drawing/2010/main"/>
              </a:ext>
            </a:extLst>
          </a:blip>
          <a:stretch>
            <a:fillRect/>
          </a:stretch>
        </p:blipFill>
        <p:spPr>
          <a:xfrm>
            <a:off x="1" y="0"/>
            <a:ext cx="12188822" cy="6405480"/>
          </a:xfrm>
          <a:prstGeom prst="rect">
            <a:avLst/>
          </a:prstGeom>
        </p:spPr>
      </p:pic>
    </p:spTree>
    <p:extLst>
      <p:ext uri="{BB962C8B-B14F-4D97-AF65-F5344CB8AC3E}">
        <p14:creationId xmlns:p14="http://schemas.microsoft.com/office/powerpoint/2010/main" val="357493848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
            <a:ext cx="12198096" cy="6862114"/>
          </a:xfrm>
          <a:prstGeom prst="rect">
            <a:avLst/>
          </a:prstGeom>
        </p:spPr>
      </p:pic>
      <p:sp>
        <p:nvSpPr>
          <p:cNvPr id="2" name="Title 1"/>
          <p:cNvSpPr>
            <a:spLocks noGrp="1"/>
          </p:cNvSpPr>
          <p:nvPr>
            <p:ph type="ctrTitle" hasCustomPrompt="1"/>
          </p:nvPr>
        </p:nvSpPr>
        <p:spPr>
          <a:xfrm>
            <a:off x="559412" y="2425615"/>
            <a:ext cx="10360501" cy="947817"/>
          </a:xfrm>
        </p:spPr>
        <p:txBody>
          <a:bodyPr lIns="0" bIns="0" anchor="b" anchorCtr="0"/>
          <a:lstStyle>
            <a:lvl1pPr>
              <a:defRPr sz="3700" b="1">
                <a:solidFill>
                  <a:srgbClr val="FFFFFF"/>
                </a:solidFill>
              </a:defRPr>
            </a:lvl1pPr>
          </a:lstStyle>
          <a:p>
            <a:r>
              <a:rPr lang="en-US" dirty="0"/>
              <a:t>Click To Edit Master Title Style</a:t>
            </a:r>
          </a:p>
        </p:txBody>
      </p:sp>
      <p:sp>
        <p:nvSpPr>
          <p:cNvPr id="3" name="Subtitle 2"/>
          <p:cNvSpPr>
            <a:spLocks noGrp="1"/>
          </p:cNvSpPr>
          <p:nvPr>
            <p:ph type="subTitle" idx="1" hasCustomPrompt="1"/>
          </p:nvPr>
        </p:nvSpPr>
        <p:spPr>
          <a:xfrm>
            <a:off x="559413" y="3508245"/>
            <a:ext cx="10373023" cy="498021"/>
          </a:xfrm>
        </p:spPr>
        <p:txBody>
          <a:bodyPr lIns="0" tIns="0"/>
          <a:lstStyle>
            <a:lvl1pPr marL="0" indent="0" algn="l">
              <a:buNone/>
              <a:defRPr sz="2700">
                <a:solidFill>
                  <a:srgbClr val="FFFFFF"/>
                </a:solidFill>
              </a:defRPr>
            </a:lvl1pPr>
            <a:lvl2pPr marL="457120" indent="0" algn="ctr">
              <a:buNone/>
              <a:defRPr>
                <a:solidFill>
                  <a:schemeClr val="tx1">
                    <a:tint val="75000"/>
                  </a:schemeClr>
                </a:solidFill>
              </a:defRPr>
            </a:lvl2pPr>
            <a:lvl3pPr marL="914240" indent="0" algn="ctr">
              <a:buNone/>
              <a:defRPr>
                <a:solidFill>
                  <a:schemeClr val="tx1">
                    <a:tint val="75000"/>
                  </a:schemeClr>
                </a:solidFill>
              </a:defRPr>
            </a:lvl3pPr>
            <a:lvl4pPr marL="1371360" indent="0" algn="ctr">
              <a:buNone/>
              <a:defRPr>
                <a:solidFill>
                  <a:schemeClr val="tx1">
                    <a:tint val="75000"/>
                  </a:schemeClr>
                </a:solidFill>
              </a:defRPr>
            </a:lvl4pPr>
            <a:lvl5pPr marL="1828480" indent="0" algn="ctr">
              <a:buNone/>
              <a:defRPr>
                <a:solidFill>
                  <a:schemeClr val="tx1">
                    <a:tint val="75000"/>
                  </a:schemeClr>
                </a:solidFill>
              </a:defRPr>
            </a:lvl5pPr>
            <a:lvl6pPr marL="2285600" indent="0" algn="ctr">
              <a:buNone/>
              <a:defRPr>
                <a:solidFill>
                  <a:schemeClr val="tx1">
                    <a:tint val="75000"/>
                  </a:schemeClr>
                </a:solidFill>
              </a:defRPr>
            </a:lvl6pPr>
            <a:lvl7pPr marL="2742720"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559412" y="4006267"/>
            <a:ext cx="10385895" cy="315881"/>
          </a:xfrm>
        </p:spPr>
        <p:txBody>
          <a:bodyPr lIns="0" tIns="0"/>
          <a:lstStyle>
            <a:lvl1pPr marL="0" indent="0">
              <a:buNone/>
              <a:defRPr sz="2100">
                <a:solidFill>
                  <a:srgbClr val="FFFFFF"/>
                </a:solidFill>
              </a:defRPr>
            </a:lvl1pPr>
          </a:lstStyle>
          <a:p>
            <a:pPr lvl="0"/>
            <a:r>
              <a:rPr lang="en-US" dirty="0"/>
              <a:t>Date</a:t>
            </a:r>
          </a:p>
        </p:txBody>
      </p:sp>
      <p:sp>
        <p:nvSpPr>
          <p:cNvPr id="4" name="TextBox 3"/>
          <p:cNvSpPr txBox="1"/>
          <p:nvPr userDrawn="1"/>
        </p:nvSpPr>
        <p:spPr>
          <a:xfrm>
            <a:off x="607109" y="6542690"/>
            <a:ext cx="3210658" cy="246221"/>
          </a:xfrm>
          <a:prstGeom prst="rect">
            <a:avLst/>
          </a:prstGeom>
          <a:noFill/>
        </p:spPr>
        <p:txBody>
          <a:bodyPr wrap="square" lIns="121899" tIns="60949" rIns="121899" bIns="60949" rtlCol="0">
            <a:spAutoFit/>
          </a:bodyPr>
          <a:lstStyle/>
          <a:p>
            <a:r>
              <a:rPr lang="en-US" sz="800" dirty="0">
                <a:solidFill>
                  <a:srgbClr val="FFFFFF"/>
                </a:solidFill>
              </a:rPr>
              <a:t>© Copyright Fortinet</a:t>
            </a:r>
            <a:r>
              <a:rPr lang="en-US" sz="800" baseline="0" dirty="0">
                <a:solidFill>
                  <a:srgbClr val="FFFFFF"/>
                </a:solidFill>
              </a:rPr>
              <a:t> Inc. All rights reserved.</a:t>
            </a:r>
            <a:r>
              <a:rPr lang="en-US" sz="800" dirty="0">
                <a:solidFill>
                  <a:srgbClr val="FFFFFF"/>
                </a:solidFill>
              </a:rPr>
              <a:t> </a:t>
            </a:r>
          </a:p>
        </p:txBody>
      </p:sp>
    </p:spTree>
    <p:extLst>
      <p:ext uri="{BB962C8B-B14F-4D97-AF65-F5344CB8AC3E}">
        <p14:creationId xmlns:p14="http://schemas.microsoft.com/office/powerpoint/2010/main" val="208813452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585"/>
            <a:ext cx="12198096" cy="6862116"/>
          </a:xfrm>
          <a:prstGeom prst="rect">
            <a:avLst/>
          </a:prstGeom>
        </p:spPr>
      </p:pic>
      <p:sp>
        <p:nvSpPr>
          <p:cNvPr id="2" name="Title 1"/>
          <p:cNvSpPr>
            <a:spLocks noGrp="1"/>
          </p:cNvSpPr>
          <p:nvPr>
            <p:ph type="title" hasCustomPrompt="1"/>
          </p:nvPr>
        </p:nvSpPr>
        <p:spPr>
          <a:xfrm>
            <a:off x="579371" y="1621629"/>
            <a:ext cx="10360501" cy="1202499"/>
          </a:xfrm>
        </p:spPr>
        <p:txBody>
          <a:bodyPr anchor="b" anchorCtr="0"/>
          <a:lstStyle>
            <a:lvl1pPr algn="l">
              <a:defRPr sz="4300" b="1" cap="none">
                <a:solidFill>
                  <a:schemeClr val="accent6"/>
                </a:solidFill>
              </a:defRPr>
            </a:lvl1pPr>
          </a:lstStyle>
          <a:p>
            <a:r>
              <a:rPr lang="en-US" dirty="0"/>
              <a:t>Section Title</a:t>
            </a:r>
          </a:p>
        </p:txBody>
      </p:sp>
      <p:sp>
        <p:nvSpPr>
          <p:cNvPr id="3" name="Text Placeholder 2"/>
          <p:cNvSpPr>
            <a:spLocks noGrp="1"/>
          </p:cNvSpPr>
          <p:nvPr>
            <p:ph type="body" idx="1" hasCustomPrompt="1"/>
          </p:nvPr>
        </p:nvSpPr>
        <p:spPr>
          <a:xfrm>
            <a:off x="579371" y="2884363"/>
            <a:ext cx="10360501" cy="2743200"/>
          </a:xfrm>
        </p:spPr>
        <p:txBody>
          <a:bodyPr anchor="t" anchorCtr="0"/>
          <a:lstStyle>
            <a:lvl1pPr marL="0" indent="0" algn="l">
              <a:buNone/>
              <a:defRPr sz="2700" baseline="0">
                <a:solidFill>
                  <a:schemeClr val="tx1"/>
                </a:solidFill>
              </a:defRPr>
            </a:lvl1pPr>
            <a:lvl2pPr marL="457120" indent="0">
              <a:buNone/>
              <a:defRPr sz="1800">
                <a:solidFill>
                  <a:schemeClr val="tx1">
                    <a:tint val="75000"/>
                  </a:schemeClr>
                </a:solidFill>
              </a:defRPr>
            </a:lvl2pPr>
            <a:lvl3pPr marL="914240" indent="0">
              <a:buNone/>
              <a:defRPr sz="1600">
                <a:solidFill>
                  <a:schemeClr val="tx1">
                    <a:tint val="75000"/>
                  </a:schemeClr>
                </a:solidFill>
              </a:defRPr>
            </a:lvl3pPr>
            <a:lvl4pPr marL="1371360" indent="0">
              <a:buNone/>
              <a:defRPr sz="1400">
                <a:solidFill>
                  <a:schemeClr val="tx1">
                    <a:tint val="75000"/>
                  </a:schemeClr>
                </a:solidFill>
              </a:defRPr>
            </a:lvl4pPr>
            <a:lvl5pPr marL="1828480" indent="0">
              <a:buNone/>
              <a:defRPr sz="1400">
                <a:solidFill>
                  <a:schemeClr val="tx1">
                    <a:tint val="75000"/>
                  </a:schemeClr>
                </a:solidFill>
              </a:defRPr>
            </a:lvl5pPr>
            <a:lvl6pPr marL="2285600" indent="0">
              <a:buNone/>
              <a:defRPr sz="1400">
                <a:solidFill>
                  <a:schemeClr val="tx1">
                    <a:tint val="75000"/>
                  </a:schemeClr>
                </a:solidFill>
              </a:defRPr>
            </a:lvl6pPr>
            <a:lvl7pPr marL="2742720"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315587732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584"/>
            <a:ext cx="12198096" cy="6862115"/>
          </a:xfrm>
          <a:prstGeom prst="rect">
            <a:avLst/>
          </a:prstGeom>
        </p:spPr>
      </p:pic>
      <p:sp>
        <p:nvSpPr>
          <p:cNvPr id="2" name="Title 1"/>
          <p:cNvSpPr>
            <a:spLocks noGrp="1"/>
          </p:cNvSpPr>
          <p:nvPr>
            <p:ph type="title" hasCustomPrompt="1"/>
          </p:nvPr>
        </p:nvSpPr>
        <p:spPr>
          <a:xfrm>
            <a:off x="579371" y="1621629"/>
            <a:ext cx="10360501" cy="1202499"/>
          </a:xfrm>
        </p:spPr>
        <p:txBody>
          <a:bodyPr anchor="b" anchorCtr="0"/>
          <a:lstStyle>
            <a:lvl1pPr algn="l">
              <a:defRPr sz="4300" b="1" cap="none">
                <a:solidFill>
                  <a:schemeClr val="accent6"/>
                </a:solidFill>
              </a:defRPr>
            </a:lvl1pPr>
          </a:lstStyle>
          <a:p>
            <a:r>
              <a:rPr lang="en-US" dirty="0"/>
              <a:t>Section Title</a:t>
            </a:r>
          </a:p>
        </p:txBody>
      </p:sp>
      <p:sp>
        <p:nvSpPr>
          <p:cNvPr id="3" name="Text Placeholder 2"/>
          <p:cNvSpPr>
            <a:spLocks noGrp="1"/>
          </p:cNvSpPr>
          <p:nvPr>
            <p:ph type="body" idx="1" hasCustomPrompt="1"/>
          </p:nvPr>
        </p:nvSpPr>
        <p:spPr>
          <a:xfrm>
            <a:off x="579371" y="2884363"/>
            <a:ext cx="10360501" cy="2743200"/>
          </a:xfrm>
        </p:spPr>
        <p:txBody>
          <a:bodyPr anchor="t" anchorCtr="0"/>
          <a:lstStyle>
            <a:lvl1pPr marL="0" indent="0" algn="l">
              <a:buNone/>
              <a:defRPr sz="2700" baseline="0">
                <a:solidFill>
                  <a:schemeClr val="tx1"/>
                </a:solidFill>
              </a:defRPr>
            </a:lvl1pPr>
            <a:lvl2pPr marL="457120" indent="0">
              <a:buNone/>
              <a:defRPr sz="1800">
                <a:solidFill>
                  <a:schemeClr val="tx1">
                    <a:tint val="75000"/>
                  </a:schemeClr>
                </a:solidFill>
              </a:defRPr>
            </a:lvl2pPr>
            <a:lvl3pPr marL="914240" indent="0">
              <a:buNone/>
              <a:defRPr sz="1600">
                <a:solidFill>
                  <a:schemeClr val="tx1">
                    <a:tint val="75000"/>
                  </a:schemeClr>
                </a:solidFill>
              </a:defRPr>
            </a:lvl3pPr>
            <a:lvl4pPr marL="1371360" indent="0">
              <a:buNone/>
              <a:defRPr sz="1400">
                <a:solidFill>
                  <a:schemeClr val="tx1">
                    <a:tint val="75000"/>
                  </a:schemeClr>
                </a:solidFill>
              </a:defRPr>
            </a:lvl4pPr>
            <a:lvl5pPr marL="1828480" indent="0">
              <a:buNone/>
              <a:defRPr sz="1400">
                <a:solidFill>
                  <a:schemeClr val="tx1">
                    <a:tint val="75000"/>
                  </a:schemeClr>
                </a:solidFill>
              </a:defRPr>
            </a:lvl5pPr>
            <a:lvl6pPr marL="2285600" indent="0">
              <a:buNone/>
              <a:defRPr sz="1400">
                <a:solidFill>
                  <a:schemeClr val="tx1">
                    <a:tint val="75000"/>
                  </a:schemeClr>
                </a:solidFill>
              </a:defRPr>
            </a:lvl6pPr>
            <a:lvl7pPr marL="2742720"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422389944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584"/>
            <a:ext cx="12198096" cy="6862115"/>
          </a:xfrm>
          <a:prstGeom prst="rect">
            <a:avLst/>
          </a:prstGeom>
        </p:spPr>
      </p:pic>
      <p:sp>
        <p:nvSpPr>
          <p:cNvPr id="2" name="Title 1"/>
          <p:cNvSpPr>
            <a:spLocks noGrp="1"/>
          </p:cNvSpPr>
          <p:nvPr>
            <p:ph type="title" hasCustomPrompt="1"/>
          </p:nvPr>
        </p:nvSpPr>
        <p:spPr>
          <a:xfrm>
            <a:off x="579371" y="1621629"/>
            <a:ext cx="10360501" cy="1202499"/>
          </a:xfrm>
        </p:spPr>
        <p:txBody>
          <a:bodyPr anchor="b" anchorCtr="0"/>
          <a:lstStyle>
            <a:lvl1pPr algn="l">
              <a:defRPr sz="4300" b="1" cap="none">
                <a:solidFill>
                  <a:schemeClr val="accent6"/>
                </a:solidFill>
              </a:defRPr>
            </a:lvl1pPr>
          </a:lstStyle>
          <a:p>
            <a:r>
              <a:rPr lang="en-US" dirty="0"/>
              <a:t>Section Title</a:t>
            </a:r>
          </a:p>
        </p:txBody>
      </p:sp>
      <p:sp>
        <p:nvSpPr>
          <p:cNvPr id="3" name="Text Placeholder 2"/>
          <p:cNvSpPr>
            <a:spLocks noGrp="1"/>
          </p:cNvSpPr>
          <p:nvPr>
            <p:ph type="body" idx="1" hasCustomPrompt="1"/>
          </p:nvPr>
        </p:nvSpPr>
        <p:spPr>
          <a:xfrm>
            <a:off x="579371" y="2884363"/>
            <a:ext cx="10360501" cy="2743200"/>
          </a:xfrm>
        </p:spPr>
        <p:txBody>
          <a:bodyPr anchor="t" anchorCtr="0"/>
          <a:lstStyle>
            <a:lvl1pPr marL="0" indent="0" algn="l">
              <a:buNone/>
              <a:defRPr sz="2700" baseline="0">
                <a:solidFill>
                  <a:schemeClr val="tx1"/>
                </a:solidFill>
              </a:defRPr>
            </a:lvl1pPr>
            <a:lvl2pPr marL="457120" indent="0">
              <a:buNone/>
              <a:defRPr sz="1800">
                <a:solidFill>
                  <a:schemeClr val="tx1">
                    <a:tint val="75000"/>
                  </a:schemeClr>
                </a:solidFill>
              </a:defRPr>
            </a:lvl2pPr>
            <a:lvl3pPr marL="914240" indent="0">
              <a:buNone/>
              <a:defRPr sz="1600">
                <a:solidFill>
                  <a:schemeClr val="tx1">
                    <a:tint val="75000"/>
                  </a:schemeClr>
                </a:solidFill>
              </a:defRPr>
            </a:lvl3pPr>
            <a:lvl4pPr marL="1371360" indent="0">
              <a:buNone/>
              <a:defRPr sz="1400">
                <a:solidFill>
                  <a:schemeClr val="tx1">
                    <a:tint val="75000"/>
                  </a:schemeClr>
                </a:solidFill>
              </a:defRPr>
            </a:lvl4pPr>
            <a:lvl5pPr marL="1828480" indent="0">
              <a:buNone/>
              <a:defRPr sz="1400">
                <a:solidFill>
                  <a:schemeClr val="tx1">
                    <a:tint val="75000"/>
                  </a:schemeClr>
                </a:solidFill>
              </a:defRPr>
            </a:lvl5pPr>
            <a:lvl6pPr marL="2285600" indent="0">
              <a:buNone/>
              <a:defRPr sz="1400">
                <a:solidFill>
                  <a:schemeClr val="tx1">
                    <a:tint val="75000"/>
                  </a:schemeClr>
                </a:solidFill>
              </a:defRPr>
            </a:lvl6pPr>
            <a:lvl7pPr marL="2742720"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42238994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42274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14240" rtl="0" eaLnBrk="1" latinLnBrk="0" hangingPunct="1">
              <a:lnSpc>
                <a:spcPct val="94000"/>
              </a:lnSpc>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44044757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3" y="1554480"/>
            <a:ext cx="10835324" cy="4594784"/>
          </a:xfrm>
        </p:spPr>
        <p:txBody>
          <a:bodyPr/>
          <a:lstStyle>
            <a:lvl1pPr>
              <a:buClr>
                <a:schemeClr val="accent6"/>
              </a:buClr>
              <a:defRPr sz="2800"/>
            </a:lvl1pPr>
            <a:lvl2pPr>
              <a:buClr>
                <a:schemeClr val="accent6"/>
              </a:buClr>
              <a:defRPr sz="2400"/>
            </a:lvl2pPr>
            <a:lvl3pPr>
              <a:buClr>
                <a:schemeClr val="accent6"/>
              </a:buClr>
              <a:defRPr sz="2000"/>
            </a:lvl3pPr>
            <a:lvl4pPr>
              <a:buClr>
                <a:schemeClr val="accent6"/>
              </a:buClr>
              <a:defRPr sz="1800"/>
            </a:lvl4pPr>
            <a:lvl5pPr>
              <a:buClr>
                <a:schemeClr val="accent6"/>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hasCustomPrompt="1"/>
          </p:nvPr>
        </p:nvSpPr>
        <p:spPr>
          <a:xfrm>
            <a:off x="609441" y="88150"/>
            <a:ext cx="10835325" cy="729997"/>
          </a:xfrm>
        </p:spPr>
        <p:txBody>
          <a:bodyPr/>
          <a:lstStyle>
            <a:lvl1pPr algn="l" defTabSz="914240" rtl="0" eaLnBrk="1" latinLnBrk="0" hangingPunct="1">
              <a:lnSpc>
                <a:spcPct val="94000"/>
              </a:lnSpc>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40331725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6"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ext Box 40"/>
          <p:cNvSpPr txBox="1">
            <a:spLocks noChangeArrowheads="1"/>
          </p:cNvSpPr>
          <p:nvPr/>
        </p:nvSpPr>
        <p:spPr bwMode="auto">
          <a:xfrm>
            <a:off x="11491718" y="6461638"/>
            <a:ext cx="387243" cy="261588"/>
          </a:xfrm>
          <a:prstGeom prst="rect">
            <a:avLst/>
          </a:prstGeom>
          <a:noFill/>
          <a:ln w="12700">
            <a:noFill/>
            <a:miter lim="800000"/>
            <a:headEnd/>
            <a:tailEnd/>
          </a:ln>
          <a:effectLst/>
        </p:spPr>
        <p:txBody>
          <a:bodyPr wrap="none" lIns="121899" tIns="60949" rIns="121899" bIns="60949" anchor="ctr" anchorCtr="0">
            <a:spAutoFit/>
          </a:bodyPr>
          <a:lstStyle/>
          <a:p>
            <a:pPr algn="r" eaLnBrk="0" hangingPunct="0"/>
            <a:fld id="{283C04FB-A394-5443-BF22-752C5A00CCA1}" type="slidenum">
              <a:rPr lang="en-US" sz="900" smtClean="0">
                <a:solidFill>
                  <a:schemeClr val="bg1">
                    <a:lumMod val="65000"/>
                  </a:schemeClr>
                </a:solidFill>
                <a:latin typeface="+mj-lt"/>
              </a:rPr>
              <a:pPr algn="r" eaLnBrk="0" hangingPunct="0"/>
              <a:t>‹#›</a:t>
            </a:fld>
            <a:endParaRPr lang="en-US" sz="1200" dirty="0">
              <a:solidFill>
                <a:schemeClr val="bg1">
                  <a:lumMod val="65000"/>
                </a:schemeClr>
              </a:solidFill>
              <a:latin typeface="+mj-lt"/>
            </a:endParaRPr>
          </a:p>
        </p:txBody>
      </p:sp>
      <p:sp>
        <p:nvSpPr>
          <p:cNvPr id="2" name="Title Placeholder 1"/>
          <p:cNvSpPr>
            <a:spLocks noGrp="1"/>
          </p:cNvSpPr>
          <p:nvPr>
            <p:ph type="title"/>
          </p:nvPr>
        </p:nvSpPr>
        <p:spPr>
          <a:xfrm>
            <a:off x="609441" y="88150"/>
            <a:ext cx="10835325" cy="729997"/>
          </a:xfrm>
          <a:prstGeom prst="rect">
            <a:avLst/>
          </a:prstGeom>
        </p:spPr>
        <p:txBody>
          <a:bodyPr vert="horz" lIns="121899" tIns="60949" rIns="121899" bIns="60949"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443" y="1562793"/>
            <a:ext cx="10835324" cy="459478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7010612"/>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6" r:id="rId4"/>
    <p:sldLayoutId id="2147483664" r:id="rId5"/>
    <p:sldLayoutId id="2147483665" r:id="rId6"/>
    <p:sldLayoutId id="2147483655" r:id="rId7"/>
    <p:sldLayoutId id="2147483654" r:id="rId8"/>
    <p:sldLayoutId id="2147483650" r:id="rId9"/>
    <p:sldLayoutId id="2147483678" r:id="rId10"/>
    <p:sldLayoutId id="2147483690" r:id="rId11"/>
    <p:sldLayoutId id="2147483691" r:id="rId12"/>
    <p:sldLayoutId id="2147483692" r:id="rId13"/>
    <p:sldLayoutId id="2147483683" r:id="rId14"/>
    <p:sldLayoutId id="2147483684" r:id="rId15"/>
    <p:sldLayoutId id="2147483685" r:id="rId16"/>
    <p:sldLayoutId id="2147483686" r:id="rId17"/>
    <p:sldLayoutId id="2147483687" r:id="rId18"/>
    <p:sldLayoutId id="2147483688" r:id="rId19"/>
    <p:sldLayoutId id="2147483689" r:id="rId20"/>
    <p:sldLayoutId id="2147483663" r:id="rId21"/>
    <p:sldLayoutId id="2147483668" r:id="rId22"/>
    <p:sldLayoutId id="2147483669" r:id="rId23"/>
    <p:sldLayoutId id="2147483695" r:id="rId24"/>
  </p:sldLayoutIdLst>
  <p:transition spd="slow">
    <p:wipe/>
  </p:transition>
  <p:txStyles>
    <p:title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p:titleStyle>
    <p:body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6.emf"/><Relationship Id="rId5" Type="http://schemas.openxmlformats.org/officeDocument/2006/relationships/image" Target="../media/image30.png"/><Relationship Id="rId10" Type="http://schemas.openxmlformats.org/officeDocument/2006/relationships/image" Target="../media/image35.emf"/><Relationship Id="rId4" Type="http://schemas.openxmlformats.org/officeDocument/2006/relationships/image" Target="../media/image29.png"/><Relationship Id="rId9"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0.emf"/><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46.png"/><Relationship Id="rId12" Type="http://schemas.openxmlformats.org/officeDocument/2006/relationships/image" Target="../media/image60.png"/><Relationship Id="rId2" Type="http://schemas.openxmlformats.org/officeDocument/2006/relationships/notesSlide" Target="../notesSlides/notesSlide20.xml"/><Relationship Id="rId16"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49.png"/><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5.emf"/><Relationship Id="rId5" Type="http://schemas.openxmlformats.org/officeDocument/2006/relationships/image" Target="../media/image51.emf"/><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4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2.jp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u-RU" dirty="0"/>
              <a:t>Безопасные беспроводные сети </a:t>
            </a:r>
            <a:r>
              <a:rPr lang="en-US" dirty="0"/>
              <a:t>Fortinet </a:t>
            </a:r>
          </a:p>
        </p:txBody>
      </p:sp>
      <p:sp>
        <p:nvSpPr>
          <p:cNvPr id="4" name="Subtitle 3"/>
          <p:cNvSpPr>
            <a:spLocks noGrp="1"/>
          </p:cNvSpPr>
          <p:nvPr>
            <p:ph type="subTitle" idx="1"/>
          </p:nvPr>
        </p:nvSpPr>
        <p:spPr/>
        <p:txBody>
          <a:bodyPr/>
          <a:lstStyle/>
          <a:p>
            <a:endParaRPr lang="en-US" dirty="0"/>
          </a:p>
        </p:txBody>
      </p:sp>
      <p:sp>
        <p:nvSpPr>
          <p:cNvPr id="5" name="Text Placeholder 4"/>
          <p:cNvSpPr>
            <a:spLocks noGrp="1"/>
          </p:cNvSpPr>
          <p:nvPr>
            <p:ph type="body" sz="quarter" idx="10"/>
          </p:nvPr>
        </p:nvSpPr>
        <p:spPr/>
        <p:txBody>
          <a:bodyPr>
            <a:normAutofit fontScale="92500" lnSpcReduction="20000"/>
          </a:bodyPr>
          <a:lstStyle/>
          <a:p>
            <a:r>
              <a:rPr lang="en-US" dirty="0"/>
              <a:t>2018</a:t>
            </a:r>
          </a:p>
        </p:txBody>
      </p:sp>
    </p:spTree>
    <p:extLst>
      <p:ext uri="{BB962C8B-B14F-4D97-AF65-F5344CB8AC3E}">
        <p14:creationId xmlns:p14="http://schemas.microsoft.com/office/powerpoint/2010/main" val="195014526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3" y="1554480"/>
            <a:ext cx="6583837" cy="4748784"/>
          </a:xfrm>
        </p:spPr>
        <p:txBody>
          <a:bodyPr>
            <a:normAutofit/>
          </a:bodyPr>
          <a:lstStyle/>
          <a:p>
            <a:r>
              <a:rPr lang="ru-RU" dirty="0"/>
              <a:t>Как это работает</a:t>
            </a:r>
            <a:endParaRPr lang="en-US" dirty="0"/>
          </a:p>
          <a:p>
            <a:pPr lvl="1"/>
            <a:r>
              <a:rPr lang="ru-RU" dirty="0"/>
              <a:t>Один из элементов Фабрики, т.е. любое устройство обнаруживает угрозу</a:t>
            </a:r>
            <a:endParaRPr lang="en-US" dirty="0"/>
          </a:p>
          <a:p>
            <a:pPr lvl="1"/>
            <a:r>
              <a:rPr lang="ru-RU" dirty="0"/>
              <a:t>Точка доступа </a:t>
            </a:r>
            <a:r>
              <a:rPr lang="en-US" dirty="0" err="1"/>
              <a:t>FortiAP</a:t>
            </a:r>
            <a:r>
              <a:rPr lang="en-US" dirty="0"/>
              <a:t> </a:t>
            </a:r>
            <a:r>
              <a:rPr lang="ru-RU" dirty="0"/>
              <a:t>или</a:t>
            </a:r>
            <a:r>
              <a:rPr lang="en-US" dirty="0"/>
              <a:t> </a:t>
            </a:r>
            <a:r>
              <a:rPr lang="ru-RU" dirty="0"/>
              <a:t>коммутатор </a:t>
            </a:r>
            <a:r>
              <a:rPr lang="en-US" dirty="0" err="1"/>
              <a:t>FortiSwitches</a:t>
            </a:r>
            <a:r>
              <a:rPr lang="en-US" dirty="0"/>
              <a:t> </a:t>
            </a:r>
            <a:r>
              <a:rPr lang="ru-RU" dirty="0"/>
              <a:t>может автоматически поместить подозрительное или зараженное устройство в карантин</a:t>
            </a:r>
            <a:endParaRPr lang="en-US" dirty="0"/>
          </a:p>
          <a:p>
            <a:r>
              <a:rPr lang="ru-RU" dirty="0"/>
              <a:t>Почему это важно</a:t>
            </a:r>
            <a:endParaRPr lang="en-US" dirty="0"/>
          </a:p>
          <a:p>
            <a:pPr lvl="1"/>
            <a:r>
              <a:rPr lang="ru-RU" dirty="0"/>
              <a:t>Скомпрометированные устройства больше не представляют угрозы для остальной сети</a:t>
            </a:r>
            <a:endParaRPr lang="en-US" dirty="0"/>
          </a:p>
        </p:txBody>
      </p:sp>
      <p:sp>
        <p:nvSpPr>
          <p:cNvPr id="2" name="Title 1"/>
          <p:cNvSpPr>
            <a:spLocks noGrp="1"/>
          </p:cNvSpPr>
          <p:nvPr>
            <p:ph type="title"/>
          </p:nvPr>
        </p:nvSpPr>
        <p:spPr/>
        <p:txBody>
          <a:bodyPr>
            <a:normAutofit/>
          </a:bodyPr>
          <a:lstStyle/>
          <a:p>
            <a:r>
              <a:rPr lang="ru-RU" dirty="0"/>
              <a:t>Автоматическая реакция на взлом устройства</a:t>
            </a:r>
            <a:endParaRPr lang="en-US" dirty="0"/>
          </a:p>
        </p:txBody>
      </p:sp>
      <p:pic>
        <p:nvPicPr>
          <p:cNvPr id="1026" name="E300DF50-65BB-4B55-BB90-67678E7D359F" descr="0F2ED779-B336-4963-9DFE-669FA07D5779@fortinet-us"/>
          <p:cNvPicPr>
            <a:picLocks noChangeAspect="1" noChangeArrowheads="1"/>
          </p:cNvPicPr>
          <p:nvPr/>
        </p:nvPicPr>
        <p:blipFill rotWithShape="1">
          <a:blip r:embed="rId3">
            <a:extLst>
              <a:ext uri="{28A0092B-C50C-407E-A947-70E740481C1C}">
                <a14:useLocalDpi xmlns:a14="http://schemas.microsoft.com/office/drawing/2010/main" val="0"/>
              </a:ext>
            </a:extLst>
          </a:blip>
          <a:srcRect l="48732" t="23835"/>
          <a:stretch/>
        </p:blipFill>
        <p:spPr bwMode="auto">
          <a:xfrm>
            <a:off x="7302098" y="2304158"/>
            <a:ext cx="4512107" cy="354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8751915" y="1366799"/>
            <a:ext cx="958636" cy="1493790"/>
            <a:chOff x="2622550" y="-1588"/>
            <a:chExt cx="4851400" cy="7559676"/>
          </a:xfrm>
          <a:solidFill>
            <a:srgbClr val="334041"/>
          </a:solidFill>
        </p:grpSpPr>
        <p:grpSp>
          <p:nvGrpSpPr>
            <p:cNvPr id="5" name="Group 4"/>
            <p:cNvGrpSpPr/>
            <p:nvPr/>
          </p:nvGrpSpPr>
          <p:grpSpPr>
            <a:xfrm>
              <a:off x="3756025" y="-1588"/>
              <a:ext cx="2587625" cy="4567238"/>
              <a:chOff x="3756025" y="-1588"/>
              <a:chExt cx="2587625" cy="4567238"/>
            </a:xfrm>
            <a:grpFill/>
          </p:grpSpPr>
          <p:sp>
            <p:nvSpPr>
              <p:cNvPr id="7" name="Freeform 1"/>
              <p:cNvSpPr>
                <a:spLocks noChangeArrowheads="1"/>
              </p:cNvSpPr>
              <p:nvPr/>
            </p:nvSpPr>
            <p:spPr bwMode="auto">
              <a:xfrm>
                <a:off x="3756025" y="1768475"/>
                <a:ext cx="2587625" cy="2797175"/>
              </a:xfrm>
              <a:custGeom>
                <a:avLst/>
                <a:gdLst>
                  <a:gd name="T0" fmla="*/ 7186 w 7187"/>
                  <a:gd name="T1" fmla="*/ 7248 h 7771"/>
                  <a:gd name="T2" fmla="*/ 7186 w 7187"/>
                  <a:gd name="T3" fmla="*/ 7248 h 7771"/>
                  <a:gd name="T4" fmla="*/ 7186 w 7187"/>
                  <a:gd name="T5" fmla="*/ 312 h 7771"/>
                  <a:gd name="T6" fmla="*/ 6873 w 7187"/>
                  <a:gd name="T7" fmla="*/ 0 h 7771"/>
                  <a:gd name="T8" fmla="*/ 333 w 7187"/>
                  <a:gd name="T9" fmla="*/ 0 h 7771"/>
                  <a:gd name="T10" fmla="*/ 333 w 7187"/>
                  <a:gd name="T11" fmla="*/ 0 h 7771"/>
                  <a:gd name="T12" fmla="*/ 0 w 7187"/>
                  <a:gd name="T13" fmla="*/ 312 h 7771"/>
                  <a:gd name="T14" fmla="*/ 0 w 7187"/>
                  <a:gd name="T15" fmla="*/ 7270 h 7771"/>
                  <a:gd name="T16" fmla="*/ 1916 w 7187"/>
                  <a:gd name="T17" fmla="*/ 7603 h 7771"/>
                  <a:gd name="T18" fmla="*/ 7186 w 7187"/>
                  <a:gd name="T19" fmla="*/ 7248 h 7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7" h="7771">
                    <a:moveTo>
                      <a:pt x="7186" y="7248"/>
                    </a:moveTo>
                    <a:lnTo>
                      <a:pt x="7186" y="7248"/>
                    </a:lnTo>
                    <a:cubicBezTo>
                      <a:pt x="7186" y="312"/>
                      <a:pt x="7186" y="312"/>
                      <a:pt x="7186" y="312"/>
                    </a:cubicBezTo>
                    <a:cubicBezTo>
                      <a:pt x="7186" y="125"/>
                      <a:pt x="7040" y="0"/>
                      <a:pt x="6873" y="0"/>
                    </a:cubicBezTo>
                    <a:cubicBezTo>
                      <a:pt x="333" y="0"/>
                      <a:pt x="333" y="0"/>
                      <a:pt x="333" y="0"/>
                    </a:cubicBezTo>
                    <a:lnTo>
                      <a:pt x="333" y="0"/>
                    </a:lnTo>
                    <a:cubicBezTo>
                      <a:pt x="145" y="0"/>
                      <a:pt x="0" y="146"/>
                      <a:pt x="0" y="312"/>
                    </a:cubicBezTo>
                    <a:cubicBezTo>
                      <a:pt x="0" y="7270"/>
                      <a:pt x="0" y="7270"/>
                      <a:pt x="0" y="7270"/>
                    </a:cubicBezTo>
                    <a:cubicBezTo>
                      <a:pt x="624" y="7436"/>
                      <a:pt x="1270" y="7540"/>
                      <a:pt x="1916" y="7603"/>
                    </a:cubicBezTo>
                    <a:cubicBezTo>
                      <a:pt x="3665" y="7748"/>
                      <a:pt x="5498" y="7770"/>
                      <a:pt x="7186" y="7248"/>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 name="Freeform 2"/>
              <p:cNvSpPr>
                <a:spLocks noChangeArrowheads="1"/>
              </p:cNvSpPr>
              <p:nvPr/>
            </p:nvSpPr>
            <p:spPr bwMode="auto">
              <a:xfrm>
                <a:off x="4257675" y="-1588"/>
                <a:ext cx="1582738" cy="1582738"/>
              </a:xfrm>
              <a:custGeom>
                <a:avLst/>
                <a:gdLst>
                  <a:gd name="T0" fmla="*/ 2207 w 4396"/>
                  <a:gd name="T1" fmla="*/ 4396 h 4397"/>
                  <a:gd name="T2" fmla="*/ 2207 w 4396"/>
                  <a:gd name="T3" fmla="*/ 4396 h 4397"/>
                  <a:gd name="T4" fmla="*/ 4395 w 4396"/>
                  <a:gd name="T5" fmla="*/ 2209 h 4397"/>
                  <a:gd name="T6" fmla="*/ 2207 w 4396"/>
                  <a:gd name="T7" fmla="*/ 0 h 4397"/>
                  <a:gd name="T8" fmla="*/ 0 w 4396"/>
                  <a:gd name="T9" fmla="*/ 2209 h 4397"/>
                  <a:gd name="T10" fmla="*/ 2207 w 4396"/>
                  <a:gd name="T11" fmla="*/ 4396 h 4397"/>
                </a:gdLst>
                <a:ahLst/>
                <a:cxnLst>
                  <a:cxn ang="0">
                    <a:pos x="T0" y="T1"/>
                  </a:cxn>
                  <a:cxn ang="0">
                    <a:pos x="T2" y="T3"/>
                  </a:cxn>
                  <a:cxn ang="0">
                    <a:pos x="T4" y="T5"/>
                  </a:cxn>
                  <a:cxn ang="0">
                    <a:pos x="T6" y="T7"/>
                  </a:cxn>
                  <a:cxn ang="0">
                    <a:pos x="T8" y="T9"/>
                  </a:cxn>
                  <a:cxn ang="0">
                    <a:pos x="T10" y="T11"/>
                  </a:cxn>
                </a:cxnLst>
                <a:rect l="0" t="0" r="r" b="b"/>
                <a:pathLst>
                  <a:path w="4396" h="4397">
                    <a:moveTo>
                      <a:pt x="2207" y="4396"/>
                    </a:moveTo>
                    <a:lnTo>
                      <a:pt x="2207" y="4396"/>
                    </a:lnTo>
                    <a:cubicBezTo>
                      <a:pt x="3415" y="4396"/>
                      <a:pt x="4395" y="3417"/>
                      <a:pt x="4395" y="2209"/>
                    </a:cubicBezTo>
                    <a:cubicBezTo>
                      <a:pt x="4395" y="1000"/>
                      <a:pt x="3415" y="0"/>
                      <a:pt x="2207" y="0"/>
                    </a:cubicBezTo>
                    <a:cubicBezTo>
                      <a:pt x="1000" y="0"/>
                      <a:pt x="0" y="1000"/>
                      <a:pt x="0" y="2209"/>
                    </a:cubicBezTo>
                    <a:cubicBezTo>
                      <a:pt x="0" y="3417"/>
                      <a:pt x="1000" y="4396"/>
                      <a:pt x="2207" y="439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6" name="Freeform 3"/>
            <p:cNvSpPr>
              <a:spLocks noChangeArrowheads="1"/>
            </p:cNvSpPr>
            <p:nvPr/>
          </p:nvSpPr>
          <p:spPr bwMode="auto">
            <a:xfrm>
              <a:off x="2622550" y="3246438"/>
              <a:ext cx="4851400" cy="4311650"/>
            </a:xfrm>
            <a:custGeom>
              <a:avLst/>
              <a:gdLst>
                <a:gd name="T0" fmla="*/ 11228 w 13478"/>
                <a:gd name="T1" fmla="*/ 0 h 11978"/>
                <a:gd name="T2" fmla="*/ 11228 w 13478"/>
                <a:gd name="T3" fmla="*/ 0 h 11978"/>
                <a:gd name="T4" fmla="*/ 11228 w 13478"/>
                <a:gd name="T5" fmla="*/ 604 h 11978"/>
                <a:gd name="T6" fmla="*/ 12748 w 13478"/>
                <a:gd name="T7" fmla="*/ 1936 h 11978"/>
                <a:gd name="T8" fmla="*/ 12769 w 13478"/>
                <a:gd name="T9" fmla="*/ 2040 h 11978"/>
                <a:gd name="T10" fmla="*/ 12769 w 13478"/>
                <a:gd name="T11" fmla="*/ 2103 h 11978"/>
                <a:gd name="T12" fmla="*/ 12685 w 13478"/>
                <a:gd name="T13" fmla="*/ 2353 h 11978"/>
                <a:gd name="T14" fmla="*/ 12644 w 13478"/>
                <a:gd name="T15" fmla="*/ 2478 h 11978"/>
                <a:gd name="T16" fmla="*/ 12581 w 13478"/>
                <a:gd name="T17" fmla="*/ 2561 h 11978"/>
                <a:gd name="T18" fmla="*/ 12394 w 13478"/>
                <a:gd name="T19" fmla="*/ 2770 h 11978"/>
                <a:gd name="T20" fmla="*/ 7352 w 13478"/>
                <a:gd name="T21" fmla="*/ 4166 h 11978"/>
                <a:gd name="T22" fmla="*/ 6729 w 13478"/>
                <a:gd name="T23" fmla="*/ 4166 h 11978"/>
                <a:gd name="T24" fmla="*/ 6124 w 13478"/>
                <a:gd name="T25" fmla="*/ 4166 h 11978"/>
                <a:gd name="T26" fmla="*/ 1437 w 13478"/>
                <a:gd name="T27" fmla="*/ 3061 h 11978"/>
                <a:gd name="T28" fmla="*/ 1291 w 13478"/>
                <a:gd name="T29" fmla="*/ 2957 h 11978"/>
                <a:gd name="T30" fmla="*/ 1187 w 13478"/>
                <a:gd name="T31" fmla="*/ 2874 h 11978"/>
                <a:gd name="T32" fmla="*/ 1063 w 13478"/>
                <a:gd name="T33" fmla="*/ 2770 h 11978"/>
                <a:gd name="T34" fmla="*/ 896 w 13478"/>
                <a:gd name="T35" fmla="*/ 2561 h 11978"/>
                <a:gd name="T36" fmla="*/ 833 w 13478"/>
                <a:gd name="T37" fmla="*/ 2478 h 11978"/>
                <a:gd name="T38" fmla="*/ 771 w 13478"/>
                <a:gd name="T39" fmla="*/ 2353 h 11978"/>
                <a:gd name="T40" fmla="*/ 729 w 13478"/>
                <a:gd name="T41" fmla="*/ 2207 h 11978"/>
                <a:gd name="T42" fmla="*/ 708 w 13478"/>
                <a:gd name="T43" fmla="*/ 2040 h 11978"/>
                <a:gd name="T44" fmla="*/ 708 w 13478"/>
                <a:gd name="T45" fmla="*/ 1999 h 11978"/>
                <a:gd name="T46" fmla="*/ 708 w 13478"/>
                <a:gd name="T47" fmla="*/ 1936 h 11978"/>
                <a:gd name="T48" fmla="*/ 729 w 13478"/>
                <a:gd name="T49" fmla="*/ 1832 h 11978"/>
                <a:gd name="T50" fmla="*/ 2250 w 13478"/>
                <a:gd name="T51" fmla="*/ 604 h 11978"/>
                <a:gd name="T52" fmla="*/ 2270 w 13478"/>
                <a:gd name="T53" fmla="*/ 0 h 11978"/>
                <a:gd name="T54" fmla="*/ 2270 w 13478"/>
                <a:gd name="T55" fmla="*/ 0 h 11978"/>
                <a:gd name="T56" fmla="*/ 0 w 13478"/>
                <a:gd name="T57" fmla="*/ 1978 h 11978"/>
                <a:gd name="T58" fmla="*/ 0 w 13478"/>
                <a:gd name="T59" fmla="*/ 1999 h 11978"/>
                <a:gd name="T60" fmla="*/ 0 w 13478"/>
                <a:gd name="T61" fmla="*/ 2040 h 11978"/>
                <a:gd name="T62" fmla="*/ 0 w 13478"/>
                <a:gd name="T63" fmla="*/ 9227 h 11978"/>
                <a:gd name="T64" fmla="*/ 6729 w 13478"/>
                <a:gd name="T65" fmla="*/ 11977 h 11978"/>
                <a:gd name="T66" fmla="*/ 13477 w 13478"/>
                <a:gd name="T67" fmla="*/ 9227 h 11978"/>
                <a:gd name="T68" fmla="*/ 13477 w 13478"/>
                <a:gd name="T69" fmla="*/ 9227 h 11978"/>
                <a:gd name="T70" fmla="*/ 13477 w 13478"/>
                <a:gd name="T71" fmla="*/ 2040 h 11978"/>
                <a:gd name="T72" fmla="*/ 13477 w 13478"/>
                <a:gd name="T73" fmla="*/ 1999 h 11978"/>
                <a:gd name="T74" fmla="*/ 13477 w 13478"/>
                <a:gd name="T75" fmla="*/ 1978 h 11978"/>
                <a:gd name="T76" fmla="*/ 13477 w 13478"/>
                <a:gd name="T77" fmla="*/ 1957 h 11978"/>
                <a:gd name="T78" fmla="*/ 11228 w 13478"/>
                <a:gd name="T79" fmla="*/ 0 h 11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478" h="11978">
                  <a:moveTo>
                    <a:pt x="11228" y="0"/>
                  </a:moveTo>
                  <a:lnTo>
                    <a:pt x="11228" y="0"/>
                  </a:lnTo>
                  <a:cubicBezTo>
                    <a:pt x="11228" y="208"/>
                    <a:pt x="11228" y="417"/>
                    <a:pt x="11228" y="604"/>
                  </a:cubicBezTo>
                  <a:cubicBezTo>
                    <a:pt x="12123" y="979"/>
                    <a:pt x="12685" y="1437"/>
                    <a:pt x="12748" y="1936"/>
                  </a:cubicBezTo>
                  <a:cubicBezTo>
                    <a:pt x="12769" y="1978"/>
                    <a:pt x="12769" y="1999"/>
                    <a:pt x="12769" y="2040"/>
                  </a:cubicBezTo>
                  <a:cubicBezTo>
                    <a:pt x="12769" y="2061"/>
                    <a:pt x="12769" y="2082"/>
                    <a:pt x="12769" y="2103"/>
                  </a:cubicBezTo>
                  <a:cubicBezTo>
                    <a:pt x="12748" y="2186"/>
                    <a:pt x="12727" y="2270"/>
                    <a:pt x="12685" y="2353"/>
                  </a:cubicBezTo>
                  <a:cubicBezTo>
                    <a:pt x="12685" y="2394"/>
                    <a:pt x="12665" y="2436"/>
                    <a:pt x="12644" y="2478"/>
                  </a:cubicBezTo>
                  <a:cubicBezTo>
                    <a:pt x="12623" y="2499"/>
                    <a:pt x="12602" y="2540"/>
                    <a:pt x="12581" y="2561"/>
                  </a:cubicBezTo>
                  <a:cubicBezTo>
                    <a:pt x="12519" y="2644"/>
                    <a:pt x="12456" y="2707"/>
                    <a:pt x="12394" y="2770"/>
                  </a:cubicBezTo>
                  <a:cubicBezTo>
                    <a:pt x="11623" y="3520"/>
                    <a:pt x="9686" y="4082"/>
                    <a:pt x="7352" y="4166"/>
                  </a:cubicBezTo>
                  <a:cubicBezTo>
                    <a:pt x="7144" y="4166"/>
                    <a:pt x="6936" y="4166"/>
                    <a:pt x="6729" y="4166"/>
                  </a:cubicBezTo>
                  <a:cubicBezTo>
                    <a:pt x="6520" y="4166"/>
                    <a:pt x="6312" y="4166"/>
                    <a:pt x="6124" y="4166"/>
                  </a:cubicBezTo>
                  <a:cubicBezTo>
                    <a:pt x="4083" y="4082"/>
                    <a:pt x="2354" y="3666"/>
                    <a:pt x="1437" y="3061"/>
                  </a:cubicBezTo>
                  <a:cubicBezTo>
                    <a:pt x="1375" y="3020"/>
                    <a:pt x="1333" y="2999"/>
                    <a:pt x="1291" y="2957"/>
                  </a:cubicBezTo>
                  <a:cubicBezTo>
                    <a:pt x="1250" y="2936"/>
                    <a:pt x="1208" y="2894"/>
                    <a:pt x="1187" y="2874"/>
                  </a:cubicBezTo>
                  <a:cubicBezTo>
                    <a:pt x="1146" y="2832"/>
                    <a:pt x="1104" y="2790"/>
                    <a:pt x="1063" y="2770"/>
                  </a:cubicBezTo>
                  <a:cubicBezTo>
                    <a:pt x="1000" y="2707"/>
                    <a:pt x="937" y="2644"/>
                    <a:pt x="896" y="2561"/>
                  </a:cubicBezTo>
                  <a:cubicBezTo>
                    <a:pt x="875" y="2540"/>
                    <a:pt x="854" y="2499"/>
                    <a:pt x="833" y="2478"/>
                  </a:cubicBezTo>
                  <a:cubicBezTo>
                    <a:pt x="812" y="2436"/>
                    <a:pt x="791" y="2394"/>
                    <a:pt x="771" y="2353"/>
                  </a:cubicBezTo>
                  <a:cubicBezTo>
                    <a:pt x="750" y="2311"/>
                    <a:pt x="729" y="2249"/>
                    <a:pt x="729" y="2207"/>
                  </a:cubicBezTo>
                  <a:cubicBezTo>
                    <a:pt x="708" y="2144"/>
                    <a:pt x="708" y="2103"/>
                    <a:pt x="708" y="2040"/>
                  </a:cubicBezTo>
                  <a:cubicBezTo>
                    <a:pt x="708" y="2020"/>
                    <a:pt x="708" y="1999"/>
                    <a:pt x="708" y="1999"/>
                  </a:cubicBezTo>
                  <a:cubicBezTo>
                    <a:pt x="708" y="1978"/>
                    <a:pt x="708" y="1957"/>
                    <a:pt x="708" y="1936"/>
                  </a:cubicBezTo>
                  <a:cubicBezTo>
                    <a:pt x="729" y="1894"/>
                    <a:pt x="729" y="1874"/>
                    <a:pt x="729" y="1832"/>
                  </a:cubicBezTo>
                  <a:cubicBezTo>
                    <a:pt x="854" y="1375"/>
                    <a:pt x="1417" y="937"/>
                    <a:pt x="2250" y="604"/>
                  </a:cubicBezTo>
                  <a:cubicBezTo>
                    <a:pt x="2270" y="417"/>
                    <a:pt x="2270" y="208"/>
                    <a:pt x="2270" y="0"/>
                  </a:cubicBezTo>
                  <a:lnTo>
                    <a:pt x="2270" y="0"/>
                  </a:lnTo>
                  <a:cubicBezTo>
                    <a:pt x="917" y="500"/>
                    <a:pt x="63" y="1187"/>
                    <a:pt x="0" y="1978"/>
                  </a:cubicBezTo>
                  <a:lnTo>
                    <a:pt x="0" y="1999"/>
                  </a:lnTo>
                  <a:cubicBezTo>
                    <a:pt x="0" y="2040"/>
                    <a:pt x="0" y="2040"/>
                    <a:pt x="0" y="2040"/>
                  </a:cubicBezTo>
                  <a:cubicBezTo>
                    <a:pt x="0" y="9227"/>
                    <a:pt x="0" y="9227"/>
                    <a:pt x="0" y="9227"/>
                  </a:cubicBezTo>
                  <a:cubicBezTo>
                    <a:pt x="0" y="10749"/>
                    <a:pt x="3020" y="11977"/>
                    <a:pt x="6729" y="11977"/>
                  </a:cubicBezTo>
                  <a:cubicBezTo>
                    <a:pt x="10456" y="11977"/>
                    <a:pt x="13477" y="10749"/>
                    <a:pt x="13477" y="9227"/>
                  </a:cubicBezTo>
                  <a:lnTo>
                    <a:pt x="13477" y="9227"/>
                  </a:lnTo>
                  <a:cubicBezTo>
                    <a:pt x="13477" y="2040"/>
                    <a:pt x="13477" y="2040"/>
                    <a:pt x="13477" y="2040"/>
                  </a:cubicBezTo>
                  <a:cubicBezTo>
                    <a:pt x="13477" y="1999"/>
                    <a:pt x="13477" y="1999"/>
                    <a:pt x="13477" y="1999"/>
                  </a:cubicBezTo>
                  <a:cubicBezTo>
                    <a:pt x="13477" y="1978"/>
                    <a:pt x="13477" y="1978"/>
                    <a:pt x="13477" y="1978"/>
                  </a:cubicBezTo>
                  <a:cubicBezTo>
                    <a:pt x="13477" y="1957"/>
                    <a:pt x="13477" y="1957"/>
                    <a:pt x="13477" y="1957"/>
                  </a:cubicBezTo>
                  <a:cubicBezTo>
                    <a:pt x="13415" y="1187"/>
                    <a:pt x="12561" y="479"/>
                    <a:pt x="11228" y="0"/>
                  </a:cubicBezTo>
                </a:path>
              </a:pathLst>
            </a:custGeom>
            <a:solidFill>
              <a:srgbClr val="DC291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0" name="Text Placeholder 4">
            <a:extLst>
              <a:ext uri="{FF2B5EF4-FFF2-40B4-BE49-F238E27FC236}">
                <a16:creationId xmlns:a16="http://schemas.microsoft.com/office/drawing/2014/main" id="{6114D8B2-58B9-644B-9C42-A2A13C830FE3}"/>
              </a:ext>
            </a:extLst>
          </p:cNvPr>
          <p:cNvSpPr txBox="1">
            <a:spLocks/>
          </p:cNvSpPr>
          <p:nvPr/>
        </p:nvSpPr>
        <p:spPr>
          <a:xfrm>
            <a:off x="609443" y="791679"/>
            <a:ext cx="11204762" cy="369332"/>
          </a:xfrm>
          <a:prstGeom prst="rect">
            <a:avLst/>
          </a:prstGeom>
        </p:spPr>
        <p:txBody>
          <a:bodyPr/>
          <a:lst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2000" cap="all" dirty="0">
                <a:solidFill>
                  <a:schemeClr val="accent6">
                    <a:lumMod val="75000"/>
                  </a:schemeClr>
                </a:solidFill>
              </a:rPr>
              <a:t>Время реагирования очень важно</a:t>
            </a:r>
            <a:endParaRPr lang="en-US" sz="2000" cap="all" dirty="0">
              <a:solidFill>
                <a:schemeClr val="accent6">
                  <a:lumMod val="75000"/>
                </a:schemeClr>
              </a:solidFill>
            </a:endParaRPr>
          </a:p>
        </p:txBody>
      </p:sp>
      <p:sp>
        <p:nvSpPr>
          <p:cNvPr id="9" name="Rectangle 8"/>
          <p:cNvSpPr/>
          <p:nvPr/>
        </p:nvSpPr>
        <p:spPr bwMode="invGray">
          <a:xfrm>
            <a:off x="8532019" y="2286000"/>
            <a:ext cx="1395412" cy="581022"/>
          </a:xfrm>
          <a:prstGeom prst="rect">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bwMode="invGray">
          <a:xfrm>
            <a:off x="9434614" y="2248438"/>
            <a:ext cx="712713" cy="126254"/>
          </a:xfrm>
          <a:prstGeom prst="rect">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bwMode="invGray">
          <a:xfrm>
            <a:off x="8312123" y="2248438"/>
            <a:ext cx="712713" cy="126254"/>
          </a:xfrm>
          <a:prstGeom prst="rect">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bwMode="invGray">
          <a:xfrm>
            <a:off x="8675053" y="1992922"/>
            <a:ext cx="266542" cy="293077"/>
          </a:xfrm>
          <a:prstGeom prst="rect">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bwMode="invGray">
          <a:xfrm>
            <a:off x="9512933" y="1974142"/>
            <a:ext cx="266542" cy="293077"/>
          </a:xfrm>
          <a:prstGeom prst="rect">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 name="Group 10"/>
          <p:cNvGrpSpPr/>
          <p:nvPr/>
        </p:nvGrpSpPr>
        <p:grpSpPr>
          <a:xfrm>
            <a:off x="8751915" y="1366799"/>
            <a:ext cx="958636" cy="1493790"/>
            <a:chOff x="2622550" y="-1588"/>
            <a:chExt cx="4851400" cy="7559676"/>
          </a:xfrm>
          <a:solidFill>
            <a:srgbClr val="334041"/>
          </a:solidFill>
        </p:grpSpPr>
        <p:grpSp>
          <p:nvGrpSpPr>
            <p:cNvPr id="12" name="Group 11"/>
            <p:cNvGrpSpPr/>
            <p:nvPr/>
          </p:nvGrpSpPr>
          <p:grpSpPr>
            <a:xfrm>
              <a:off x="3756025" y="-1588"/>
              <a:ext cx="2587625" cy="4567238"/>
              <a:chOff x="3756025" y="-1588"/>
              <a:chExt cx="2587625" cy="4567238"/>
            </a:xfrm>
            <a:grpFill/>
          </p:grpSpPr>
          <p:sp>
            <p:nvSpPr>
              <p:cNvPr id="14" name="Freeform 1"/>
              <p:cNvSpPr>
                <a:spLocks noChangeArrowheads="1"/>
              </p:cNvSpPr>
              <p:nvPr/>
            </p:nvSpPr>
            <p:spPr bwMode="auto">
              <a:xfrm>
                <a:off x="3756025" y="1768475"/>
                <a:ext cx="2587625" cy="2797175"/>
              </a:xfrm>
              <a:custGeom>
                <a:avLst/>
                <a:gdLst>
                  <a:gd name="T0" fmla="*/ 7186 w 7187"/>
                  <a:gd name="T1" fmla="*/ 7248 h 7771"/>
                  <a:gd name="T2" fmla="*/ 7186 w 7187"/>
                  <a:gd name="T3" fmla="*/ 7248 h 7771"/>
                  <a:gd name="T4" fmla="*/ 7186 w 7187"/>
                  <a:gd name="T5" fmla="*/ 312 h 7771"/>
                  <a:gd name="T6" fmla="*/ 6873 w 7187"/>
                  <a:gd name="T7" fmla="*/ 0 h 7771"/>
                  <a:gd name="T8" fmla="*/ 333 w 7187"/>
                  <a:gd name="T9" fmla="*/ 0 h 7771"/>
                  <a:gd name="T10" fmla="*/ 333 w 7187"/>
                  <a:gd name="T11" fmla="*/ 0 h 7771"/>
                  <a:gd name="T12" fmla="*/ 0 w 7187"/>
                  <a:gd name="T13" fmla="*/ 312 h 7771"/>
                  <a:gd name="T14" fmla="*/ 0 w 7187"/>
                  <a:gd name="T15" fmla="*/ 7270 h 7771"/>
                  <a:gd name="T16" fmla="*/ 1916 w 7187"/>
                  <a:gd name="T17" fmla="*/ 7603 h 7771"/>
                  <a:gd name="T18" fmla="*/ 7186 w 7187"/>
                  <a:gd name="T19" fmla="*/ 7248 h 7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7" h="7771">
                    <a:moveTo>
                      <a:pt x="7186" y="7248"/>
                    </a:moveTo>
                    <a:lnTo>
                      <a:pt x="7186" y="7248"/>
                    </a:lnTo>
                    <a:cubicBezTo>
                      <a:pt x="7186" y="312"/>
                      <a:pt x="7186" y="312"/>
                      <a:pt x="7186" y="312"/>
                    </a:cubicBezTo>
                    <a:cubicBezTo>
                      <a:pt x="7186" y="125"/>
                      <a:pt x="7040" y="0"/>
                      <a:pt x="6873" y="0"/>
                    </a:cubicBezTo>
                    <a:cubicBezTo>
                      <a:pt x="333" y="0"/>
                      <a:pt x="333" y="0"/>
                      <a:pt x="333" y="0"/>
                    </a:cubicBezTo>
                    <a:lnTo>
                      <a:pt x="333" y="0"/>
                    </a:lnTo>
                    <a:cubicBezTo>
                      <a:pt x="145" y="0"/>
                      <a:pt x="0" y="146"/>
                      <a:pt x="0" y="312"/>
                    </a:cubicBezTo>
                    <a:cubicBezTo>
                      <a:pt x="0" y="7270"/>
                      <a:pt x="0" y="7270"/>
                      <a:pt x="0" y="7270"/>
                    </a:cubicBezTo>
                    <a:cubicBezTo>
                      <a:pt x="624" y="7436"/>
                      <a:pt x="1270" y="7540"/>
                      <a:pt x="1916" y="7603"/>
                    </a:cubicBezTo>
                    <a:cubicBezTo>
                      <a:pt x="3665" y="7748"/>
                      <a:pt x="5498" y="7770"/>
                      <a:pt x="7186" y="7248"/>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2"/>
              <p:cNvSpPr>
                <a:spLocks noChangeArrowheads="1"/>
              </p:cNvSpPr>
              <p:nvPr/>
            </p:nvSpPr>
            <p:spPr bwMode="auto">
              <a:xfrm>
                <a:off x="4257675" y="-1588"/>
                <a:ext cx="1582738" cy="1582738"/>
              </a:xfrm>
              <a:custGeom>
                <a:avLst/>
                <a:gdLst>
                  <a:gd name="T0" fmla="*/ 2207 w 4396"/>
                  <a:gd name="T1" fmla="*/ 4396 h 4397"/>
                  <a:gd name="T2" fmla="*/ 2207 w 4396"/>
                  <a:gd name="T3" fmla="*/ 4396 h 4397"/>
                  <a:gd name="T4" fmla="*/ 4395 w 4396"/>
                  <a:gd name="T5" fmla="*/ 2209 h 4397"/>
                  <a:gd name="T6" fmla="*/ 2207 w 4396"/>
                  <a:gd name="T7" fmla="*/ 0 h 4397"/>
                  <a:gd name="T8" fmla="*/ 0 w 4396"/>
                  <a:gd name="T9" fmla="*/ 2209 h 4397"/>
                  <a:gd name="T10" fmla="*/ 2207 w 4396"/>
                  <a:gd name="T11" fmla="*/ 4396 h 4397"/>
                </a:gdLst>
                <a:ahLst/>
                <a:cxnLst>
                  <a:cxn ang="0">
                    <a:pos x="T0" y="T1"/>
                  </a:cxn>
                  <a:cxn ang="0">
                    <a:pos x="T2" y="T3"/>
                  </a:cxn>
                  <a:cxn ang="0">
                    <a:pos x="T4" y="T5"/>
                  </a:cxn>
                  <a:cxn ang="0">
                    <a:pos x="T6" y="T7"/>
                  </a:cxn>
                  <a:cxn ang="0">
                    <a:pos x="T8" y="T9"/>
                  </a:cxn>
                  <a:cxn ang="0">
                    <a:pos x="T10" y="T11"/>
                  </a:cxn>
                </a:cxnLst>
                <a:rect l="0" t="0" r="r" b="b"/>
                <a:pathLst>
                  <a:path w="4396" h="4397">
                    <a:moveTo>
                      <a:pt x="2207" y="4396"/>
                    </a:moveTo>
                    <a:lnTo>
                      <a:pt x="2207" y="4396"/>
                    </a:lnTo>
                    <a:cubicBezTo>
                      <a:pt x="3415" y="4396"/>
                      <a:pt x="4395" y="3417"/>
                      <a:pt x="4395" y="2209"/>
                    </a:cubicBezTo>
                    <a:cubicBezTo>
                      <a:pt x="4395" y="1000"/>
                      <a:pt x="3415" y="0"/>
                      <a:pt x="2207" y="0"/>
                    </a:cubicBezTo>
                    <a:cubicBezTo>
                      <a:pt x="1000" y="0"/>
                      <a:pt x="0" y="1000"/>
                      <a:pt x="0" y="2209"/>
                    </a:cubicBezTo>
                    <a:cubicBezTo>
                      <a:pt x="0" y="3417"/>
                      <a:pt x="1000" y="4396"/>
                      <a:pt x="2207" y="439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3" name="Freeform 3"/>
            <p:cNvSpPr>
              <a:spLocks noChangeArrowheads="1"/>
            </p:cNvSpPr>
            <p:nvPr/>
          </p:nvSpPr>
          <p:spPr bwMode="auto">
            <a:xfrm>
              <a:off x="2622550" y="3246438"/>
              <a:ext cx="4851400" cy="4311650"/>
            </a:xfrm>
            <a:custGeom>
              <a:avLst/>
              <a:gdLst>
                <a:gd name="T0" fmla="*/ 11228 w 13478"/>
                <a:gd name="T1" fmla="*/ 0 h 11978"/>
                <a:gd name="T2" fmla="*/ 11228 w 13478"/>
                <a:gd name="T3" fmla="*/ 0 h 11978"/>
                <a:gd name="T4" fmla="*/ 11228 w 13478"/>
                <a:gd name="T5" fmla="*/ 604 h 11978"/>
                <a:gd name="T6" fmla="*/ 12748 w 13478"/>
                <a:gd name="T7" fmla="*/ 1936 h 11978"/>
                <a:gd name="T8" fmla="*/ 12769 w 13478"/>
                <a:gd name="T9" fmla="*/ 2040 h 11978"/>
                <a:gd name="T10" fmla="*/ 12769 w 13478"/>
                <a:gd name="T11" fmla="*/ 2103 h 11978"/>
                <a:gd name="T12" fmla="*/ 12685 w 13478"/>
                <a:gd name="T13" fmla="*/ 2353 h 11978"/>
                <a:gd name="T14" fmla="*/ 12644 w 13478"/>
                <a:gd name="T15" fmla="*/ 2478 h 11978"/>
                <a:gd name="T16" fmla="*/ 12581 w 13478"/>
                <a:gd name="T17" fmla="*/ 2561 h 11978"/>
                <a:gd name="T18" fmla="*/ 12394 w 13478"/>
                <a:gd name="T19" fmla="*/ 2770 h 11978"/>
                <a:gd name="T20" fmla="*/ 7352 w 13478"/>
                <a:gd name="T21" fmla="*/ 4166 h 11978"/>
                <a:gd name="T22" fmla="*/ 6729 w 13478"/>
                <a:gd name="T23" fmla="*/ 4166 h 11978"/>
                <a:gd name="T24" fmla="*/ 6124 w 13478"/>
                <a:gd name="T25" fmla="*/ 4166 h 11978"/>
                <a:gd name="T26" fmla="*/ 1437 w 13478"/>
                <a:gd name="T27" fmla="*/ 3061 h 11978"/>
                <a:gd name="T28" fmla="*/ 1291 w 13478"/>
                <a:gd name="T29" fmla="*/ 2957 h 11978"/>
                <a:gd name="T30" fmla="*/ 1187 w 13478"/>
                <a:gd name="T31" fmla="*/ 2874 h 11978"/>
                <a:gd name="T32" fmla="*/ 1063 w 13478"/>
                <a:gd name="T33" fmla="*/ 2770 h 11978"/>
                <a:gd name="T34" fmla="*/ 896 w 13478"/>
                <a:gd name="T35" fmla="*/ 2561 h 11978"/>
                <a:gd name="T36" fmla="*/ 833 w 13478"/>
                <a:gd name="T37" fmla="*/ 2478 h 11978"/>
                <a:gd name="T38" fmla="*/ 771 w 13478"/>
                <a:gd name="T39" fmla="*/ 2353 h 11978"/>
                <a:gd name="T40" fmla="*/ 729 w 13478"/>
                <a:gd name="T41" fmla="*/ 2207 h 11978"/>
                <a:gd name="T42" fmla="*/ 708 w 13478"/>
                <a:gd name="T43" fmla="*/ 2040 h 11978"/>
                <a:gd name="T44" fmla="*/ 708 w 13478"/>
                <a:gd name="T45" fmla="*/ 1999 h 11978"/>
                <a:gd name="T46" fmla="*/ 708 w 13478"/>
                <a:gd name="T47" fmla="*/ 1936 h 11978"/>
                <a:gd name="T48" fmla="*/ 729 w 13478"/>
                <a:gd name="T49" fmla="*/ 1832 h 11978"/>
                <a:gd name="T50" fmla="*/ 2250 w 13478"/>
                <a:gd name="T51" fmla="*/ 604 h 11978"/>
                <a:gd name="T52" fmla="*/ 2270 w 13478"/>
                <a:gd name="T53" fmla="*/ 0 h 11978"/>
                <a:gd name="T54" fmla="*/ 2270 w 13478"/>
                <a:gd name="T55" fmla="*/ 0 h 11978"/>
                <a:gd name="T56" fmla="*/ 0 w 13478"/>
                <a:gd name="T57" fmla="*/ 1978 h 11978"/>
                <a:gd name="T58" fmla="*/ 0 w 13478"/>
                <a:gd name="T59" fmla="*/ 1999 h 11978"/>
                <a:gd name="T60" fmla="*/ 0 w 13478"/>
                <a:gd name="T61" fmla="*/ 2040 h 11978"/>
                <a:gd name="T62" fmla="*/ 0 w 13478"/>
                <a:gd name="T63" fmla="*/ 9227 h 11978"/>
                <a:gd name="T64" fmla="*/ 6729 w 13478"/>
                <a:gd name="T65" fmla="*/ 11977 h 11978"/>
                <a:gd name="T66" fmla="*/ 13477 w 13478"/>
                <a:gd name="T67" fmla="*/ 9227 h 11978"/>
                <a:gd name="T68" fmla="*/ 13477 w 13478"/>
                <a:gd name="T69" fmla="*/ 9227 h 11978"/>
                <a:gd name="T70" fmla="*/ 13477 w 13478"/>
                <a:gd name="T71" fmla="*/ 2040 h 11978"/>
                <a:gd name="T72" fmla="*/ 13477 w 13478"/>
                <a:gd name="T73" fmla="*/ 1999 h 11978"/>
                <a:gd name="T74" fmla="*/ 13477 w 13478"/>
                <a:gd name="T75" fmla="*/ 1978 h 11978"/>
                <a:gd name="T76" fmla="*/ 13477 w 13478"/>
                <a:gd name="T77" fmla="*/ 1957 h 11978"/>
                <a:gd name="T78" fmla="*/ 11228 w 13478"/>
                <a:gd name="T79" fmla="*/ 0 h 11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478" h="11978">
                  <a:moveTo>
                    <a:pt x="11228" y="0"/>
                  </a:moveTo>
                  <a:lnTo>
                    <a:pt x="11228" y="0"/>
                  </a:lnTo>
                  <a:cubicBezTo>
                    <a:pt x="11228" y="208"/>
                    <a:pt x="11228" y="417"/>
                    <a:pt x="11228" y="604"/>
                  </a:cubicBezTo>
                  <a:cubicBezTo>
                    <a:pt x="12123" y="979"/>
                    <a:pt x="12685" y="1437"/>
                    <a:pt x="12748" y="1936"/>
                  </a:cubicBezTo>
                  <a:cubicBezTo>
                    <a:pt x="12769" y="1978"/>
                    <a:pt x="12769" y="1999"/>
                    <a:pt x="12769" y="2040"/>
                  </a:cubicBezTo>
                  <a:cubicBezTo>
                    <a:pt x="12769" y="2061"/>
                    <a:pt x="12769" y="2082"/>
                    <a:pt x="12769" y="2103"/>
                  </a:cubicBezTo>
                  <a:cubicBezTo>
                    <a:pt x="12748" y="2186"/>
                    <a:pt x="12727" y="2270"/>
                    <a:pt x="12685" y="2353"/>
                  </a:cubicBezTo>
                  <a:cubicBezTo>
                    <a:pt x="12685" y="2394"/>
                    <a:pt x="12665" y="2436"/>
                    <a:pt x="12644" y="2478"/>
                  </a:cubicBezTo>
                  <a:cubicBezTo>
                    <a:pt x="12623" y="2499"/>
                    <a:pt x="12602" y="2540"/>
                    <a:pt x="12581" y="2561"/>
                  </a:cubicBezTo>
                  <a:cubicBezTo>
                    <a:pt x="12519" y="2644"/>
                    <a:pt x="12456" y="2707"/>
                    <a:pt x="12394" y="2770"/>
                  </a:cubicBezTo>
                  <a:cubicBezTo>
                    <a:pt x="11623" y="3520"/>
                    <a:pt x="9686" y="4082"/>
                    <a:pt x="7352" y="4166"/>
                  </a:cubicBezTo>
                  <a:cubicBezTo>
                    <a:pt x="7144" y="4166"/>
                    <a:pt x="6936" y="4166"/>
                    <a:pt x="6729" y="4166"/>
                  </a:cubicBezTo>
                  <a:cubicBezTo>
                    <a:pt x="6520" y="4166"/>
                    <a:pt x="6312" y="4166"/>
                    <a:pt x="6124" y="4166"/>
                  </a:cubicBezTo>
                  <a:cubicBezTo>
                    <a:pt x="4083" y="4082"/>
                    <a:pt x="2354" y="3666"/>
                    <a:pt x="1437" y="3061"/>
                  </a:cubicBezTo>
                  <a:cubicBezTo>
                    <a:pt x="1375" y="3020"/>
                    <a:pt x="1333" y="2999"/>
                    <a:pt x="1291" y="2957"/>
                  </a:cubicBezTo>
                  <a:cubicBezTo>
                    <a:pt x="1250" y="2936"/>
                    <a:pt x="1208" y="2894"/>
                    <a:pt x="1187" y="2874"/>
                  </a:cubicBezTo>
                  <a:cubicBezTo>
                    <a:pt x="1146" y="2832"/>
                    <a:pt x="1104" y="2790"/>
                    <a:pt x="1063" y="2770"/>
                  </a:cubicBezTo>
                  <a:cubicBezTo>
                    <a:pt x="1000" y="2707"/>
                    <a:pt x="937" y="2644"/>
                    <a:pt x="896" y="2561"/>
                  </a:cubicBezTo>
                  <a:cubicBezTo>
                    <a:pt x="875" y="2540"/>
                    <a:pt x="854" y="2499"/>
                    <a:pt x="833" y="2478"/>
                  </a:cubicBezTo>
                  <a:cubicBezTo>
                    <a:pt x="812" y="2436"/>
                    <a:pt x="791" y="2394"/>
                    <a:pt x="771" y="2353"/>
                  </a:cubicBezTo>
                  <a:cubicBezTo>
                    <a:pt x="750" y="2311"/>
                    <a:pt x="729" y="2249"/>
                    <a:pt x="729" y="2207"/>
                  </a:cubicBezTo>
                  <a:cubicBezTo>
                    <a:pt x="708" y="2144"/>
                    <a:pt x="708" y="2103"/>
                    <a:pt x="708" y="2040"/>
                  </a:cubicBezTo>
                  <a:cubicBezTo>
                    <a:pt x="708" y="2020"/>
                    <a:pt x="708" y="1999"/>
                    <a:pt x="708" y="1999"/>
                  </a:cubicBezTo>
                  <a:cubicBezTo>
                    <a:pt x="708" y="1978"/>
                    <a:pt x="708" y="1957"/>
                    <a:pt x="708" y="1936"/>
                  </a:cubicBezTo>
                  <a:cubicBezTo>
                    <a:pt x="729" y="1894"/>
                    <a:pt x="729" y="1874"/>
                    <a:pt x="729" y="1832"/>
                  </a:cubicBezTo>
                  <a:cubicBezTo>
                    <a:pt x="854" y="1375"/>
                    <a:pt x="1417" y="937"/>
                    <a:pt x="2250" y="604"/>
                  </a:cubicBezTo>
                  <a:cubicBezTo>
                    <a:pt x="2270" y="417"/>
                    <a:pt x="2270" y="208"/>
                    <a:pt x="2270" y="0"/>
                  </a:cubicBezTo>
                  <a:lnTo>
                    <a:pt x="2270" y="0"/>
                  </a:lnTo>
                  <a:cubicBezTo>
                    <a:pt x="917" y="500"/>
                    <a:pt x="63" y="1187"/>
                    <a:pt x="0" y="1978"/>
                  </a:cubicBezTo>
                  <a:lnTo>
                    <a:pt x="0" y="1999"/>
                  </a:lnTo>
                  <a:cubicBezTo>
                    <a:pt x="0" y="2040"/>
                    <a:pt x="0" y="2040"/>
                    <a:pt x="0" y="2040"/>
                  </a:cubicBezTo>
                  <a:cubicBezTo>
                    <a:pt x="0" y="9227"/>
                    <a:pt x="0" y="9227"/>
                    <a:pt x="0" y="9227"/>
                  </a:cubicBezTo>
                  <a:cubicBezTo>
                    <a:pt x="0" y="10749"/>
                    <a:pt x="3020" y="11977"/>
                    <a:pt x="6729" y="11977"/>
                  </a:cubicBezTo>
                  <a:cubicBezTo>
                    <a:pt x="10456" y="11977"/>
                    <a:pt x="13477" y="10749"/>
                    <a:pt x="13477" y="9227"/>
                  </a:cubicBezTo>
                  <a:lnTo>
                    <a:pt x="13477" y="9227"/>
                  </a:lnTo>
                  <a:cubicBezTo>
                    <a:pt x="13477" y="2040"/>
                    <a:pt x="13477" y="2040"/>
                    <a:pt x="13477" y="2040"/>
                  </a:cubicBezTo>
                  <a:cubicBezTo>
                    <a:pt x="13477" y="1999"/>
                    <a:pt x="13477" y="1999"/>
                    <a:pt x="13477" y="1999"/>
                  </a:cubicBezTo>
                  <a:cubicBezTo>
                    <a:pt x="13477" y="1978"/>
                    <a:pt x="13477" y="1978"/>
                    <a:pt x="13477" y="1978"/>
                  </a:cubicBezTo>
                  <a:cubicBezTo>
                    <a:pt x="13477" y="1957"/>
                    <a:pt x="13477" y="1957"/>
                    <a:pt x="13477" y="1957"/>
                  </a:cubicBezTo>
                  <a:cubicBezTo>
                    <a:pt x="13415" y="1187"/>
                    <a:pt x="12561" y="479"/>
                    <a:pt x="11228" y="0"/>
                  </a:cubicBezTo>
                </a:path>
              </a:pathLst>
            </a:custGeom>
            <a:solidFill>
              <a:srgbClr val="DC291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21" name="Rectangle 20"/>
          <p:cNvSpPr/>
          <p:nvPr/>
        </p:nvSpPr>
        <p:spPr bwMode="invGray">
          <a:xfrm>
            <a:off x="8918994" y="3073846"/>
            <a:ext cx="2819350" cy="2875070"/>
          </a:xfrm>
          <a:prstGeom prst="rect">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p:cNvSpPr/>
          <p:nvPr/>
        </p:nvSpPr>
        <p:spPr bwMode="invGray">
          <a:xfrm>
            <a:off x="10100681" y="2148541"/>
            <a:ext cx="1822342" cy="1025278"/>
          </a:xfrm>
          <a:prstGeom prst="rect">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91141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500"/>
                                        <p:tgtEl>
                                          <p:spTgt spid="3">
                                            <p:txEl>
                                              <p:pRg st="2" end="2"/>
                                            </p:txEl>
                                          </p:spTgt>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par>
                          <p:cTn id="15" fill="hold">
                            <p:stCondLst>
                              <p:cond delay="1000"/>
                            </p:stCondLst>
                            <p:childTnLst>
                              <p:par>
                                <p:cTn id="16" presetID="1" presetClass="entr" presetSubtype="0" fill="hold" nodeType="afterEffect">
                                  <p:stCondLst>
                                    <p:cond delay="50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267" y="1198467"/>
            <a:ext cx="6941523" cy="4594784"/>
          </a:xfrm>
        </p:spPr>
        <p:txBody>
          <a:bodyPr>
            <a:normAutofit fontScale="92500" lnSpcReduction="20000"/>
          </a:bodyPr>
          <a:lstStyle/>
          <a:p>
            <a:r>
              <a:rPr lang="ru-RU" dirty="0"/>
              <a:t>Создание автоматической реакции на любой инцидент</a:t>
            </a:r>
            <a:r>
              <a:rPr lang="en-US" dirty="0"/>
              <a:t> </a:t>
            </a:r>
            <a:r>
              <a:rPr lang="ru-RU" dirty="0"/>
              <a:t>предоставляет максимальную защиту</a:t>
            </a:r>
            <a:endParaRPr lang="en-US" dirty="0"/>
          </a:p>
          <a:p>
            <a:pPr lvl="1"/>
            <a:r>
              <a:rPr lang="ru-RU" dirty="0"/>
              <a:t>Карантин</a:t>
            </a:r>
            <a:r>
              <a:rPr lang="en-US" dirty="0"/>
              <a:t> VLAN</a:t>
            </a:r>
            <a:r>
              <a:rPr lang="ru-RU" dirty="0"/>
              <a:t>-ы</a:t>
            </a:r>
            <a:r>
              <a:rPr lang="en-US" dirty="0"/>
              <a:t> </a:t>
            </a:r>
            <a:r>
              <a:rPr lang="ru-RU" dirty="0"/>
              <a:t>могут создаваться автоматически, после чего туда будут помещены скомпрометированные устройства</a:t>
            </a:r>
            <a:endParaRPr lang="en-US" dirty="0"/>
          </a:p>
          <a:p>
            <a:r>
              <a:rPr lang="ru-RU" dirty="0"/>
              <a:t>Время </a:t>
            </a:r>
            <a:r>
              <a:rPr lang="en-US" dirty="0"/>
              <a:t>SDN</a:t>
            </a:r>
            <a:r>
              <a:rPr lang="ru-RU" dirty="0"/>
              <a:t> – время самозащищающихся сетей</a:t>
            </a:r>
            <a:endParaRPr lang="en-US" dirty="0"/>
          </a:p>
          <a:p>
            <a:r>
              <a:rPr lang="ru-RU" dirty="0"/>
              <a:t>Следующий уровень безопасности для нового типа устройств в современных сетях, с новыми типами угроз</a:t>
            </a:r>
            <a:r>
              <a:rPr lang="en-US" dirty="0"/>
              <a:t>:</a:t>
            </a:r>
          </a:p>
          <a:p>
            <a:pPr lvl="1"/>
            <a:r>
              <a:rPr lang="en-US" dirty="0"/>
              <a:t>BYOD / </a:t>
            </a:r>
            <a:r>
              <a:rPr lang="ru-RU" dirty="0"/>
              <a:t>Гостевые устройства</a:t>
            </a:r>
            <a:endParaRPr lang="en-US" dirty="0"/>
          </a:p>
          <a:p>
            <a:pPr lvl="1"/>
            <a:r>
              <a:rPr lang="en-US" dirty="0"/>
              <a:t>IoT</a:t>
            </a:r>
          </a:p>
        </p:txBody>
      </p:sp>
      <p:sp>
        <p:nvSpPr>
          <p:cNvPr id="2" name="Title 1"/>
          <p:cNvSpPr>
            <a:spLocks noGrp="1"/>
          </p:cNvSpPr>
          <p:nvPr>
            <p:ph type="title"/>
          </p:nvPr>
        </p:nvSpPr>
        <p:spPr>
          <a:xfrm>
            <a:off x="440267" y="88150"/>
            <a:ext cx="11004499" cy="729997"/>
          </a:xfrm>
        </p:spPr>
        <p:txBody>
          <a:bodyPr>
            <a:normAutofit/>
          </a:bodyPr>
          <a:lstStyle/>
          <a:p>
            <a:r>
              <a:rPr lang="ru-RU" dirty="0"/>
              <a:t>Автоматизация позволяет контролировать угрозы</a:t>
            </a:r>
            <a:endParaRPr lang="en-US" dirty="0"/>
          </a:p>
        </p:txBody>
      </p:sp>
      <p:sp>
        <p:nvSpPr>
          <p:cNvPr id="5" name="TextBox 4"/>
          <p:cNvSpPr txBox="1"/>
          <p:nvPr/>
        </p:nvSpPr>
        <p:spPr>
          <a:xfrm>
            <a:off x="7203990" y="1268936"/>
            <a:ext cx="5928869" cy="4524315"/>
          </a:xfrm>
          <a:prstGeom prst="rect">
            <a:avLst/>
          </a:prstGeom>
          <a:noFill/>
          <a:scene3d>
            <a:camera prst="isometricLeftDown">
              <a:rot lat="765197" lon="20384299" rev="0"/>
            </a:camera>
            <a:lightRig rig="threePt" dir="t"/>
          </a:scene3d>
          <a:sp3d extrusionH="381000" contourW="12700">
            <a:bevelT prst="angle"/>
            <a:bevelB prst="angle"/>
            <a:contourClr>
              <a:schemeClr val="bg1"/>
            </a:contourClr>
          </a:sp3d>
        </p:spPr>
        <p:txBody>
          <a:bodyPr wrap="square" rtlCol="0">
            <a:spAutoFit/>
            <a:sp3d extrusionH="514350" contourW="12700" prstMaterial="metal">
              <a:bevelT w="381000" h="381000"/>
              <a:bevelB w="381000" h="381000"/>
              <a:extrusionClr>
                <a:srgbClr val="FFC000"/>
              </a:extrusionClr>
              <a:contourClr>
                <a:schemeClr val="accent4">
                  <a:lumMod val="75000"/>
                </a:schemeClr>
              </a:contourClr>
            </a:sp3d>
          </a:bodyPr>
          <a:lstStyle/>
          <a:p>
            <a:r>
              <a:rPr lang="en-US" sz="9600" b="1" dirty="0">
                <a:solidFill>
                  <a:schemeClr val="accent4">
                    <a:lumMod val="75000"/>
                  </a:schemeClr>
                </a:solidFill>
                <a:latin typeface="Arial" panose="020B0604020202020204" pitchFamily="34" charset="0"/>
                <a:cs typeface="Arial" panose="020B0604020202020204" pitchFamily="34" charset="0"/>
              </a:rPr>
              <a:t>S</a:t>
            </a:r>
            <a:r>
              <a:rPr lang="en-US" sz="7200" b="1" dirty="0">
                <a:latin typeface="Arial" panose="020B0604020202020204" pitchFamily="34" charset="0"/>
                <a:cs typeface="Arial" panose="020B0604020202020204" pitchFamily="34" charset="0"/>
              </a:rPr>
              <a:t>ecurity</a:t>
            </a:r>
          </a:p>
          <a:p>
            <a:r>
              <a:rPr lang="en-US" sz="9600" b="1" dirty="0">
                <a:solidFill>
                  <a:schemeClr val="accent4">
                    <a:lumMod val="75000"/>
                  </a:schemeClr>
                </a:solidFill>
                <a:latin typeface="Arial" panose="020B0604020202020204" pitchFamily="34" charset="0"/>
                <a:cs typeface="Arial" panose="020B0604020202020204" pitchFamily="34" charset="0"/>
              </a:rPr>
              <a:t>D</a:t>
            </a:r>
            <a:r>
              <a:rPr lang="en-US" sz="7200" b="1" dirty="0">
                <a:latin typeface="Arial" panose="020B0604020202020204" pitchFamily="34" charset="0"/>
                <a:cs typeface="Arial" panose="020B0604020202020204" pitchFamily="34" charset="0"/>
              </a:rPr>
              <a:t>efined</a:t>
            </a:r>
          </a:p>
          <a:p>
            <a:r>
              <a:rPr lang="en-US" sz="9600" b="1" dirty="0">
                <a:solidFill>
                  <a:schemeClr val="accent4">
                    <a:lumMod val="75000"/>
                  </a:schemeClr>
                </a:solidFill>
                <a:latin typeface="Arial" panose="020B0604020202020204" pitchFamily="34" charset="0"/>
                <a:cs typeface="Arial" panose="020B0604020202020204" pitchFamily="34" charset="0"/>
              </a:rPr>
              <a:t>N</a:t>
            </a:r>
            <a:r>
              <a:rPr lang="en-US" sz="7200" b="1" dirty="0">
                <a:latin typeface="Arial" panose="020B0604020202020204" pitchFamily="34" charset="0"/>
                <a:cs typeface="Arial" panose="020B0604020202020204" pitchFamily="34" charset="0"/>
              </a:rPr>
              <a:t>etwork</a:t>
            </a:r>
            <a:endParaRPr lang="en-US" sz="7200" b="1"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78353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6C2B5B-3483-4430-8788-F92D464475E7}"/>
              </a:ext>
            </a:extLst>
          </p:cNvPr>
          <p:cNvSpPr>
            <a:spLocks noGrp="1"/>
          </p:cNvSpPr>
          <p:nvPr>
            <p:ph type="title"/>
          </p:nvPr>
        </p:nvSpPr>
        <p:spPr/>
        <p:txBody>
          <a:bodyPr>
            <a:normAutofit/>
          </a:bodyPr>
          <a:lstStyle/>
          <a:p>
            <a:r>
              <a:rPr lang="en-US" sz="3599" dirty="0"/>
              <a:t>IoT 	</a:t>
            </a:r>
            <a:r>
              <a:rPr lang="ru-RU" sz="3599" dirty="0"/>
              <a:t>Сложности</a:t>
            </a:r>
            <a:endParaRPr lang="en-US" sz="3599" dirty="0"/>
          </a:p>
        </p:txBody>
      </p:sp>
      <p:sp>
        <p:nvSpPr>
          <p:cNvPr id="40" name="Rectangle 39"/>
          <p:cNvSpPr/>
          <p:nvPr/>
        </p:nvSpPr>
        <p:spPr bwMode="invGray">
          <a:xfrm>
            <a:off x="5218643" y="2442870"/>
            <a:ext cx="2061815" cy="3563363"/>
          </a:xfrm>
          <a:prstGeom prst="rect">
            <a:avLst/>
          </a:prstGeom>
          <a:solidFill>
            <a:schemeClr val="bg1">
              <a:lumMod val="65000"/>
              <a:alpha val="20000"/>
            </a:schemeClr>
          </a:solidFill>
          <a:ln w="6350">
            <a:noFill/>
            <a:round/>
            <a:headEnd/>
            <a:tailEnd/>
          </a:ln>
          <a:extLst/>
        </p:spPr>
        <p:txBody>
          <a:bodyPr wrap="square" rtlCol="0" anchor="ctr"/>
          <a:lstStyle/>
          <a:p>
            <a:pPr algn="ctr" defTabSz="257117">
              <a:lnSpc>
                <a:spcPts val="1600"/>
              </a:lnSpc>
              <a:defRPr/>
            </a:pPr>
            <a:r>
              <a:rPr lang="en-US" sz="1500">
                <a:solidFill>
                  <a:srgbClr val="000000"/>
                </a:solidFill>
                <a:latin typeface="Arial"/>
              </a:rPr>
              <a:t> </a:t>
            </a:r>
          </a:p>
        </p:txBody>
      </p:sp>
      <p:sp>
        <p:nvSpPr>
          <p:cNvPr id="41" name="Rectangle 40"/>
          <p:cNvSpPr/>
          <p:nvPr/>
        </p:nvSpPr>
        <p:spPr bwMode="invGray">
          <a:xfrm>
            <a:off x="7352478" y="2442871"/>
            <a:ext cx="2091638" cy="3563363"/>
          </a:xfrm>
          <a:prstGeom prst="rect">
            <a:avLst/>
          </a:prstGeom>
          <a:solidFill>
            <a:schemeClr val="bg1">
              <a:lumMod val="65000"/>
              <a:alpha val="20000"/>
            </a:schemeClr>
          </a:solidFill>
          <a:ln w="6350">
            <a:noFill/>
            <a:round/>
            <a:headEnd/>
            <a:tailEnd/>
          </a:ln>
          <a:extLst/>
        </p:spPr>
        <p:txBody>
          <a:bodyPr wrap="square" rtlCol="0" anchor="ctr"/>
          <a:lstStyle/>
          <a:p>
            <a:pPr algn="ctr" defTabSz="257117">
              <a:lnSpc>
                <a:spcPts val="1600"/>
              </a:lnSpc>
              <a:defRPr/>
            </a:pPr>
            <a:r>
              <a:rPr lang="en-US" sz="1500">
                <a:solidFill>
                  <a:srgbClr val="000000"/>
                </a:solidFill>
                <a:latin typeface="Arial"/>
              </a:rPr>
              <a:t> </a:t>
            </a:r>
          </a:p>
        </p:txBody>
      </p:sp>
      <p:sp>
        <p:nvSpPr>
          <p:cNvPr id="42" name="Rectangle 41"/>
          <p:cNvSpPr/>
          <p:nvPr/>
        </p:nvSpPr>
        <p:spPr bwMode="invGray">
          <a:xfrm>
            <a:off x="509372" y="2442871"/>
            <a:ext cx="4622183" cy="3563363"/>
          </a:xfrm>
          <a:prstGeom prst="rect">
            <a:avLst/>
          </a:prstGeom>
          <a:solidFill>
            <a:schemeClr val="bg1">
              <a:lumMod val="65000"/>
              <a:alpha val="20000"/>
            </a:schemeClr>
          </a:solidFill>
          <a:ln w="6350">
            <a:noFill/>
            <a:round/>
            <a:headEnd/>
            <a:tailEnd/>
          </a:ln>
          <a:extLst/>
        </p:spPr>
        <p:txBody>
          <a:bodyPr wrap="square" rtlCol="0" anchor="ctr"/>
          <a:lstStyle/>
          <a:p>
            <a:pPr algn="ctr" defTabSz="257117">
              <a:lnSpc>
                <a:spcPts val="1600"/>
              </a:lnSpc>
              <a:defRPr/>
            </a:pPr>
            <a:r>
              <a:rPr lang="en-US" sz="1500">
                <a:solidFill>
                  <a:srgbClr val="000000"/>
                </a:solidFill>
                <a:latin typeface="Arial"/>
              </a:rPr>
              <a:t> </a:t>
            </a:r>
          </a:p>
        </p:txBody>
      </p:sp>
      <p:sp>
        <p:nvSpPr>
          <p:cNvPr id="43" name="Rectangle 42"/>
          <p:cNvSpPr/>
          <p:nvPr/>
        </p:nvSpPr>
        <p:spPr>
          <a:xfrm>
            <a:off x="509373" y="1711541"/>
            <a:ext cx="4622182" cy="731330"/>
          </a:xfrm>
          <a:prstGeom prst="rect">
            <a:avLst/>
          </a:prstGeom>
          <a:solidFill>
            <a:srgbClr val="81B3CC"/>
          </a:solidFill>
        </p:spPr>
        <p:txBody>
          <a:bodyPr wrap="square" anchor="ctr" anchorCtr="0">
            <a:noAutofit/>
          </a:bodyPr>
          <a:lstStyle/>
          <a:p>
            <a:pPr algn="ctr">
              <a:lnSpc>
                <a:spcPts val="3998"/>
              </a:lnSpc>
            </a:pPr>
            <a:r>
              <a:rPr lang="en-US" sz="1999" b="1" dirty="0">
                <a:solidFill>
                  <a:srgbClr val="FFFFFF"/>
                </a:solidFill>
                <a:ea typeface="Arial" charset="0"/>
                <a:cs typeface="Arial" charset="0"/>
              </a:rPr>
              <a:t> </a:t>
            </a:r>
            <a:r>
              <a:rPr lang="ru-RU" sz="1999" b="1" dirty="0">
                <a:solidFill>
                  <a:srgbClr val="FFFFFF"/>
                </a:solidFill>
                <a:ea typeface="Arial" charset="0"/>
                <a:cs typeface="Arial" charset="0"/>
              </a:rPr>
              <a:t>Доверенные</a:t>
            </a:r>
            <a:endParaRPr lang="en-US" sz="1999" b="1" dirty="0">
              <a:solidFill>
                <a:srgbClr val="FFFFFF"/>
              </a:solidFill>
              <a:ea typeface="Arial" charset="0"/>
              <a:cs typeface="Arial" charset="0"/>
            </a:endParaRPr>
          </a:p>
        </p:txBody>
      </p:sp>
      <p:sp>
        <p:nvSpPr>
          <p:cNvPr id="44" name="Rectangle 43"/>
          <p:cNvSpPr/>
          <p:nvPr/>
        </p:nvSpPr>
        <p:spPr>
          <a:xfrm>
            <a:off x="5218645" y="1711541"/>
            <a:ext cx="2061654" cy="731330"/>
          </a:xfrm>
          <a:prstGeom prst="rect">
            <a:avLst/>
          </a:prstGeom>
          <a:solidFill>
            <a:srgbClr val="B8AA18"/>
          </a:solidFill>
        </p:spPr>
        <p:txBody>
          <a:bodyPr wrap="square" anchor="ctr" anchorCtr="0">
            <a:noAutofit/>
          </a:bodyPr>
          <a:lstStyle/>
          <a:p>
            <a:pPr algn="ctr">
              <a:lnSpc>
                <a:spcPts val="3998"/>
              </a:lnSpc>
            </a:pPr>
            <a:r>
              <a:rPr lang="ru-RU" sz="1999" b="1" dirty="0">
                <a:solidFill>
                  <a:srgbClr val="FFFFFF"/>
                </a:solidFill>
                <a:ea typeface="Arial" charset="0"/>
                <a:cs typeface="Arial" charset="0"/>
              </a:rPr>
              <a:t>Допустимые</a:t>
            </a:r>
            <a:endParaRPr lang="en-US" sz="1999" b="1" dirty="0">
              <a:solidFill>
                <a:srgbClr val="FFFFFF"/>
              </a:solidFill>
              <a:ea typeface="Arial" charset="0"/>
              <a:cs typeface="Arial" charset="0"/>
            </a:endParaRPr>
          </a:p>
        </p:txBody>
      </p:sp>
      <p:sp>
        <p:nvSpPr>
          <p:cNvPr id="45" name="Rectangle 44"/>
          <p:cNvSpPr/>
          <p:nvPr/>
        </p:nvSpPr>
        <p:spPr>
          <a:xfrm>
            <a:off x="7352639" y="1711541"/>
            <a:ext cx="2091477" cy="731330"/>
          </a:xfrm>
          <a:prstGeom prst="rect">
            <a:avLst/>
          </a:prstGeom>
          <a:solidFill>
            <a:srgbClr val="E13126"/>
          </a:solidFill>
        </p:spPr>
        <p:txBody>
          <a:bodyPr wrap="square" anchor="ctr" anchorCtr="0">
            <a:noAutofit/>
          </a:bodyPr>
          <a:lstStyle/>
          <a:p>
            <a:pPr algn="ctr">
              <a:lnSpc>
                <a:spcPct val="85000"/>
              </a:lnSpc>
            </a:pPr>
            <a:r>
              <a:rPr lang="ru-RU" b="1" dirty="0">
                <a:solidFill>
                  <a:srgbClr val="FFFFFF"/>
                </a:solidFill>
                <a:ea typeface="Arial" charset="0"/>
                <a:cs typeface="Arial" charset="0"/>
              </a:rPr>
              <a:t>Нежелательные</a:t>
            </a:r>
            <a:endParaRPr lang="en-US" b="1" dirty="0">
              <a:solidFill>
                <a:srgbClr val="FFFFFF"/>
              </a:solidFill>
              <a:ea typeface="Arial" charset="0"/>
              <a:cs typeface="Arial" charset="0"/>
            </a:endParaRPr>
          </a:p>
        </p:txBody>
      </p:sp>
      <p:sp>
        <p:nvSpPr>
          <p:cNvPr id="47" name="Rectangle 46"/>
          <p:cNvSpPr/>
          <p:nvPr/>
        </p:nvSpPr>
        <p:spPr>
          <a:xfrm>
            <a:off x="392812" y="2518946"/>
            <a:ext cx="1420582" cy="461665"/>
          </a:xfrm>
          <a:prstGeom prst="rect">
            <a:avLst/>
          </a:prstGeom>
        </p:spPr>
        <p:txBody>
          <a:bodyPr wrap="none">
            <a:spAutoFit/>
          </a:bodyPr>
          <a:lstStyle/>
          <a:p>
            <a:pPr algn="ctr"/>
            <a:r>
              <a:rPr lang="ru-RU" sz="1200" dirty="0">
                <a:ea typeface="Arial" charset="0"/>
                <a:cs typeface="Arial" charset="0"/>
              </a:rPr>
              <a:t>Ядро</a:t>
            </a:r>
            <a:r>
              <a:rPr lang="en-US" sz="1200" dirty="0">
                <a:ea typeface="Arial" charset="0"/>
                <a:cs typeface="Arial" charset="0"/>
              </a:rPr>
              <a:t>/</a:t>
            </a:r>
            <a:r>
              <a:rPr lang="ru-RU" sz="1200" dirty="0">
                <a:ea typeface="Arial" charset="0"/>
                <a:cs typeface="Arial" charset="0"/>
              </a:rPr>
              <a:t>Критичные</a:t>
            </a:r>
            <a:br>
              <a:rPr lang="en-US" sz="1200" dirty="0">
                <a:ea typeface="Arial" charset="0"/>
                <a:cs typeface="Arial" charset="0"/>
              </a:rPr>
            </a:br>
            <a:r>
              <a:rPr lang="ru-RU" sz="1200" dirty="0">
                <a:ea typeface="Arial" charset="0"/>
                <a:cs typeface="Arial" charset="0"/>
              </a:rPr>
              <a:t>Ресурсы</a:t>
            </a:r>
            <a:endParaRPr lang="en-US" sz="1200" dirty="0">
              <a:ea typeface="Arial" charset="0"/>
              <a:cs typeface="Arial" charset="0"/>
            </a:endParaRPr>
          </a:p>
        </p:txBody>
      </p:sp>
      <p:sp>
        <p:nvSpPr>
          <p:cNvPr id="49" name="Rectangle 48"/>
          <p:cNvSpPr/>
          <p:nvPr/>
        </p:nvSpPr>
        <p:spPr>
          <a:xfrm>
            <a:off x="1643463" y="2518946"/>
            <a:ext cx="976294" cy="461665"/>
          </a:xfrm>
          <a:prstGeom prst="rect">
            <a:avLst/>
          </a:prstGeom>
        </p:spPr>
        <p:txBody>
          <a:bodyPr wrap="none">
            <a:spAutoFit/>
          </a:bodyPr>
          <a:lstStyle/>
          <a:p>
            <a:pPr algn="ctr"/>
            <a:r>
              <a:rPr lang="ru-RU" sz="1200" dirty="0">
                <a:ea typeface="Arial" charset="0"/>
                <a:cs typeface="Arial" charset="0"/>
              </a:rPr>
              <a:t>Сетевые</a:t>
            </a:r>
            <a:br>
              <a:rPr lang="en-US" sz="1200" dirty="0">
                <a:ea typeface="Arial" charset="0"/>
                <a:cs typeface="Arial" charset="0"/>
              </a:rPr>
            </a:br>
            <a:r>
              <a:rPr lang="ru-RU" sz="1200" dirty="0">
                <a:ea typeface="Arial" charset="0"/>
                <a:cs typeface="Arial" charset="0"/>
              </a:rPr>
              <a:t>устройства</a:t>
            </a:r>
            <a:endParaRPr lang="en-US" sz="1200" dirty="0">
              <a:ea typeface="Arial" charset="0"/>
              <a:cs typeface="Arial" charset="0"/>
            </a:endParaRPr>
          </a:p>
        </p:txBody>
      </p:sp>
      <p:pic>
        <p:nvPicPr>
          <p:cNvPr id="50" name="Picture 49"/>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2842166" y="3091871"/>
            <a:ext cx="1231824" cy="2135482"/>
          </a:xfrm>
          <a:prstGeom prst="rect">
            <a:avLst/>
          </a:prstGeom>
        </p:spPr>
      </p:pic>
      <p:sp>
        <p:nvSpPr>
          <p:cNvPr id="51" name="Rectangle 50"/>
          <p:cNvSpPr/>
          <p:nvPr/>
        </p:nvSpPr>
        <p:spPr>
          <a:xfrm>
            <a:off x="2706845" y="2518945"/>
            <a:ext cx="1298562" cy="461665"/>
          </a:xfrm>
          <a:prstGeom prst="rect">
            <a:avLst/>
          </a:prstGeom>
        </p:spPr>
        <p:txBody>
          <a:bodyPr wrap="none">
            <a:spAutoFit/>
          </a:bodyPr>
          <a:lstStyle/>
          <a:p>
            <a:pPr algn="ctr"/>
            <a:r>
              <a:rPr lang="ru-RU" sz="1200" dirty="0">
                <a:ea typeface="Arial" charset="0"/>
                <a:cs typeface="Arial" charset="0"/>
              </a:rPr>
              <a:t>Корпоративные</a:t>
            </a:r>
            <a:br>
              <a:rPr lang="en-US" sz="1200" dirty="0">
                <a:ea typeface="Arial" charset="0"/>
                <a:cs typeface="Arial" charset="0"/>
              </a:rPr>
            </a:br>
            <a:r>
              <a:rPr lang="en-US" sz="1200" dirty="0">
                <a:ea typeface="Arial" charset="0"/>
                <a:cs typeface="Arial" charset="0"/>
              </a:rPr>
              <a:t>IT</a:t>
            </a:r>
            <a:r>
              <a:rPr lang="ru-RU" sz="1200" dirty="0">
                <a:ea typeface="Arial" charset="0"/>
                <a:cs typeface="Arial" charset="0"/>
              </a:rPr>
              <a:t> устройства</a:t>
            </a:r>
            <a:endParaRPr lang="en-US" sz="1200" dirty="0">
              <a:ea typeface="Arial" charset="0"/>
              <a:cs typeface="Arial" charset="0"/>
            </a:endParaRPr>
          </a:p>
        </p:txBody>
      </p:sp>
      <p:pic>
        <p:nvPicPr>
          <p:cNvPr id="52" name="Picture 51"/>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4415791" y="3078821"/>
            <a:ext cx="391159" cy="391261"/>
          </a:xfrm>
          <a:prstGeom prst="rect">
            <a:avLst/>
          </a:prstGeom>
        </p:spPr>
      </p:pic>
      <p:sp>
        <p:nvSpPr>
          <p:cNvPr id="53" name="Rectangle 52"/>
          <p:cNvSpPr/>
          <p:nvPr/>
        </p:nvSpPr>
        <p:spPr>
          <a:xfrm>
            <a:off x="3938176" y="2518946"/>
            <a:ext cx="1346395" cy="461665"/>
          </a:xfrm>
          <a:prstGeom prst="rect">
            <a:avLst/>
          </a:prstGeom>
        </p:spPr>
        <p:txBody>
          <a:bodyPr wrap="none">
            <a:spAutoFit/>
          </a:bodyPr>
          <a:lstStyle/>
          <a:p>
            <a:pPr algn="ctr"/>
            <a:r>
              <a:rPr lang="ru-RU" sz="1200" dirty="0">
                <a:ea typeface="Arial" charset="0"/>
                <a:cs typeface="Arial" charset="0"/>
              </a:rPr>
              <a:t>Неуправляемые</a:t>
            </a:r>
            <a:br>
              <a:rPr lang="en-US" sz="1200" dirty="0">
                <a:ea typeface="Arial" charset="0"/>
                <a:cs typeface="Arial" charset="0"/>
              </a:rPr>
            </a:br>
            <a:r>
              <a:rPr lang="en-US" sz="1200" dirty="0" err="1">
                <a:ea typeface="Arial" charset="0"/>
                <a:cs typeface="Arial" charset="0"/>
              </a:rPr>
              <a:t>IoT</a:t>
            </a:r>
            <a:endParaRPr lang="en-US" sz="1200" dirty="0">
              <a:ea typeface="Arial" charset="0"/>
              <a:cs typeface="Arial" charset="0"/>
            </a:endParaRPr>
          </a:p>
        </p:txBody>
      </p:sp>
      <p:sp>
        <p:nvSpPr>
          <p:cNvPr id="54" name="Rectangle 53"/>
          <p:cNvSpPr/>
          <p:nvPr/>
        </p:nvSpPr>
        <p:spPr>
          <a:xfrm>
            <a:off x="6009422" y="2527061"/>
            <a:ext cx="1370763" cy="461665"/>
          </a:xfrm>
          <a:prstGeom prst="rect">
            <a:avLst/>
          </a:prstGeom>
        </p:spPr>
        <p:txBody>
          <a:bodyPr wrap="square">
            <a:spAutoFit/>
          </a:bodyPr>
          <a:lstStyle/>
          <a:p>
            <a:pPr algn="ctr"/>
            <a:r>
              <a:rPr lang="ru-RU" sz="1200" dirty="0">
                <a:ea typeface="Arial" charset="0"/>
                <a:cs typeface="Arial" charset="0"/>
              </a:rPr>
              <a:t>Неуправляемые</a:t>
            </a:r>
            <a:r>
              <a:rPr lang="en-US" sz="1200" dirty="0">
                <a:ea typeface="Arial" charset="0"/>
                <a:cs typeface="Arial" charset="0"/>
              </a:rPr>
              <a:t> </a:t>
            </a:r>
            <a:br>
              <a:rPr lang="en-US" sz="1200" dirty="0">
                <a:ea typeface="Arial" charset="0"/>
                <a:cs typeface="Arial" charset="0"/>
              </a:rPr>
            </a:br>
            <a:r>
              <a:rPr lang="en-US" sz="1200" dirty="0">
                <a:ea typeface="Arial" charset="0"/>
                <a:cs typeface="Arial" charset="0"/>
              </a:rPr>
              <a:t>IoT</a:t>
            </a:r>
          </a:p>
        </p:txBody>
      </p:sp>
      <p:sp>
        <p:nvSpPr>
          <p:cNvPr id="55" name="Rectangle 54"/>
          <p:cNvSpPr/>
          <p:nvPr/>
        </p:nvSpPr>
        <p:spPr>
          <a:xfrm>
            <a:off x="7352477" y="2518946"/>
            <a:ext cx="2091639" cy="461665"/>
          </a:xfrm>
          <a:prstGeom prst="rect">
            <a:avLst/>
          </a:prstGeom>
        </p:spPr>
        <p:txBody>
          <a:bodyPr wrap="square">
            <a:spAutoFit/>
          </a:bodyPr>
          <a:lstStyle/>
          <a:p>
            <a:pPr algn="ctr"/>
            <a:r>
              <a:rPr lang="ru-RU" sz="1200" dirty="0">
                <a:ea typeface="Arial" charset="0"/>
                <a:cs typeface="Arial" charset="0"/>
              </a:rPr>
              <a:t>Заблокированные на уровне сети</a:t>
            </a:r>
            <a:endParaRPr lang="en-US" sz="1200" dirty="0">
              <a:ea typeface="Arial" charset="0"/>
              <a:cs typeface="Arial" charset="0"/>
            </a:endParaRPr>
          </a:p>
        </p:txBody>
      </p:sp>
      <p:sp>
        <p:nvSpPr>
          <p:cNvPr id="56" name="Rectangle 55"/>
          <p:cNvSpPr/>
          <p:nvPr/>
        </p:nvSpPr>
        <p:spPr>
          <a:xfrm>
            <a:off x="5411438" y="2527061"/>
            <a:ext cx="687176" cy="461665"/>
          </a:xfrm>
          <a:prstGeom prst="rect">
            <a:avLst/>
          </a:prstGeom>
        </p:spPr>
        <p:txBody>
          <a:bodyPr wrap="square">
            <a:spAutoFit/>
          </a:bodyPr>
          <a:lstStyle/>
          <a:p>
            <a:pPr algn="ctr"/>
            <a:r>
              <a:rPr lang="en-US" sz="1200" dirty="0">
                <a:ea typeface="Arial" charset="0"/>
                <a:cs typeface="Arial" charset="0"/>
              </a:rPr>
              <a:t>BYOD / </a:t>
            </a:r>
            <a:r>
              <a:rPr lang="ru-RU" sz="1200" dirty="0">
                <a:ea typeface="Arial" charset="0"/>
                <a:cs typeface="Arial" charset="0"/>
              </a:rPr>
              <a:t>Гости</a:t>
            </a:r>
            <a:endParaRPr lang="en-US" sz="1200" dirty="0">
              <a:ea typeface="Arial" charset="0"/>
              <a:cs typeface="Arial" charset="0"/>
            </a:endParaRPr>
          </a:p>
        </p:txBody>
      </p:sp>
      <p:pic>
        <p:nvPicPr>
          <p:cNvPr id="57" name="Picture 56"/>
          <p:cNvPicPr>
            <a:picLocks noChangeAspect="1"/>
          </p:cNvPicPr>
          <p:nvPr/>
        </p:nvPicPr>
        <p:blipFill>
          <a:blip r:embed="rId5"/>
          <a:stretch>
            <a:fillRect/>
          </a:stretch>
        </p:blipFill>
        <p:spPr>
          <a:xfrm>
            <a:off x="8203258" y="3119260"/>
            <a:ext cx="390076" cy="865482"/>
          </a:xfrm>
          <a:prstGeom prst="rect">
            <a:avLst/>
          </a:prstGeom>
        </p:spPr>
      </p:pic>
      <p:pic>
        <p:nvPicPr>
          <p:cNvPr id="59" name="Picture 58"/>
          <p:cNvPicPr>
            <a:picLocks noChangeAspect="1"/>
          </p:cNvPicPr>
          <p:nvPr/>
        </p:nvPicPr>
        <p:blipFill>
          <a:blip r:embed="rId6"/>
          <a:stretch>
            <a:fillRect/>
          </a:stretch>
        </p:blipFill>
        <p:spPr>
          <a:xfrm>
            <a:off x="5559440" y="3165109"/>
            <a:ext cx="391173" cy="2135483"/>
          </a:xfrm>
          <a:prstGeom prst="rect">
            <a:avLst/>
          </a:prstGeom>
        </p:spPr>
      </p:pic>
      <p:sp>
        <p:nvSpPr>
          <p:cNvPr id="23" name="Rectangle 22"/>
          <p:cNvSpPr/>
          <p:nvPr/>
        </p:nvSpPr>
        <p:spPr bwMode="invGray">
          <a:xfrm>
            <a:off x="9516136" y="2442870"/>
            <a:ext cx="2091638" cy="3563363"/>
          </a:xfrm>
          <a:prstGeom prst="rect">
            <a:avLst/>
          </a:prstGeom>
          <a:solidFill>
            <a:schemeClr val="bg1">
              <a:lumMod val="65000"/>
              <a:alpha val="20000"/>
            </a:schemeClr>
          </a:solidFill>
          <a:ln w="6350">
            <a:noFill/>
            <a:round/>
            <a:headEnd/>
            <a:tailEnd/>
          </a:ln>
          <a:extLst/>
        </p:spPr>
        <p:txBody>
          <a:bodyPr wrap="square" rtlCol="0" anchor="ctr"/>
          <a:lstStyle/>
          <a:p>
            <a:pPr algn="ctr" defTabSz="257117">
              <a:lnSpc>
                <a:spcPts val="1600"/>
              </a:lnSpc>
              <a:defRPr/>
            </a:pPr>
            <a:r>
              <a:rPr lang="en-US" sz="1500">
                <a:solidFill>
                  <a:srgbClr val="000000"/>
                </a:solidFill>
                <a:latin typeface="Arial"/>
              </a:rPr>
              <a:t> </a:t>
            </a:r>
          </a:p>
        </p:txBody>
      </p:sp>
      <p:sp>
        <p:nvSpPr>
          <p:cNvPr id="24" name="Rectangle 23"/>
          <p:cNvSpPr/>
          <p:nvPr/>
        </p:nvSpPr>
        <p:spPr>
          <a:xfrm>
            <a:off x="9516297" y="1711540"/>
            <a:ext cx="2091478" cy="731330"/>
          </a:xfrm>
          <a:prstGeom prst="rect">
            <a:avLst/>
          </a:prstGeom>
          <a:solidFill>
            <a:schemeClr val="accent4">
              <a:lumMod val="75000"/>
            </a:schemeClr>
          </a:solidFill>
        </p:spPr>
        <p:txBody>
          <a:bodyPr wrap="square" anchor="ctr" anchorCtr="0">
            <a:noAutofit/>
          </a:bodyPr>
          <a:lstStyle/>
          <a:p>
            <a:pPr algn="ctr">
              <a:lnSpc>
                <a:spcPct val="85000"/>
              </a:lnSpc>
            </a:pPr>
            <a:r>
              <a:rPr lang="ru-RU" b="1" dirty="0">
                <a:solidFill>
                  <a:srgbClr val="FFFFFF"/>
                </a:solidFill>
                <a:ea typeface="Arial" charset="0"/>
                <a:cs typeface="Arial" charset="0"/>
              </a:rPr>
              <a:t>Злоумышленник</a:t>
            </a:r>
            <a:r>
              <a:rPr lang="en-US" b="1" dirty="0">
                <a:solidFill>
                  <a:srgbClr val="FFFFFF"/>
                </a:solidFill>
                <a:ea typeface="Arial" charset="0"/>
                <a:cs typeface="Arial" charset="0"/>
              </a:rPr>
              <a:t> / </a:t>
            </a:r>
            <a:r>
              <a:rPr lang="ru-RU" b="1" dirty="0">
                <a:solidFill>
                  <a:srgbClr val="FFFFFF"/>
                </a:solidFill>
                <a:ea typeface="Arial" charset="0"/>
                <a:cs typeface="Arial" charset="0"/>
              </a:rPr>
              <a:t>Неизвестные</a:t>
            </a:r>
            <a:endParaRPr lang="en-US" b="1" dirty="0">
              <a:solidFill>
                <a:srgbClr val="FFFFFF"/>
              </a:solidFill>
              <a:ea typeface="Arial" charset="0"/>
              <a:cs typeface="Arial" charset="0"/>
            </a:endParaRPr>
          </a:p>
        </p:txBody>
      </p:sp>
      <p:sp>
        <p:nvSpPr>
          <p:cNvPr id="25" name="Rectangle 24"/>
          <p:cNvSpPr/>
          <p:nvPr/>
        </p:nvSpPr>
        <p:spPr>
          <a:xfrm>
            <a:off x="9912637" y="2518945"/>
            <a:ext cx="1359525" cy="461665"/>
          </a:xfrm>
          <a:prstGeom prst="rect">
            <a:avLst/>
          </a:prstGeom>
        </p:spPr>
        <p:txBody>
          <a:bodyPr wrap="square">
            <a:spAutoFit/>
          </a:bodyPr>
          <a:lstStyle/>
          <a:p>
            <a:pPr algn="ctr"/>
            <a:r>
              <a:rPr lang="ru-RU" sz="1200" dirty="0">
                <a:ea typeface="Arial" charset="0"/>
                <a:cs typeface="Arial" charset="0"/>
              </a:rPr>
              <a:t>Допустить</a:t>
            </a:r>
            <a:r>
              <a:rPr lang="en-US" sz="1200" dirty="0">
                <a:ea typeface="Arial" charset="0"/>
                <a:cs typeface="Arial" charset="0"/>
              </a:rPr>
              <a:t>? </a:t>
            </a:r>
            <a:r>
              <a:rPr lang="ru-RU" sz="1200" dirty="0">
                <a:ea typeface="Arial" charset="0"/>
                <a:cs typeface="Arial" charset="0"/>
              </a:rPr>
              <a:t>Заблокировать</a:t>
            </a:r>
            <a:r>
              <a:rPr lang="en-US" sz="1200" dirty="0">
                <a:ea typeface="Arial" charset="0"/>
                <a:cs typeface="Arial" charset="0"/>
              </a:rPr>
              <a:t>?</a:t>
            </a:r>
          </a:p>
        </p:txBody>
      </p:sp>
      <p:grpSp>
        <p:nvGrpSpPr>
          <p:cNvPr id="3" name="Group 2"/>
          <p:cNvGrpSpPr/>
          <p:nvPr/>
        </p:nvGrpSpPr>
        <p:grpSpPr>
          <a:xfrm>
            <a:off x="916663" y="3112203"/>
            <a:ext cx="372882" cy="363030"/>
            <a:chOff x="1677992" y="6042688"/>
            <a:chExt cx="372882" cy="363030"/>
          </a:xfrm>
        </p:grpSpPr>
        <p:sp>
          <p:nvSpPr>
            <p:cNvPr id="2" name="Oval 1"/>
            <p:cNvSpPr/>
            <p:nvPr/>
          </p:nvSpPr>
          <p:spPr bwMode="invGray">
            <a:xfrm>
              <a:off x="1677992" y="6042688"/>
              <a:ext cx="372882" cy="363030"/>
            </a:xfrm>
            <a:prstGeom prst="ellipse">
              <a:avLst/>
            </a:prstGeom>
            <a:solidFill>
              <a:schemeClr val="bg1">
                <a:lumMod val="50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Picture 4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1695" y="6087079"/>
              <a:ext cx="195248" cy="274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0" name="Group 29"/>
          <p:cNvGrpSpPr/>
          <p:nvPr/>
        </p:nvGrpSpPr>
        <p:grpSpPr>
          <a:xfrm>
            <a:off x="916663" y="3617263"/>
            <a:ext cx="372882" cy="363030"/>
            <a:chOff x="1677992" y="6042688"/>
            <a:chExt cx="372882" cy="363030"/>
          </a:xfrm>
        </p:grpSpPr>
        <p:sp>
          <p:nvSpPr>
            <p:cNvPr id="31" name="Oval 30"/>
            <p:cNvSpPr/>
            <p:nvPr/>
          </p:nvSpPr>
          <p:spPr bwMode="invGray">
            <a:xfrm>
              <a:off x="1677992" y="6042688"/>
              <a:ext cx="372882" cy="363030"/>
            </a:xfrm>
            <a:prstGeom prst="ellipse">
              <a:avLst/>
            </a:prstGeom>
            <a:solidFill>
              <a:schemeClr val="bg1">
                <a:lumMod val="50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Picture 4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1695" y="6087079"/>
              <a:ext cx="195248" cy="274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3" name="Group 32"/>
          <p:cNvGrpSpPr/>
          <p:nvPr/>
        </p:nvGrpSpPr>
        <p:grpSpPr>
          <a:xfrm>
            <a:off x="916663" y="4125530"/>
            <a:ext cx="372882" cy="363030"/>
            <a:chOff x="1677992" y="6042688"/>
            <a:chExt cx="372882" cy="363030"/>
          </a:xfrm>
        </p:grpSpPr>
        <p:sp>
          <p:nvSpPr>
            <p:cNvPr id="34" name="Oval 33"/>
            <p:cNvSpPr/>
            <p:nvPr/>
          </p:nvSpPr>
          <p:spPr bwMode="invGray">
            <a:xfrm>
              <a:off x="1677992" y="6042688"/>
              <a:ext cx="372882" cy="363030"/>
            </a:xfrm>
            <a:prstGeom prst="ellipse">
              <a:avLst/>
            </a:prstGeom>
            <a:solidFill>
              <a:schemeClr val="bg1">
                <a:lumMod val="50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5" name="Picture 4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1695" y="6087079"/>
              <a:ext cx="195248" cy="274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6" name="Group 35"/>
          <p:cNvGrpSpPr/>
          <p:nvPr/>
        </p:nvGrpSpPr>
        <p:grpSpPr>
          <a:xfrm>
            <a:off x="916663" y="4628323"/>
            <a:ext cx="372882" cy="363030"/>
            <a:chOff x="1677992" y="6042688"/>
            <a:chExt cx="372882" cy="363030"/>
          </a:xfrm>
        </p:grpSpPr>
        <p:sp>
          <p:nvSpPr>
            <p:cNvPr id="37" name="Oval 36"/>
            <p:cNvSpPr/>
            <p:nvPr/>
          </p:nvSpPr>
          <p:spPr bwMode="invGray">
            <a:xfrm>
              <a:off x="1677992" y="6042688"/>
              <a:ext cx="372882" cy="363030"/>
            </a:xfrm>
            <a:prstGeom prst="ellipse">
              <a:avLst/>
            </a:prstGeom>
            <a:solidFill>
              <a:schemeClr val="bg1">
                <a:lumMod val="50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8" name="Picture 4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1695" y="6087079"/>
              <a:ext cx="195248" cy="274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9" name="Group 38"/>
          <p:cNvGrpSpPr/>
          <p:nvPr/>
        </p:nvGrpSpPr>
        <p:grpSpPr>
          <a:xfrm>
            <a:off x="916663" y="5133383"/>
            <a:ext cx="372882" cy="363030"/>
            <a:chOff x="1677992" y="6042688"/>
            <a:chExt cx="372882" cy="363030"/>
          </a:xfrm>
        </p:grpSpPr>
        <p:sp>
          <p:nvSpPr>
            <p:cNvPr id="60" name="Oval 59"/>
            <p:cNvSpPr/>
            <p:nvPr/>
          </p:nvSpPr>
          <p:spPr bwMode="invGray">
            <a:xfrm>
              <a:off x="1677992" y="6042688"/>
              <a:ext cx="372882" cy="363030"/>
            </a:xfrm>
            <a:prstGeom prst="ellipse">
              <a:avLst/>
            </a:prstGeom>
            <a:solidFill>
              <a:schemeClr val="bg1">
                <a:lumMod val="50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1" name="Picture 4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1695" y="6087079"/>
              <a:ext cx="195248" cy="274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3"/>
          <p:cNvGrpSpPr/>
          <p:nvPr/>
        </p:nvGrpSpPr>
        <p:grpSpPr>
          <a:xfrm>
            <a:off x="1937709" y="3617263"/>
            <a:ext cx="372882" cy="363030"/>
            <a:chOff x="1504541" y="5709060"/>
            <a:chExt cx="372882" cy="363030"/>
          </a:xfrm>
        </p:grpSpPr>
        <p:sp>
          <p:nvSpPr>
            <p:cNvPr id="68" name="Oval 67"/>
            <p:cNvSpPr/>
            <p:nvPr/>
          </p:nvSpPr>
          <p:spPr bwMode="invGray">
            <a:xfrm>
              <a:off x="1504541" y="5709060"/>
              <a:ext cx="372882" cy="363030"/>
            </a:xfrm>
            <a:prstGeom prst="ellipse">
              <a:avLst/>
            </a:prstGeom>
            <a:solidFill>
              <a:schemeClr val="bg1">
                <a:lumMod val="50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0" name="Picture 12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7718" y="5796366"/>
              <a:ext cx="229759" cy="188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4"/>
          <p:cNvGrpSpPr/>
          <p:nvPr/>
        </p:nvGrpSpPr>
        <p:grpSpPr>
          <a:xfrm>
            <a:off x="1937709" y="4127115"/>
            <a:ext cx="372882" cy="363030"/>
            <a:chOff x="2223260" y="5646933"/>
            <a:chExt cx="372882" cy="363030"/>
          </a:xfrm>
        </p:grpSpPr>
        <p:sp>
          <p:nvSpPr>
            <p:cNvPr id="71" name="Oval 70"/>
            <p:cNvSpPr/>
            <p:nvPr/>
          </p:nvSpPr>
          <p:spPr bwMode="invGray">
            <a:xfrm>
              <a:off x="2223260" y="5646933"/>
              <a:ext cx="372882" cy="363030"/>
            </a:xfrm>
            <a:prstGeom prst="ellipse">
              <a:avLst/>
            </a:prstGeom>
            <a:solidFill>
              <a:schemeClr val="bg1">
                <a:lumMod val="50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5" name="Picture 6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3822" y="5728953"/>
              <a:ext cx="287904" cy="198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5"/>
          <p:cNvGrpSpPr/>
          <p:nvPr/>
        </p:nvGrpSpPr>
        <p:grpSpPr>
          <a:xfrm>
            <a:off x="1943193" y="3108692"/>
            <a:ext cx="372882" cy="363030"/>
            <a:chOff x="2323356" y="5482083"/>
            <a:chExt cx="372882" cy="363030"/>
          </a:xfrm>
        </p:grpSpPr>
        <p:sp>
          <p:nvSpPr>
            <p:cNvPr id="74" name="Oval 73"/>
            <p:cNvSpPr/>
            <p:nvPr/>
          </p:nvSpPr>
          <p:spPr bwMode="invGray">
            <a:xfrm>
              <a:off x="2323356" y="5482083"/>
              <a:ext cx="372882" cy="363030"/>
            </a:xfrm>
            <a:prstGeom prst="ellipse">
              <a:avLst/>
            </a:prstGeom>
            <a:solidFill>
              <a:schemeClr val="bg1">
                <a:lumMod val="50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3" name="Picture 5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84741" y="5539406"/>
              <a:ext cx="252082" cy="248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7" name="Group 6"/>
          <p:cNvGrpSpPr/>
          <p:nvPr/>
        </p:nvGrpSpPr>
        <p:grpSpPr>
          <a:xfrm>
            <a:off x="1937709" y="4628323"/>
            <a:ext cx="372882" cy="363030"/>
            <a:chOff x="3112864" y="5551909"/>
            <a:chExt cx="372882" cy="363030"/>
          </a:xfrm>
        </p:grpSpPr>
        <p:sp>
          <p:nvSpPr>
            <p:cNvPr id="72" name="Oval 71"/>
            <p:cNvSpPr/>
            <p:nvPr/>
          </p:nvSpPr>
          <p:spPr bwMode="invGray">
            <a:xfrm>
              <a:off x="3112864" y="5551909"/>
              <a:ext cx="372882" cy="363030"/>
            </a:xfrm>
            <a:prstGeom prst="ellipse">
              <a:avLst/>
            </a:prstGeom>
            <a:solidFill>
              <a:schemeClr val="bg1">
                <a:lumMod val="50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6" name="Picture 8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85814" y="5600494"/>
              <a:ext cx="207387" cy="265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5" name="Oval 74"/>
          <p:cNvSpPr/>
          <p:nvPr/>
        </p:nvSpPr>
        <p:spPr bwMode="invGray">
          <a:xfrm>
            <a:off x="6497735" y="3108692"/>
            <a:ext cx="372882" cy="363030"/>
          </a:xfrm>
          <a:prstGeom prst="ellipse">
            <a:avLst/>
          </a:prstGeom>
          <a:solidFill>
            <a:schemeClr val="bg1">
              <a:lumMod val="50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bwMode="invGray">
          <a:xfrm>
            <a:off x="10375514" y="3108692"/>
            <a:ext cx="372882" cy="363030"/>
          </a:xfrm>
          <a:prstGeom prst="ellipse">
            <a:avLst/>
          </a:prstGeom>
          <a:solidFill>
            <a:schemeClr val="bg1">
              <a:lumMod val="50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p:cNvSpPr txBox="1"/>
          <p:nvPr/>
        </p:nvSpPr>
        <p:spPr>
          <a:xfrm>
            <a:off x="10365988" y="3136318"/>
            <a:ext cx="509949" cy="307777"/>
          </a:xfrm>
          <a:prstGeom prst="rect">
            <a:avLst/>
          </a:prstGeom>
          <a:noFill/>
        </p:spPr>
        <p:txBody>
          <a:bodyPr wrap="square" rtlCol="0">
            <a:spAutoFit/>
          </a:bodyPr>
          <a:lstStyle/>
          <a:p>
            <a:r>
              <a:rPr lang="en-US" sz="1400" dirty="0">
                <a:solidFill>
                  <a:schemeClr val="bg1"/>
                </a:solidFill>
              </a:rPr>
              <a:t>??</a:t>
            </a:r>
          </a:p>
        </p:txBody>
      </p:sp>
      <p:pic>
        <p:nvPicPr>
          <p:cNvPr id="1032" name="Picture 8" descr="Image result for white icon smart watc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92988" y="3142445"/>
            <a:ext cx="203629" cy="29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796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animBg="1"/>
      <p:bldP spid="45" grpId="0" animBg="1"/>
      <p:bldP spid="54" grpId="0"/>
      <p:bldP spid="55" grpId="0"/>
      <p:bldP spid="56" grpId="0"/>
      <p:bldP spid="23" grpId="0" animBg="1"/>
      <p:bldP spid="24" grpId="0" animBg="1"/>
      <p:bldP spid="25" grpId="0"/>
      <p:bldP spid="75" grpId="0" animBg="1"/>
      <p:bldP spid="81"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6C2B5B-3483-4430-8788-F92D464475E7}"/>
              </a:ext>
            </a:extLst>
          </p:cNvPr>
          <p:cNvSpPr>
            <a:spLocks noGrp="1"/>
          </p:cNvSpPr>
          <p:nvPr>
            <p:ph type="title"/>
          </p:nvPr>
        </p:nvSpPr>
        <p:spPr/>
        <p:txBody>
          <a:bodyPr>
            <a:normAutofit/>
          </a:bodyPr>
          <a:lstStyle/>
          <a:p>
            <a:pPr defTabSz="914133"/>
            <a:r>
              <a:rPr lang="ru-RU" sz="3599" dirty="0"/>
              <a:t>Требования к управлению </a:t>
            </a:r>
            <a:r>
              <a:rPr lang="en-US" sz="3599" dirty="0"/>
              <a:t>IoT </a:t>
            </a:r>
          </a:p>
        </p:txBody>
      </p:sp>
      <p:sp>
        <p:nvSpPr>
          <p:cNvPr id="3" name="Rectangle 2"/>
          <p:cNvSpPr/>
          <p:nvPr/>
        </p:nvSpPr>
        <p:spPr bwMode="invGray">
          <a:xfrm>
            <a:off x="763913" y="1693193"/>
            <a:ext cx="3424933" cy="4236309"/>
          </a:xfrm>
          <a:prstGeom prst="rect">
            <a:avLst/>
          </a:prstGeom>
          <a:solidFill>
            <a:schemeClr val="bg1">
              <a:lumMod val="65000"/>
              <a:alpha val="20000"/>
            </a:schemeClr>
          </a:solidFill>
          <a:ln w="6350">
            <a:noFill/>
            <a:round/>
            <a:headEnd/>
            <a:tailEnd/>
          </a:ln>
          <a:extLst/>
        </p:spPr>
        <p:txBody>
          <a:bodyPr wrap="square" rtlCol="0" anchor="ctr"/>
          <a:lstStyle/>
          <a:p>
            <a:pPr algn="ctr" defTabSz="257117">
              <a:lnSpc>
                <a:spcPts val="1600"/>
              </a:lnSpc>
              <a:defRPr/>
            </a:pPr>
            <a:r>
              <a:rPr lang="en-US" sz="1500">
                <a:solidFill>
                  <a:srgbClr val="000000"/>
                </a:solidFill>
                <a:latin typeface="Arial"/>
              </a:rPr>
              <a:t> </a:t>
            </a:r>
          </a:p>
        </p:txBody>
      </p:sp>
      <p:sp>
        <p:nvSpPr>
          <p:cNvPr id="4" name="Rectangle 3"/>
          <p:cNvSpPr/>
          <p:nvPr/>
        </p:nvSpPr>
        <p:spPr bwMode="invGray">
          <a:xfrm>
            <a:off x="4308942" y="1693193"/>
            <a:ext cx="3426520" cy="4236309"/>
          </a:xfrm>
          <a:prstGeom prst="rect">
            <a:avLst/>
          </a:prstGeom>
          <a:solidFill>
            <a:schemeClr val="bg1">
              <a:lumMod val="65000"/>
              <a:alpha val="20000"/>
            </a:schemeClr>
          </a:solidFill>
          <a:ln w="6350">
            <a:noFill/>
            <a:round/>
            <a:headEnd/>
            <a:tailEnd/>
          </a:ln>
          <a:extLst/>
        </p:spPr>
        <p:txBody>
          <a:bodyPr wrap="square" rtlCol="0" anchor="ctr"/>
          <a:lstStyle/>
          <a:p>
            <a:pPr algn="ctr" defTabSz="257117">
              <a:lnSpc>
                <a:spcPts val="1600"/>
              </a:lnSpc>
              <a:defRPr/>
            </a:pPr>
            <a:r>
              <a:rPr lang="en-US" sz="1500">
                <a:solidFill>
                  <a:srgbClr val="000000"/>
                </a:solidFill>
                <a:latin typeface="Arial"/>
              </a:rPr>
              <a:t> </a:t>
            </a:r>
          </a:p>
        </p:txBody>
      </p:sp>
      <p:sp>
        <p:nvSpPr>
          <p:cNvPr id="5" name="Rectangle 4"/>
          <p:cNvSpPr/>
          <p:nvPr/>
        </p:nvSpPr>
        <p:spPr bwMode="invGray">
          <a:xfrm>
            <a:off x="7853634" y="1693193"/>
            <a:ext cx="3426520" cy="4236309"/>
          </a:xfrm>
          <a:prstGeom prst="rect">
            <a:avLst/>
          </a:prstGeom>
          <a:solidFill>
            <a:schemeClr val="bg1">
              <a:lumMod val="65000"/>
              <a:alpha val="20000"/>
            </a:schemeClr>
          </a:solidFill>
          <a:ln w="6350">
            <a:noFill/>
            <a:round/>
            <a:headEnd/>
            <a:tailEnd/>
          </a:ln>
          <a:extLst/>
        </p:spPr>
        <p:txBody>
          <a:bodyPr wrap="square" rtlCol="0" anchor="ctr"/>
          <a:lstStyle/>
          <a:p>
            <a:pPr algn="ctr" defTabSz="257117">
              <a:lnSpc>
                <a:spcPts val="1600"/>
              </a:lnSpc>
              <a:defRPr/>
            </a:pPr>
            <a:r>
              <a:rPr lang="en-US" sz="1500">
                <a:solidFill>
                  <a:srgbClr val="000000"/>
                </a:solidFill>
                <a:latin typeface="Arial"/>
              </a:rPr>
              <a:t> </a:t>
            </a:r>
          </a:p>
        </p:txBody>
      </p:sp>
      <p:sp>
        <p:nvSpPr>
          <p:cNvPr id="6" name="Text Placeholder 13"/>
          <p:cNvSpPr txBox="1">
            <a:spLocks/>
          </p:cNvSpPr>
          <p:nvPr/>
        </p:nvSpPr>
        <p:spPr>
          <a:xfrm>
            <a:off x="896098" y="1806413"/>
            <a:ext cx="3150684" cy="832027"/>
          </a:xfrm>
          <a:prstGeom prst="rect">
            <a:avLst/>
          </a:prstGeom>
        </p:spPr>
        <p:txBody>
          <a:bodyPr/>
          <a:lst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A12D2D"/>
              </a:buClr>
              <a:buNone/>
              <a:defRPr/>
            </a:pPr>
            <a:r>
              <a:rPr lang="ru-RU" sz="2399" b="1" dirty="0">
                <a:solidFill>
                  <a:srgbClr val="A12D2D"/>
                </a:solidFill>
              </a:rPr>
              <a:t>Изучение</a:t>
            </a:r>
            <a:endParaRPr lang="en-US" sz="2399" b="1" dirty="0">
              <a:solidFill>
                <a:srgbClr val="A12D2D"/>
              </a:solidFill>
              <a:latin typeface="Arial"/>
            </a:endParaRPr>
          </a:p>
        </p:txBody>
      </p:sp>
      <p:sp>
        <p:nvSpPr>
          <p:cNvPr id="7" name="TextBox 6"/>
          <p:cNvSpPr txBox="1"/>
          <p:nvPr/>
        </p:nvSpPr>
        <p:spPr>
          <a:xfrm>
            <a:off x="896098" y="2269204"/>
            <a:ext cx="3243340" cy="922945"/>
          </a:xfrm>
          <a:prstGeom prst="rect">
            <a:avLst/>
          </a:prstGeom>
          <a:noFill/>
        </p:spPr>
        <p:txBody>
          <a:bodyPr wrap="square" rtlCol="0">
            <a:spAutoFit/>
          </a:bodyPr>
          <a:lstStyle/>
          <a:p>
            <a:pPr>
              <a:spcAft>
                <a:spcPts val="600"/>
              </a:spcAft>
              <a:buClr>
                <a:srgbClr val="A12D2D"/>
              </a:buClr>
              <a:defRPr/>
            </a:pPr>
            <a:r>
              <a:rPr lang="ru-RU" sz="1799" dirty="0">
                <a:solidFill>
                  <a:srgbClr val="000000"/>
                </a:solidFill>
              </a:rPr>
              <a:t>Доверенное</a:t>
            </a:r>
            <a:r>
              <a:rPr lang="en-US" sz="1799" dirty="0">
                <a:solidFill>
                  <a:srgbClr val="000000"/>
                </a:solidFill>
              </a:rPr>
              <a:t> </a:t>
            </a:r>
            <a:r>
              <a:rPr lang="ru-RU" sz="1799" dirty="0">
                <a:solidFill>
                  <a:srgbClr val="000000"/>
                </a:solidFill>
              </a:rPr>
              <a:t>или </a:t>
            </a:r>
            <a:r>
              <a:rPr lang="ru-RU" sz="1799" dirty="0" err="1">
                <a:solidFill>
                  <a:srgbClr val="000000"/>
                </a:solidFill>
              </a:rPr>
              <a:t>Недоверенное</a:t>
            </a:r>
            <a:r>
              <a:rPr lang="ru-RU" sz="1799" dirty="0">
                <a:solidFill>
                  <a:srgbClr val="000000"/>
                </a:solidFill>
              </a:rPr>
              <a:t> устройство или пользователь</a:t>
            </a:r>
            <a:endParaRPr lang="en-US" sz="1799" dirty="0">
              <a:solidFill>
                <a:srgbClr val="000000"/>
              </a:solidFill>
            </a:endParaRPr>
          </a:p>
        </p:txBody>
      </p:sp>
      <p:sp>
        <p:nvSpPr>
          <p:cNvPr id="9" name="Text Placeholder 13"/>
          <p:cNvSpPr txBox="1">
            <a:spLocks/>
          </p:cNvSpPr>
          <p:nvPr/>
        </p:nvSpPr>
        <p:spPr>
          <a:xfrm>
            <a:off x="4492122" y="1806413"/>
            <a:ext cx="3150684" cy="832027"/>
          </a:xfrm>
          <a:prstGeom prst="rect">
            <a:avLst/>
          </a:prstGeom>
        </p:spPr>
        <p:txBody>
          <a:bodyPr/>
          <a:lst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A12D2D"/>
              </a:buClr>
              <a:buNone/>
              <a:defRPr/>
            </a:pPr>
            <a:r>
              <a:rPr lang="ru-RU" sz="2399" b="1" dirty="0">
                <a:solidFill>
                  <a:srgbClr val="A12D2D"/>
                </a:solidFill>
              </a:rPr>
              <a:t>Сегментация</a:t>
            </a:r>
            <a:endParaRPr lang="en-US" sz="2399" b="1" dirty="0">
              <a:solidFill>
                <a:srgbClr val="A12D2D"/>
              </a:solidFill>
              <a:latin typeface="Arial"/>
            </a:endParaRPr>
          </a:p>
        </p:txBody>
      </p:sp>
      <p:sp>
        <p:nvSpPr>
          <p:cNvPr id="10" name="TextBox 9"/>
          <p:cNvSpPr txBox="1"/>
          <p:nvPr/>
        </p:nvSpPr>
        <p:spPr>
          <a:xfrm>
            <a:off x="4492122" y="2269204"/>
            <a:ext cx="2989986" cy="369236"/>
          </a:xfrm>
          <a:prstGeom prst="rect">
            <a:avLst/>
          </a:prstGeom>
          <a:noFill/>
        </p:spPr>
        <p:txBody>
          <a:bodyPr wrap="square" rtlCol="0">
            <a:spAutoFit/>
          </a:bodyPr>
          <a:lstStyle/>
          <a:p>
            <a:pPr>
              <a:spcAft>
                <a:spcPts val="600"/>
              </a:spcAft>
              <a:buClr>
                <a:srgbClr val="A12D2D"/>
              </a:buClr>
              <a:defRPr/>
            </a:pPr>
            <a:r>
              <a:rPr lang="ru-RU" sz="1799" dirty="0">
                <a:solidFill>
                  <a:srgbClr val="000000"/>
                </a:solidFill>
              </a:rPr>
              <a:t>Описывание политик</a:t>
            </a:r>
            <a:endParaRPr lang="en-US" sz="1799" dirty="0">
              <a:solidFill>
                <a:srgbClr val="000000"/>
              </a:solidFill>
              <a:latin typeface="Arial"/>
            </a:endParaRPr>
          </a:p>
        </p:txBody>
      </p:sp>
      <p:sp>
        <p:nvSpPr>
          <p:cNvPr id="11" name="Text Placeholder 13"/>
          <p:cNvSpPr txBox="1">
            <a:spLocks/>
          </p:cNvSpPr>
          <p:nvPr/>
        </p:nvSpPr>
        <p:spPr>
          <a:xfrm>
            <a:off x="8040724" y="1806413"/>
            <a:ext cx="3150684" cy="832027"/>
          </a:xfrm>
          <a:prstGeom prst="rect">
            <a:avLst/>
          </a:prstGeom>
        </p:spPr>
        <p:txBody>
          <a:bodyPr/>
          <a:lst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A12D2D"/>
              </a:buClr>
              <a:buNone/>
              <a:defRPr/>
            </a:pPr>
            <a:r>
              <a:rPr lang="ru-RU" sz="2399" b="1" dirty="0">
                <a:solidFill>
                  <a:srgbClr val="A12D2D"/>
                </a:solidFill>
              </a:rPr>
              <a:t>Защита</a:t>
            </a:r>
            <a:endParaRPr lang="en-US" sz="2399" b="1" dirty="0">
              <a:solidFill>
                <a:srgbClr val="A12D2D"/>
              </a:solidFill>
              <a:latin typeface="Arial"/>
            </a:endParaRPr>
          </a:p>
        </p:txBody>
      </p:sp>
      <p:sp>
        <p:nvSpPr>
          <p:cNvPr id="12" name="TextBox 11"/>
          <p:cNvSpPr txBox="1"/>
          <p:nvPr/>
        </p:nvSpPr>
        <p:spPr>
          <a:xfrm>
            <a:off x="8040724" y="2269204"/>
            <a:ext cx="3243340" cy="369236"/>
          </a:xfrm>
          <a:prstGeom prst="rect">
            <a:avLst/>
          </a:prstGeom>
          <a:noFill/>
        </p:spPr>
        <p:txBody>
          <a:bodyPr wrap="square" rtlCol="0">
            <a:spAutoFit/>
          </a:bodyPr>
          <a:lstStyle/>
          <a:p>
            <a:pPr>
              <a:spcAft>
                <a:spcPts val="600"/>
              </a:spcAft>
              <a:buClr>
                <a:srgbClr val="A12D2D"/>
              </a:buClr>
              <a:defRPr/>
            </a:pPr>
            <a:r>
              <a:rPr lang="ru-RU" sz="1799" dirty="0">
                <a:solidFill>
                  <a:srgbClr val="000000"/>
                </a:solidFill>
              </a:rPr>
              <a:t>Всего</a:t>
            </a:r>
            <a:endParaRPr lang="en-US" sz="1799" dirty="0">
              <a:solidFill>
                <a:srgbClr val="000000"/>
              </a:solidFill>
              <a:latin typeface="Aria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6714" y="3498234"/>
            <a:ext cx="1510975" cy="1570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51851" y="3498234"/>
            <a:ext cx="1606502" cy="169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82930" y="3552169"/>
            <a:ext cx="1567927" cy="1462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p:cNvSpPr/>
          <p:nvPr/>
        </p:nvSpPr>
        <p:spPr>
          <a:xfrm>
            <a:off x="665402" y="997586"/>
            <a:ext cx="9771280" cy="369236"/>
          </a:xfrm>
          <a:prstGeom prst="rect">
            <a:avLst/>
          </a:prstGeom>
          <a:noFill/>
        </p:spPr>
        <p:txBody>
          <a:bodyPr wrap="square" lIns="118841" tIns="0" rIns="118841" bIns="0">
            <a:spAutoFit/>
          </a:bodyPr>
          <a:lstStyle/>
          <a:p>
            <a:r>
              <a:rPr lang="ru-RU" sz="2399" dirty="0">
                <a:solidFill>
                  <a:schemeClr val="accent6"/>
                </a:solidFill>
              </a:rPr>
              <a:t>Уменьшение поверхности атаки</a:t>
            </a:r>
            <a:endParaRPr lang="en-US" sz="2399" dirty="0">
              <a:solidFill>
                <a:schemeClr val="accent6"/>
              </a:solidFill>
            </a:endParaRPr>
          </a:p>
        </p:txBody>
      </p:sp>
    </p:spTree>
    <p:extLst>
      <p:ext uri="{BB962C8B-B14F-4D97-AF65-F5344CB8AC3E}">
        <p14:creationId xmlns:p14="http://schemas.microsoft.com/office/powerpoint/2010/main" val="8859258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6C2B5B-3483-4430-8788-F92D464475E7}"/>
              </a:ext>
            </a:extLst>
          </p:cNvPr>
          <p:cNvSpPr>
            <a:spLocks noGrp="1"/>
          </p:cNvSpPr>
          <p:nvPr>
            <p:ph type="title"/>
          </p:nvPr>
        </p:nvSpPr>
        <p:spPr/>
        <p:txBody>
          <a:bodyPr>
            <a:normAutofit/>
          </a:bodyPr>
          <a:lstStyle/>
          <a:p>
            <a:r>
              <a:rPr lang="ru-RU" dirty="0"/>
              <a:t>Проблема </a:t>
            </a:r>
            <a:r>
              <a:rPr lang="en-US" dirty="0"/>
              <a:t>IoT </a:t>
            </a:r>
            <a:r>
              <a:rPr lang="ru-RU" dirty="0"/>
              <a:t>решены</a:t>
            </a:r>
            <a:endParaRPr lang="en-US" dirty="0"/>
          </a:p>
        </p:txBody>
      </p:sp>
      <p:sp>
        <p:nvSpPr>
          <p:cNvPr id="4" name="Text Placeholder 3"/>
          <p:cNvSpPr>
            <a:spLocks noGrp="1"/>
          </p:cNvSpPr>
          <p:nvPr>
            <p:ph type="body" idx="11"/>
          </p:nvPr>
        </p:nvSpPr>
        <p:spPr/>
        <p:txBody>
          <a:bodyPr>
            <a:noAutofit/>
          </a:bodyPr>
          <a:lstStyle/>
          <a:p>
            <a:r>
              <a:rPr lang="ru-RU" dirty="0"/>
              <a:t>Поверхность атаки изменяется, когда:</a:t>
            </a:r>
            <a:endParaRPr lang="en-US" dirty="0"/>
          </a:p>
        </p:txBody>
      </p:sp>
      <p:sp>
        <p:nvSpPr>
          <p:cNvPr id="3" name="Text Placeholder 2"/>
          <p:cNvSpPr>
            <a:spLocks noGrp="1"/>
          </p:cNvSpPr>
          <p:nvPr>
            <p:ph type="body" sz="quarter" idx="3"/>
          </p:nvPr>
        </p:nvSpPr>
        <p:spPr>
          <a:xfrm>
            <a:off x="6195986" y="1141219"/>
            <a:ext cx="5248780" cy="618214"/>
          </a:xfrm>
        </p:spPr>
        <p:txBody>
          <a:bodyPr/>
          <a:lstStyle/>
          <a:p>
            <a:r>
              <a:rPr lang="ru-RU" dirty="0"/>
              <a:t>Фабрика Безопасности отвечает:</a:t>
            </a:r>
            <a:endParaRPr lang="en-US" dirty="0"/>
          </a:p>
        </p:txBody>
      </p:sp>
      <p:sp>
        <p:nvSpPr>
          <p:cNvPr id="5" name="Content Placeholder 4"/>
          <p:cNvSpPr>
            <a:spLocks noGrp="1"/>
          </p:cNvSpPr>
          <p:nvPr>
            <p:ph idx="15"/>
          </p:nvPr>
        </p:nvSpPr>
        <p:spPr>
          <a:xfrm>
            <a:off x="6195986" y="2052025"/>
            <a:ext cx="5248780" cy="4046142"/>
          </a:xfrm>
        </p:spPr>
        <p:txBody>
          <a:bodyPr>
            <a:normAutofit lnSpcReduction="10000"/>
          </a:bodyPr>
          <a:lstStyle/>
          <a:p>
            <a:r>
              <a:rPr lang="ru-RU" dirty="0"/>
              <a:t>Любое изменение в сети изучается</a:t>
            </a:r>
          </a:p>
          <a:p>
            <a:r>
              <a:rPr lang="ru-RU" dirty="0"/>
              <a:t>Ведется аудит и мониторинг соответствия лучшим практикам</a:t>
            </a:r>
            <a:r>
              <a:rPr lang="en-US" dirty="0"/>
              <a:t> &amp; </a:t>
            </a:r>
            <a:r>
              <a:rPr lang="ru-RU" dirty="0"/>
              <a:t>аномалий</a:t>
            </a:r>
            <a:endParaRPr lang="en-US" dirty="0"/>
          </a:p>
          <a:p>
            <a:r>
              <a:rPr lang="ru-RU" dirty="0"/>
              <a:t>Анализируются угрозы на соответствие конфигурации и потребностям бизнеса</a:t>
            </a:r>
            <a:endParaRPr lang="en-US" dirty="0"/>
          </a:p>
          <a:p>
            <a:r>
              <a:rPr lang="ru-RU" dirty="0"/>
              <a:t>Информация и обратная реакция распространяется на все устройства внутри Фабрики Безопасности</a:t>
            </a:r>
            <a:endParaRPr lang="en-US" dirty="0"/>
          </a:p>
        </p:txBody>
      </p:sp>
      <p:sp>
        <p:nvSpPr>
          <p:cNvPr id="6" name="Content Placeholder 5"/>
          <p:cNvSpPr>
            <a:spLocks noGrp="1"/>
          </p:cNvSpPr>
          <p:nvPr>
            <p:ph idx="16"/>
          </p:nvPr>
        </p:nvSpPr>
        <p:spPr/>
        <p:txBody>
          <a:bodyPr/>
          <a:lstStyle/>
          <a:p>
            <a:r>
              <a:rPr lang="ru-RU" dirty="0"/>
              <a:t>На устройстве установлено новое приложение</a:t>
            </a:r>
          </a:p>
          <a:p>
            <a:r>
              <a:rPr lang="ru-RU" dirty="0"/>
              <a:t>Новые устройство подключается к сети</a:t>
            </a:r>
            <a:endParaRPr lang="en-US" dirty="0"/>
          </a:p>
          <a:p>
            <a:r>
              <a:rPr lang="ru-RU" dirty="0"/>
              <a:t>Пользователь заводит новый аккаунт, например в социальной сети</a:t>
            </a:r>
            <a:endParaRPr lang="en-US" dirty="0"/>
          </a:p>
          <a:p>
            <a:r>
              <a:rPr lang="ru-RU" dirty="0"/>
              <a:t>Устройства обновляют свою ОС</a:t>
            </a:r>
            <a:endParaRPr lang="en-US" dirty="0"/>
          </a:p>
        </p:txBody>
      </p:sp>
    </p:spTree>
    <p:extLst>
      <p:ext uri="{BB962C8B-B14F-4D97-AF65-F5344CB8AC3E}">
        <p14:creationId xmlns:p14="http://schemas.microsoft.com/office/powerpoint/2010/main" val="241490410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Некоторые детали решения</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929868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ru-RU" dirty="0"/>
              <a:t>Ожидания от вашей корпоративной беспроводной сети</a:t>
            </a:r>
            <a:endParaRPr lang="en-US" dirty="0"/>
          </a:p>
        </p:txBody>
      </p:sp>
      <p:sp>
        <p:nvSpPr>
          <p:cNvPr id="3" name="Content Placeholder 2"/>
          <p:cNvSpPr>
            <a:spLocks noGrp="1"/>
          </p:cNvSpPr>
          <p:nvPr>
            <p:ph idx="15"/>
          </p:nvPr>
        </p:nvSpPr>
        <p:spPr>
          <a:xfrm>
            <a:off x="6195986" y="1554480"/>
            <a:ext cx="5462614" cy="4594783"/>
          </a:xfrm>
        </p:spPr>
        <p:txBody>
          <a:bodyPr>
            <a:normAutofit fontScale="70000" lnSpcReduction="20000"/>
          </a:bodyPr>
          <a:lstStyle/>
          <a:p>
            <a:r>
              <a:rPr lang="ru-RU" dirty="0"/>
              <a:t>Управление </a:t>
            </a:r>
            <a:r>
              <a:rPr lang="en-US" dirty="0"/>
              <a:t>Broadcast / Multicast</a:t>
            </a:r>
            <a:r>
              <a:rPr lang="ru-RU" dirty="0"/>
              <a:t> трафиком</a:t>
            </a:r>
            <a:endParaRPr lang="en-US" dirty="0"/>
          </a:p>
          <a:p>
            <a:r>
              <a:rPr lang="en-US" dirty="0"/>
              <a:t>PSK </a:t>
            </a:r>
            <a:r>
              <a:rPr lang="ru-RU" dirty="0"/>
              <a:t>для</a:t>
            </a:r>
            <a:r>
              <a:rPr lang="en-US" dirty="0"/>
              <a:t> WPA2 personal</a:t>
            </a:r>
          </a:p>
          <a:p>
            <a:r>
              <a:rPr lang="ru-RU" dirty="0"/>
              <a:t>Быстрые переход на резервный контроллер в случае проблем</a:t>
            </a:r>
            <a:endParaRPr lang="en-US" dirty="0"/>
          </a:p>
          <a:p>
            <a:r>
              <a:rPr lang="ru-RU" dirty="0"/>
              <a:t>Определение и подавление мошеннических точек доступа</a:t>
            </a:r>
            <a:endParaRPr lang="en-US" dirty="0"/>
          </a:p>
          <a:p>
            <a:r>
              <a:rPr lang="en-US" dirty="0"/>
              <a:t>IDS</a:t>
            </a:r>
            <a:r>
              <a:rPr lang="ru-RU" dirty="0"/>
              <a:t> для беспроводной сети</a:t>
            </a:r>
            <a:endParaRPr lang="en-US" dirty="0"/>
          </a:p>
          <a:p>
            <a:r>
              <a:rPr lang="ru-RU" dirty="0"/>
              <a:t>Балансировка нагрузки между частотами и </a:t>
            </a:r>
            <a:r>
              <a:rPr lang="en-US" dirty="0"/>
              <a:t>AP</a:t>
            </a:r>
          </a:p>
          <a:p>
            <a:r>
              <a:rPr lang="en-US" dirty="0"/>
              <a:t>Mesh </a:t>
            </a:r>
            <a:r>
              <a:rPr lang="ru-RU" dirty="0"/>
              <a:t>беспроводные сети</a:t>
            </a:r>
            <a:endParaRPr lang="en-US" dirty="0"/>
          </a:p>
          <a:p>
            <a:r>
              <a:rPr lang="ru-RU" dirty="0"/>
              <a:t>Удаленные точки доступа</a:t>
            </a:r>
            <a:r>
              <a:rPr lang="en-US" dirty="0"/>
              <a:t> APs</a:t>
            </a:r>
          </a:p>
          <a:p>
            <a:r>
              <a:rPr lang="en-US" dirty="0"/>
              <a:t>Onboard BT/BLE</a:t>
            </a:r>
          </a:p>
          <a:p>
            <a:r>
              <a:rPr lang="ru-RU" dirty="0"/>
              <a:t>Отслеживание местоположения </a:t>
            </a:r>
            <a:r>
              <a:rPr lang="en-US" dirty="0"/>
              <a:t>(</a:t>
            </a:r>
            <a:r>
              <a:rPr lang="ru-RU" dirty="0"/>
              <a:t>с</a:t>
            </a:r>
            <a:r>
              <a:rPr lang="en-US" dirty="0"/>
              <a:t> </a:t>
            </a:r>
            <a:r>
              <a:rPr lang="en-US" dirty="0" err="1"/>
              <a:t>FortiPresence</a:t>
            </a:r>
            <a:r>
              <a:rPr lang="en-US" dirty="0"/>
              <a:t>)</a:t>
            </a:r>
          </a:p>
          <a:p>
            <a:r>
              <a:rPr lang="en-US" dirty="0"/>
              <a:t>SSID </a:t>
            </a:r>
            <a:r>
              <a:rPr lang="ru-RU" dirty="0"/>
              <a:t>планировщик</a:t>
            </a:r>
            <a:endParaRPr lang="en-US" dirty="0"/>
          </a:p>
          <a:p>
            <a:r>
              <a:rPr lang="en-US" dirty="0"/>
              <a:t>DFS Fallback</a:t>
            </a:r>
          </a:p>
          <a:p>
            <a:r>
              <a:rPr lang="en-US" dirty="0"/>
              <a:t>Captive Portal</a:t>
            </a:r>
          </a:p>
          <a:p>
            <a:r>
              <a:rPr lang="ru-RU" dirty="0"/>
              <a:t>Защита от </a:t>
            </a:r>
            <a:r>
              <a:rPr lang="en-US" dirty="0"/>
              <a:t>DOS</a:t>
            </a:r>
            <a:r>
              <a:rPr lang="ru-RU" dirty="0"/>
              <a:t> атак</a:t>
            </a:r>
            <a:endParaRPr lang="en-US" dirty="0"/>
          </a:p>
        </p:txBody>
      </p:sp>
      <p:sp>
        <p:nvSpPr>
          <p:cNvPr id="13" name="Content Placeholder 12"/>
          <p:cNvSpPr>
            <a:spLocks noGrp="1"/>
          </p:cNvSpPr>
          <p:nvPr>
            <p:ph idx="16"/>
          </p:nvPr>
        </p:nvSpPr>
        <p:spPr/>
        <p:txBody>
          <a:bodyPr>
            <a:normAutofit fontScale="70000" lnSpcReduction="20000"/>
          </a:bodyPr>
          <a:lstStyle/>
          <a:p>
            <a:r>
              <a:rPr lang="en-US" dirty="0"/>
              <a:t>Wave-2 </a:t>
            </a:r>
            <a:r>
              <a:rPr lang="ru-RU" dirty="0"/>
              <a:t>для </a:t>
            </a:r>
            <a:r>
              <a:rPr lang="en-US" dirty="0"/>
              <a:t>802.3af</a:t>
            </a:r>
            <a:r>
              <a:rPr lang="ru-RU" dirty="0"/>
              <a:t> (</a:t>
            </a:r>
            <a:r>
              <a:rPr lang="en-US" dirty="0" err="1"/>
              <a:t>PoE</a:t>
            </a:r>
            <a:r>
              <a:rPr lang="en-US" dirty="0"/>
              <a:t>)</a:t>
            </a:r>
          </a:p>
          <a:p>
            <a:r>
              <a:rPr lang="en-US" dirty="0"/>
              <a:t>802.3az-Ethernet </a:t>
            </a:r>
            <a:r>
              <a:rPr lang="ru-RU" dirty="0"/>
              <a:t>с энергосберегающим режимом</a:t>
            </a:r>
            <a:endParaRPr lang="en-US" dirty="0"/>
          </a:p>
          <a:p>
            <a:r>
              <a:rPr lang="ru-RU" dirty="0"/>
              <a:t>Механизмы быстрого роуминга для </a:t>
            </a:r>
            <a:r>
              <a:rPr lang="en-US" dirty="0"/>
              <a:t>802.11 r/k/v</a:t>
            </a:r>
          </a:p>
          <a:p>
            <a:r>
              <a:rPr lang="ru-RU" dirty="0"/>
              <a:t>Обнаружение локальных ресурсов</a:t>
            </a:r>
            <a:endParaRPr lang="en-US" dirty="0"/>
          </a:p>
          <a:p>
            <a:r>
              <a:rPr lang="ru-RU" dirty="0"/>
              <a:t>Использование каналов </a:t>
            </a:r>
            <a:r>
              <a:rPr lang="en-US" dirty="0"/>
              <a:t>(</a:t>
            </a:r>
            <a:r>
              <a:rPr lang="ru-RU" dirty="0"/>
              <a:t>Измерение рабочего цикла</a:t>
            </a:r>
            <a:r>
              <a:rPr lang="en-US" dirty="0"/>
              <a:t>)</a:t>
            </a:r>
          </a:p>
          <a:p>
            <a:r>
              <a:rPr lang="en-US" dirty="0"/>
              <a:t>QoS </a:t>
            </a:r>
            <a:r>
              <a:rPr lang="ru-RU" dirty="0"/>
              <a:t>профили</a:t>
            </a:r>
            <a:r>
              <a:rPr lang="en-US" dirty="0"/>
              <a:t> (</a:t>
            </a:r>
            <a:r>
              <a:rPr lang="ru-RU" dirty="0"/>
              <a:t>для</a:t>
            </a:r>
            <a:r>
              <a:rPr lang="en-US" dirty="0"/>
              <a:t> SSID/</a:t>
            </a:r>
            <a:r>
              <a:rPr lang="ru-RU" dirty="0"/>
              <a:t>для</a:t>
            </a:r>
            <a:r>
              <a:rPr lang="en-US" dirty="0"/>
              <a:t> Client)</a:t>
            </a:r>
          </a:p>
          <a:p>
            <a:r>
              <a:rPr lang="ru-RU" dirty="0"/>
              <a:t>Контроль доступа </a:t>
            </a:r>
            <a:r>
              <a:rPr lang="en-US" dirty="0"/>
              <a:t>WMM</a:t>
            </a:r>
          </a:p>
          <a:p>
            <a:r>
              <a:rPr lang="ru-RU" dirty="0"/>
              <a:t>Автоматический выбор канала</a:t>
            </a:r>
          </a:p>
          <a:p>
            <a:r>
              <a:rPr lang="ru-RU" dirty="0"/>
              <a:t>Подавление ответов от станций производящих разведку</a:t>
            </a:r>
          </a:p>
          <a:p>
            <a:r>
              <a:rPr lang="ru-RU" dirty="0"/>
              <a:t>Защита</a:t>
            </a:r>
            <a:r>
              <a:rPr lang="en-US" dirty="0"/>
              <a:t> </a:t>
            </a:r>
            <a:r>
              <a:rPr lang="ru-RU" dirty="0"/>
              <a:t>управляющих фреймов</a:t>
            </a:r>
            <a:endParaRPr lang="en-US" dirty="0"/>
          </a:p>
          <a:p>
            <a:r>
              <a:rPr lang="ru-RU" dirty="0"/>
              <a:t>Кеширование ключей по запросу</a:t>
            </a:r>
            <a:endParaRPr lang="en-US" dirty="0"/>
          </a:p>
          <a:p>
            <a:r>
              <a:rPr lang="en-US" dirty="0"/>
              <a:t>TX Beamforming</a:t>
            </a:r>
          </a:p>
          <a:p>
            <a:r>
              <a:rPr lang="en-US" dirty="0" err="1"/>
              <a:t>HotSpot</a:t>
            </a:r>
            <a:r>
              <a:rPr lang="en-US" dirty="0"/>
              <a:t> 2.0</a:t>
            </a:r>
          </a:p>
          <a:p>
            <a:r>
              <a:rPr lang="ru-RU" dirty="0"/>
              <a:t>Ограничения полосы пропускания по группам</a:t>
            </a:r>
            <a:endParaRPr lang="en-US" dirty="0"/>
          </a:p>
        </p:txBody>
      </p:sp>
    </p:spTree>
    <p:extLst>
      <p:ext uri="{BB962C8B-B14F-4D97-AF65-F5344CB8AC3E}">
        <p14:creationId xmlns:p14="http://schemas.microsoft.com/office/powerpoint/2010/main" val="379138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 calcmode="lin" valueType="num">
                                      <p:cBhvr additive="base">
                                        <p:cTn id="28"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anim calcmode="lin" valueType="num">
                                      <p:cBhvr additive="base">
                                        <p:cTn id="3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13">
                                            <p:txEl>
                                              <p:pRg st="6" end="6"/>
                                            </p:txEl>
                                          </p:spTgt>
                                        </p:tgtEl>
                                        <p:attrNameLst>
                                          <p:attrName>style.visibility</p:attrName>
                                        </p:attrNameLst>
                                      </p:cBhvr>
                                      <p:to>
                                        <p:strVal val="visible"/>
                                      </p:to>
                                    </p:set>
                                    <p:anim calcmode="lin" valueType="num">
                                      <p:cBhvr additive="base">
                                        <p:cTn id="38"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grpId="0" nodeType="after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 calcmode="lin" valueType="num">
                                      <p:cBhvr additive="base">
                                        <p:cTn id="43"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2" presetClass="entr" presetSubtype="4" fill="hold" grpId="0" nodeType="afterEffect">
                                  <p:stCondLst>
                                    <p:cond delay="0"/>
                                  </p:stCondLst>
                                  <p:childTnLst>
                                    <p:set>
                                      <p:cBhvr>
                                        <p:cTn id="47" dur="1" fill="hold">
                                          <p:stCondLst>
                                            <p:cond delay="0"/>
                                          </p:stCondLst>
                                        </p:cTn>
                                        <p:tgtEl>
                                          <p:spTgt spid="13">
                                            <p:txEl>
                                              <p:pRg st="8" end="8"/>
                                            </p:txEl>
                                          </p:spTgt>
                                        </p:tgtEl>
                                        <p:attrNameLst>
                                          <p:attrName>style.visibility</p:attrName>
                                        </p:attrNameLst>
                                      </p:cBhvr>
                                      <p:to>
                                        <p:strVal val="visible"/>
                                      </p:to>
                                    </p:set>
                                    <p:anim calcmode="lin" valueType="num">
                                      <p:cBhvr additive="base">
                                        <p:cTn id="48"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2" presetClass="entr" presetSubtype="4" fill="hold" grpId="0" nodeType="afterEffect">
                                  <p:stCondLst>
                                    <p:cond delay="0"/>
                                  </p:stCondLst>
                                  <p:childTnLst>
                                    <p:set>
                                      <p:cBhvr>
                                        <p:cTn id="52" dur="1" fill="hold">
                                          <p:stCondLst>
                                            <p:cond delay="0"/>
                                          </p:stCondLst>
                                        </p:cTn>
                                        <p:tgtEl>
                                          <p:spTgt spid="13">
                                            <p:txEl>
                                              <p:pRg st="9" end="9"/>
                                            </p:txEl>
                                          </p:spTgt>
                                        </p:tgtEl>
                                        <p:attrNameLst>
                                          <p:attrName>style.visibility</p:attrName>
                                        </p:attrNameLst>
                                      </p:cBhvr>
                                      <p:to>
                                        <p:strVal val="visible"/>
                                      </p:to>
                                    </p:set>
                                    <p:anim calcmode="lin" valueType="num">
                                      <p:cBhvr additive="base">
                                        <p:cTn id="53"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xEl>
                                              <p:pRg st="10" end="10"/>
                                            </p:txEl>
                                          </p:spTgt>
                                        </p:tgtEl>
                                        <p:attrNameLst>
                                          <p:attrName>style.visibility</p:attrName>
                                        </p:attrNameLst>
                                      </p:cBhvr>
                                      <p:to>
                                        <p:strVal val="visible"/>
                                      </p:to>
                                    </p:set>
                                    <p:anim calcmode="lin" valueType="num">
                                      <p:cBhvr additive="base">
                                        <p:cTn id="59" dur="500" fill="hold"/>
                                        <p:tgtEl>
                                          <p:spTgt spid="13">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
                                            <p:txEl>
                                              <p:pRg st="10" end="1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13">
                                            <p:txEl>
                                              <p:pRg st="11" end="11"/>
                                            </p:txEl>
                                          </p:spTgt>
                                        </p:tgtEl>
                                        <p:attrNameLst>
                                          <p:attrName>style.visibility</p:attrName>
                                        </p:attrNameLst>
                                      </p:cBhvr>
                                      <p:to>
                                        <p:strVal val="visible"/>
                                      </p:to>
                                    </p:set>
                                    <p:anim calcmode="lin" valueType="num">
                                      <p:cBhvr additive="base">
                                        <p:cTn id="64" dur="500" fill="hold"/>
                                        <p:tgtEl>
                                          <p:spTgt spid="13">
                                            <p:txEl>
                                              <p:pRg st="11" end="1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3">
                                            <p:txEl>
                                              <p:pRg st="11" end="11"/>
                                            </p:txEl>
                                          </p:spTgt>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grpId="0" nodeType="afterEffect">
                                  <p:stCondLst>
                                    <p:cond delay="0"/>
                                  </p:stCondLst>
                                  <p:childTnLst>
                                    <p:set>
                                      <p:cBhvr>
                                        <p:cTn id="68" dur="1" fill="hold">
                                          <p:stCondLst>
                                            <p:cond delay="0"/>
                                          </p:stCondLst>
                                        </p:cTn>
                                        <p:tgtEl>
                                          <p:spTgt spid="13">
                                            <p:txEl>
                                              <p:pRg st="12" end="12"/>
                                            </p:txEl>
                                          </p:spTgt>
                                        </p:tgtEl>
                                        <p:attrNameLst>
                                          <p:attrName>style.visibility</p:attrName>
                                        </p:attrNameLst>
                                      </p:cBhvr>
                                      <p:to>
                                        <p:strVal val="visible"/>
                                      </p:to>
                                    </p:set>
                                    <p:anim calcmode="lin" valueType="num">
                                      <p:cBhvr additive="base">
                                        <p:cTn id="69" dur="500" fill="hold"/>
                                        <p:tgtEl>
                                          <p:spTgt spid="13">
                                            <p:txEl>
                                              <p:pRg st="12" end="1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3">
                                            <p:txEl>
                                              <p:pRg st="12" end="12"/>
                                            </p:txEl>
                                          </p:spTgt>
                                        </p:tgtEl>
                                        <p:attrNameLst>
                                          <p:attrName>ppt_y</p:attrName>
                                        </p:attrNameLst>
                                      </p:cBhvr>
                                      <p:tavLst>
                                        <p:tav tm="0">
                                          <p:val>
                                            <p:strVal val="1+#ppt_h/2"/>
                                          </p:val>
                                        </p:tav>
                                        <p:tav tm="100000">
                                          <p:val>
                                            <p:strVal val="#ppt_y"/>
                                          </p:val>
                                        </p:tav>
                                      </p:tavLst>
                                    </p:anim>
                                  </p:childTnLst>
                                </p:cTn>
                              </p:par>
                            </p:childTnLst>
                          </p:cTn>
                        </p:par>
                        <p:par>
                          <p:cTn id="71" fill="hold">
                            <p:stCondLst>
                              <p:cond delay="1500"/>
                            </p:stCondLst>
                            <p:childTnLst>
                              <p:par>
                                <p:cTn id="72" presetID="2" presetClass="entr" presetSubtype="4" fill="hold" grpId="0" nodeType="afterEffect">
                                  <p:stCondLst>
                                    <p:cond delay="0"/>
                                  </p:stCondLst>
                                  <p:childTnLst>
                                    <p:set>
                                      <p:cBhvr>
                                        <p:cTn id="73" dur="1" fill="hold">
                                          <p:stCondLst>
                                            <p:cond delay="0"/>
                                          </p:stCondLst>
                                        </p:cTn>
                                        <p:tgtEl>
                                          <p:spTgt spid="13">
                                            <p:txEl>
                                              <p:pRg st="13" end="13"/>
                                            </p:txEl>
                                          </p:spTgt>
                                        </p:tgtEl>
                                        <p:attrNameLst>
                                          <p:attrName>style.visibility</p:attrName>
                                        </p:attrNameLst>
                                      </p:cBhvr>
                                      <p:to>
                                        <p:strVal val="visible"/>
                                      </p:to>
                                    </p:set>
                                    <p:anim calcmode="lin" valueType="num">
                                      <p:cBhvr additive="base">
                                        <p:cTn id="74" dur="500" fill="hold"/>
                                        <p:tgtEl>
                                          <p:spTgt spid="13">
                                            <p:txEl>
                                              <p:pRg st="13" end="1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3">
                                            <p:txEl>
                                              <p:pRg st="13" end="13"/>
                                            </p:txEl>
                                          </p:spTgt>
                                        </p:tgtEl>
                                        <p:attrNameLst>
                                          <p:attrName>ppt_y</p:attrName>
                                        </p:attrNameLst>
                                      </p:cBhvr>
                                      <p:tavLst>
                                        <p:tav tm="0">
                                          <p:val>
                                            <p:strVal val="1+#ppt_h/2"/>
                                          </p:val>
                                        </p:tav>
                                        <p:tav tm="100000">
                                          <p:val>
                                            <p:strVal val="#ppt_y"/>
                                          </p:val>
                                        </p:tav>
                                      </p:tavLst>
                                    </p:anim>
                                  </p:childTnLst>
                                </p:cTn>
                              </p:par>
                            </p:childTnLst>
                          </p:cTn>
                        </p:par>
                        <p:par>
                          <p:cTn id="76" fill="hold">
                            <p:stCondLst>
                              <p:cond delay="2000"/>
                            </p:stCondLst>
                            <p:childTnLst>
                              <p:par>
                                <p:cTn id="77" presetID="2" presetClass="entr" presetSubtype="4" fill="hold" grpId="0" nodeType="afterEffect">
                                  <p:stCondLst>
                                    <p:cond delay="0"/>
                                  </p:stCondLst>
                                  <p:childTnLst>
                                    <p:set>
                                      <p:cBhvr>
                                        <p:cTn id="78" dur="1" fill="hold">
                                          <p:stCondLst>
                                            <p:cond delay="0"/>
                                          </p:stCondLst>
                                        </p:cTn>
                                        <p:tgtEl>
                                          <p:spTgt spid="3">
                                            <p:txEl>
                                              <p:pRg st="0" end="0"/>
                                            </p:txEl>
                                          </p:spTgt>
                                        </p:tgtEl>
                                        <p:attrNameLst>
                                          <p:attrName>style.visibility</p:attrName>
                                        </p:attrNameLst>
                                      </p:cBhvr>
                                      <p:to>
                                        <p:strVal val="visible"/>
                                      </p:to>
                                    </p:set>
                                    <p:anim calcmode="lin" valueType="num">
                                      <p:cBhvr additive="base">
                                        <p:cTn id="7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2500"/>
                            </p:stCondLst>
                            <p:childTnLst>
                              <p:par>
                                <p:cTn id="82" presetID="2" presetClass="entr" presetSubtype="4" fill="hold" grpId="0" nodeType="afterEffect">
                                  <p:stCondLst>
                                    <p:cond delay="0"/>
                                  </p:stCondLst>
                                  <p:childTnLst>
                                    <p:set>
                                      <p:cBhvr>
                                        <p:cTn id="83" dur="1" fill="hold">
                                          <p:stCondLst>
                                            <p:cond delay="0"/>
                                          </p:stCondLst>
                                        </p:cTn>
                                        <p:tgtEl>
                                          <p:spTgt spid="3">
                                            <p:txEl>
                                              <p:pRg st="1" end="1"/>
                                            </p:txEl>
                                          </p:spTgt>
                                        </p:tgtEl>
                                        <p:attrNameLst>
                                          <p:attrName>style.visibility</p:attrName>
                                        </p:attrNameLst>
                                      </p:cBhvr>
                                      <p:to>
                                        <p:strVal val="visible"/>
                                      </p:to>
                                    </p:set>
                                    <p:anim calcmode="lin" valueType="num">
                                      <p:cBhvr additive="base">
                                        <p:cTn id="8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86" fill="hold">
                            <p:stCondLst>
                              <p:cond delay="3000"/>
                            </p:stCondLst>
                            <p:childTnLst>
                              <p:par>
                                <p:cTn id="87" presetID="2" presetClass="entr" presetSubtype="4" fill="hold" grpId="0" nodeType="afterEffect">
                                  <p:stCondLst>
                                    <p:cond delay="0"/>
                                  </p:stCondLst>
                                  <p:childTnLst>
                                    <p:set>
                                      <p:cBhvr>
                                        <p:cTn id="88" dur="1" fill="hold">
                                          <p:stCondLst>
                                            <p:cond delay="0"/>
                                          </p:stCondLst>
                                        </p:cTn>
                                        <p:tgtEl>
                                          <p:spTgt spid="3">
                                            <p:txEl>
                                              <p:pRg st="2" end="2"/>
                                            </p:txEl>
                                          </p:spTgt>
                                        </p:tgtEl>
                                        <p:attrNameLst>
                                          <p:attrName>style.visibility</p:attrName>
                                        </p:attrNameLst>
                                      </p:cBhvr>
                                      <p:to>
                                        <p:strVal val="visible"/>
                                      </p:to>
                                    </p:set>
                                    <p:anim calcmode="lin" valueType="num">
                                      <p:cBhvr additive="base">
                                        <p:cTn id="8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91" fill="hold">
                            <p:stCondLst>
                              <p:cond delay="3500"/>
                            </p:stCondLst>
                            <p:childTnLst>
                              <p:par>
                                <p:cTn id="92" presetID="2" presetClass="entr" presetSubtype="4" fill="hold" grpId="0" nodeType="afterEffect">
                                  <p:stCondLst>
                                    <p:cond delay="0"/>
                                  </p:stCondLst>
                                  <p:childTnLst>
                                    <p:set>
                                      <p:cBhvr>
                                        <p:cTn id="93" dur="1" fill="hold">
                                          <p:stCondLst>
                                            <p:cond delay="0"/>
                                          </p:stCondLst>
                                        </p:cTn>
                                        <p:tgtEl>
                                          <p:spTgt spid="3">
                                            <p:txEl>
                                              <p:pRg st="3" end="3"/>
                                            </p:txEl>
                                          </p:spTgt>
                                        </p:tgtEl>
                                        <p:attrNameLst>
                                          <p:attrName>style.visibility</p:attrName>
                                        </p:attrNameLst>
                                      </p:cBhvr>
                                      <p:to>
                                        <p:strVal val="visible"/>
                                      </p:to>
                                    </p:set>
                                    <p:anim calcmode="lin" valueType="num">
                                      <p:cBhvr additive="base">
                                        <p:cTn id="9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96" fill="hold">
                            <p:stCondLst>
                              <p:cond delay="4000"/>
                            </p:stCondLst>
                            <p:childTnLst>
                              <p:par>
                                <p:cTn id="97" presetID="2" presetClass="entr" presetSubtype="4" fill="hold" grpId="0" nodeType="afterEffect">
                                  <p:stCondLst>
                                    <p:cond delay="0"/>
                                  </p:stCondLst>
                                  <p:childTnLst>
                                    <p:set>
                                      <p:cBhvr>
                                        <p:cTn id="98" dur="1" fill="hold">
                                          <p:stCondLst>
                                            <p:cond delay="0"/>
                                          </p:stCondLst>
                                        </p:cTn>
                                        <p:tgtEl>
                                          <p:spTgt spid="3">
                                            <p:txEl>
                                              <p:pRg st="4" end="4"/>
                                            </p:txEl>
                                          </p:spTgt>
                                        </p:tgtEl>
                                        <p:attrNameLst>
                                          <p:attrName>style.visibility</p:attrName>
                                        </p:attrNameLst>
                                      </p:cBhvr>
                                      <p:to>
                                        <p:strVal val="visible"/>
                                      </p:to>
                                    </p:set>
                                    <p:anim calcmode="lin" valueType="num">
                                      <p:cBhvr additive="base">
                                        <p:cTn id="9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01" fill="hold">
                            <p:stCondLst>
                              <p:cond delay="4500"/>
                            </p:stCondLst>
                            <p:childTnLst>
                              <p:par>
                                <p:cTn id="102" presetID="2" presetClass="entr" presetSubtype="4" fill="hold" grpId="0" nodeType="afterEffect">
                                  <p:stCondLst>
                                    <p:cond delay="0"/>
                                  </p:stCondLst>
                                  <p:childTnLst>
                                    <p:set>
                                      <p:cBhvr>
                                        <p:cTn id="103" dur="1" fill="hold">
                                          <p:stCondLst>
                                            <p:cond delay="0"/>
                                          </p:stCondLst>
                                        </p:cTn>
                                        <p:tgtEl>
                                          <p:spTgt spid="3">
                                            <p:txEl>
                                              <p:pRg st="5" end="5"/>
                                            </p:txEl>
                                          </p:spTgt>
                                        </p:tgtEl>
                                        <p:attrNameLst>
                                          <p:attrName>style.visibility</p:attrName>
                                        </p:attrNameLst>
                                      </p:cBhvr>
                                      <p:to>
                                        <p:strVal val="visible"/>
                                      </p:to>
                                    </p:set>
                                    <p:anim calcmode="lin" valueType="num">
                                      <p:cBhvr additive="base">
                                        <p:cTn id="10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106" fill="hold">
                            <p:stCondLst>
                              <p:cond delay="5000"/>
                            </p:stCondLst>
                            <p:childTnLst>
                              <p:par>
                                <p:cTn id="107" presetID="2" presetClass="entr" presetSubtype="4" fill="hold" grpId="0" nodeType="afterEffect">
                                  <p:stCondLst>
                                    <p:cond delay="0"/>
                                  </p:stCondLst>
                                  <p:childTnLst>
                                    <p:set>
                                      <p:cBhvr>
                                        <p:cTn id="108" dur="1" fill="hold">
                                          <p:stCondLst>
                                            <p:cond delay="0"/>
                                          </p:stCondLst>
                                        </p:cTn>
                                        <p:tgtEl>
                                          <p:spTgt spid="3">
                                            <p:txEl>
                                              <p:pRg st="6" end="6"/>
                                            </p:txEl>
                                          </p:spTgt>
                                        </p:tgtEl>
                                        <p:attrNameLst>
                                          <p:attrName>style.visibility</p:attrName>
                                        </p:attrNameLst>
                                      </p:cBhvr>
                                      <p:to>
                                        <p:strVal val="visible"/>
                                      </p:to>
                                    </p:set>
                                    <p:anim calcmode="lin" valueType="num">
                                      <p:cBhvr additive="base">
                                        <p:cTn id="10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111" fill="hold">
                            <p:stCondLst>
                              <p:cond delay="5500"/>
                            </p:stCondLst>
                            <p:childTnLst>
                              <p:par>
                                <p:cTn id="112" presetID="2" presetClass="entr" presetSubtype="4" fill="hold" grpId="0" nodeType="afterEffect">
                                  <p:stCondLst>
                                    <p:cond delay="0"/>
                                  </p:stCondLst>
                                  <p:childTnLst>
                                    <p:set>
                                      <p:cBhvr>
                                        <p:cTn id="113" dur="1" fill="hold">
                                          <p:stCondLst>
                                            <p:cond delay="0"/>
                                          </p:stCondLst>
                                        </p:cTn>
                                        <p:tgtEl>
                                          <p:spTgt spid="3">
                                            <p:txEl>
                                              <p:pRg st="7" end="7"/>
                                            </p:txEl>
                                          </p:spTgt>
                                        </p:tgtEl>
                                        <p:attrNameLst>
                                          <p:attrName>style.visibility</p:attrName>
                                        </p:attrNameLst>
                                      </p:cBhvr>
                                      <p:to>
                                        <p:strVal val="visible"/>
                                      </p:to>
                                    </p:set>
                                    <p:anim calcmode="lin" valueType="num">
                                      <p:cBhvr additive="base">
                                        <p:cTn id="11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116" fill="hold">
                            <p:stCondLst>
                              <p:cond delay="6000"/>
                            </p:stCondLst>
                            <p:childTnLst>
                              <p:par>
                                <p:cTn id="117" presetID="2" presetClass="entr" presetSubtype="4" fill="hold" grpId="0" nodeType="afterEffect">
                                  <p:stCondLst>
                                    <p:cond delay="0"/>
                                  </p:stCondLst>
                                  <p:childTnLst>
                                    <p:set>
                                      <p:cBhvr>
                                        <p:cTn id="118" dur="1" fill="hold">
                                          <p:stCondLst>
                                            <p:cond delay="0"/>
                                          </p:stCondLst>
                                        </p:cTn>
                                        <p:tgtEl>
                                          <p:spTgt spid="3">
                                            <p:txEl>
                                              <p:pRg st="8" end="8"/>
                                            </p:txEl>
                                          </p:spTgt>
                                        </p:tgtEl>
                                        <p:attrNameLst>
                                          <p:attrName>style.visibility</p:attrName>
                                        </p:attrNameLst>
                                      </p:cBhvr>
                                      <p:to>
                                        <p:strVal val="visible"/>
                                      </p:to>
                                    </p:set>
                                    <p:anim calcmode="lin" valueType="num">
                                      <p:cBhvr additive="base">
                                        <p:cTn id="1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121" fill="hold">
                            <p:stCondLst>
                              <p:cond delay="6500"/>
                            </p:stCondLst>
                            <p:childTnLst>
                              <p:par>
                                <p:cTn id="122" presetID="2" presetClass="entr" presetSubtype="4" fill="hold" grpId="0" nodeType="afterEffect">
                                  <p:stCondLst>
                                    <p:cond delay="0"/>
                                  </p:stCondLst>
                                  <p:childTnLst>
                                    <p:set>
                                      <p:cBhvr>
                                        <p:cTn id="123" dur="1" fill="hold">
                                          <p:stCondLst>
                                            <p:cond delay="0"/>
                                          </p:stCondLst>
                                        </p:cTn>
                                        <p:tgtEl>
                                          <p:spTgt spid="3">
                                            <p:txEl>
                                              <p:pRg st="9" end="9"/>
                                            </p:txEl>
                                          </p:spTgt>
                                        </p:tgtEl>
                                        <p:attrNameLst>
                                          <p:attrName>style.visibility</p:attrName>
                                        </p:attrNameLst>
                                      </p:cBhvr>
                                      <p:to>
                                        <p:strVal val="visible"/>
                                      </p:to>
                                    </p:set>
                                    <p:anim calcmode="lin" valueType="num">
                                      <p:cBhvr additive="base">
                                        <p:cTn id="124"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5"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126" fill="hold">
                            <p:stCondLst>
                              <p:cond delay="7000"/>
                            </p:stCondLst>
                            <p:childTnLst>
                              <p:par>
                                <p:cTn id="127" presetID="2" presetClass="entr" presetSubtype="4" fill="hold" grpId="0" nodeType="afterEffect">
                                  <p:stCondLst>
                                    <p:cond delay="0"/>
                                  </p:stCondLst>
                                  <p:childTnLst>
                                    <p:set>
                                      <p:cBhvr>
                                        <p:cTn id="128" dur="1" fill="hold">
                                          <p:stCondLst>
                                            <p:cond delay="0"/>
                                          </p:stCondLst>
                                        </p:cTn>
                                        <p:tgtEl>
                                          <p:spTgt spid="3">
                                            <p:txEl>
                                              <p:pRg st="10" end="10"/>
                                            </p:txEl>
                                          </p:spTgt>
                                        </p:tgtEl>
                                        <p:attrNameLst>
                                          <p:attrName>style.visibility</p:attrName>
                                        </p:attrNameLst>
                                      </p:cBhvr>
                                      <p:to>
                                        <p:strVal val="visible"/>
                                      </p:to>
                                    </p:set>
                                    <p:anim calcmode="lin" valueType="num">
                                      <p:cBhvr additive="base">
                                        <p:cTn id="12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131" fill="hold">
                            <p:stCondLst>
                              <p:cond delay="7500"/>
                            </p:stCondLst>
                            <p:childTnLst>
                              <p:par>
                                <p:cTn id="132" presetID="2" presetClass="entr" presetSubtype="4" fill="hold" grpId="0" nodeType="afterEffect">
                                  <p:stCondLst>
                                    <p:cond delay="0"/>
                                  </p:stCondLst>
                                  <p:childTnLst>
                                    <p:set>
                                      <p:cBhvr>
                                        <p:cTn id="133" dur="1" fill="hold">
                                          <p:stCondLst>
                                            <p:cond delay="0"/>
                                          </p:stCondLst>
                                        </p:cTn>
                                        <p:tgtEl>
                                          <p:spTgt spid="3">
                                            <p:txEl>
                                              <p:pRg st="11" end="11"/>
                                            </p:txEl>
                                          </p:spTgt>
                                        </p:tgtEl>
                                        <p:attrNameLst>
                                          <p:attrName>style.visibility</p:attrName>
                                        </p:attrNameLst>
                                      </p:cBhvr>
                                      <p:to>
                                        <p:strVal val="visible"/>
                                      </p:to>
                                    </p:set>
                                    <p:anim calcmode="lin" valueType="num">
                                      <p:cBhvr additive="base">
                                        <p:cTn id="134"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35"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136" fill="hold">
                            <p:stCondLst>
                              <p:cond delay="8000"/>
                            </p:stCondLst>
                            <p:childTnLst>
                              <p:par>
                                <p:cTn id="137" presetID="2" presetClass="entr" presetSubtype="4" fill="hold" grpId="0" nodeType="afterEffect">
                                  <p:stCondLst>
                                    <p:cond delay="0"/>
                                  </p:stCondLst>
                                  <p:childTnLst>
                                    <p:set>
                                      <p:cBhvr>
                                        <p:cTn id="138" dur="1" fill="hold">
                                          <p:stCondLst>
                                            <p:cond delay="0"/>
                                          </p:stCondLst>
                                        </p:cTn>
                                        <p:tgtEl>
                                          <p:spTgt spid="3">
                                            <p:txEl>
                                              <p:pRg st="12" end="12"/>
                                            </p:txEl>
                                          </p:spTgt>
                                        </p:tgtEl>
                                        <p:attrNameLst>
                                          <p:attrName>style.visibility</p:attrName>
                                        </p:attrNameLst>
                                      </p:cBhvr>
                                      <p:to>
                                        <p:strVal val="visible"/>
                                      </p:to>
                                    </p:set>
                                    <p:anim calcmode="lin" valueType="num">
                                      <p:cBhvr additive="base">
                                        <p:cTn id="13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par>
                          <p:cTn id="141" fill="hold">
                            <p:stCondLst>
                              <p:cond delay="8500"/>
                            </p:stCondLst>
                            <p:childTnLst>
                              <p:par>
                                <p:cTn id="142" presetID="2" presetClass="entr" presetSubtype="4" fill="hold" grpId="0" nodeType="afterEffect">
                                  <p:stCondLst>
                                    <p:cond delay="0"/>
                                  </p:stCondLst>
                                  <p:childTnLst>
                                    <p:set>
                                      <p:cBhvr>
                                        <p:cTn id="143" dur="1" fill="hold">
                                          <p:stCondLst>
                                            <p:cond delay="0"/>
                                          </p:stCondLst>
                                        </p:cTn>
                                        <p:tgtEl>
                                          <p:spTgt spid="3">
                                            <p:txEl>
                                              <p:pRg st="13" end="13"/>
                                            </p:txEl>
                                          </p:spTgt>
                                        </p:tgtEl>
                                        <p:attrNameLst>
                                          <p:attrName>style.visibility</p:attrName>
                                        </p:attrNameLst>
                                      </p:cBhvr>
                                      <p:to>
                                        <p:strVal val="visible"/>
                                      </p:to>
                                    </p:set>
                                    <p:anim calcmode="lin" valueType="num">
                                      <p:cBhvr additive="base">
                                        <p:cTn id="144"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45"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745" y="304283"/>
            <a:ext cx="11853333" cy="729997"/>
          </a:xfrm>
        </p:spPr>
        <p:txBody>
          <a:bodyPr>
            <a:normAutofit fontScale="90000"/>
          </a:bodyPr>
          <a:lstStyle/>
          <a:p>
            <a:r>
              <a:rPr lang="ru-RU" dirty="0"/>
              <a:t>Включает функции, предназначенные для высокой плотности</a:t>
            </a:r>
            <a:endParaRPr lang="en-US" dirty="0"/>
          </a:p>
        </p:txBody>
      </p:sp>
      <p:sp>
        <p:nvSpPr>
          <p:cNvPr id="3" name="TextBox 2"/>
          <p:cNvSpPr txBox="1"/>
          <p:nvPr/>
        </p:nvSpPr>
        <p:spPr>
          <a:xfrm>
            <a:off x="609442" y="1281236"/>
            <a:ext cx="4598683" cy="4424266"/>
          </a:xfrm>
          <a:prstGeom prst="rect">
            <a:avLst/>
          </a:prstGeom>
          <a:noFill/>
        </p:spPr>
        <p:txBody>
          <a:bodyPr wrap="square" lIns="121899" tIns="60949" rIns="121899" bIns="60949" rtlCol="0">
            <a:spAutoFit/>
          </a:bodyPr>
          <a:lstStyle/>
          <a:p>
            <a:pPr marL="234910" indent="-234910">
              <a:spcBef>
                <a:spcPts val="900"/>
              </a:spcBef>
              <a:buClr>
                <a:schemeClr val="accent6"/>
              </a:buClr>
              <a:buFont typeface="Wingdings" panose="05000000000000000000" pitchFamily="2" charset="2"/>
              <a:buChar char="§"/>
            </a:pPr>
            <a:r>
              <a:rPr lang="ru-RU" sz="2200" dirty="0"/>
              <a:t>Контроль скорости передачи данных </a:t>
            </a:r>
          </a:p>
          <a:p>
            <a:pPr marL="234910" indent="-234910">
              <a:spcBef>
                <a:spcPts val="900"/>
              </a:spcBef>
              <a:buClr>
                <a:schemeClr val="accent6"/>
              </a:buClr>
              <a:buFont typeface="Wingdings" panose="05000000000000000000" pitchFamily="2" charset="2"/>
              <a:buChar char="§"/>
            </a:pPr>
            <a:r>
              <a:rPr lang="ru-RU" sz="2200" dirty="0"/>
              <a:t>Управление </a:t>
            </a:r>
            <a:r>
              <a:rPr lang="en-US" sz="2200" dirty="0"/>
              <a:t>Broadcast / Multicast</a:t>
            </a:r>
            <a:r>
              <a:rPr lang="ru-RU" sz="2200" dirty="0"/>
              <a:t> трафиком</a:t>
            </a:r>
            <a:endParaRPr lang="en-US" sz="2200" dirty="0"/>
          </a:p>
          <a:p>
            <a:pPr marL="234910" indent="-234910">
              <a:spcBef>
                <a:spcPts val="900"/>
              </a:spcBef>
              <a:buClr>
                <a:schemeClr val="accent6"/>
              </a:buClr>
              <a:buFont typeface="Wingdings" panose="05000000000000000000" pitchFamily="2" charset="2"/>
              <a:buChar char="§"/>
            </a:pPr>
            <a:r>
              <a:rPr lang="ru-RU" sz="2200" dirty="0"/>
              <a:t>Защита от </a:t>
            </a:r>
            <a:r>
              <a:rPr lang="en-US" sz="2200" dirty="0"/>
              <a:t>DHCP Starvation </a:t>
            </a:r>
            <a:r>
              <a:rPr lang="ru-RU" sz="2200" dirty="0"/>
              <a:t>атак</a:t>
            </a:r>
            <a:endParaRPr lang="en-US" sz="2200" dirty="0"/>
          </a:p>
          <a:p>
            <a:pPr marL="234910" indent="-234910">
              <a:spcBef>
                <a:spcPts val="900"/>
              </a:spcBef>
              <a:buClr>
                <a:schemeClr val="accent6"/>
              </a:buClr>
              <a:buFont typeface="Wingdings" panose="05000000000000000000" pitchFamily="2" charset="2"/>
              <a:buChar char="§"/>
            </a:pPr>
            <a:r>
              <a:rPr lang="ru-RU" sz="2200" dirty="0"/>
              <a:t>Конфиденциальность клиента</a:t>
            </a:r>
            <a:endParaRPr lang="en-US" sz="2200" dirty="0"/>
          </a:p>
          <a:p>
            <a:pPr marL="234910" indent="-234910">
              <a:spcBef>
                <a:spcPts val="900"/>
              </a:spcBef>
              <a:buClr>
                <a:schemeClr val="accent6"/>
              </a:buClr>
              <a:buFont typeface="Wingdings" panose="05000000000000000000" pitchFamily="2" charset="2"/>
              <a:buChar char="§"/>
            </a:pPr>
            <a:r>
              <a:rPr lang="ru-RU" sz="2200" dirty="0"/>
              <a:t>Подавление разведки сети</a:t>
            </a:r>
            <a:endParaRPr lang="en-US" sz="2200" dirty="0"/>
          </a:p>
          <a:p>
            <a:pPr marL="234910" indent="-234910">
              <a:spcBef>
                <a:spcPts val="900"/>
              </a:spcBef>
              <a:buClr>
                <a:schemeClr val="accent6"/>
              </a:buClr>
              <a:buFont typeface="Wingdings" panose="05000000000000000000" pitchFamily="2" charset="2"/>
              <a:buChar char="§"/>
            </a:pPr>
            <a:r>
              <a:rPr lang="ru-RU" sz="2200" dirty="0"/>
              <a:t>Регулирование полосы пропускания и шейпинг трафика</a:t>
            </a:r>
            <a:endParaRPr lang="en-US" sz="2200" dirty="0"/>
          </a:p>
        </p:txBody>
      </p:sp>
      <p:pic>
        <p:nvPicPr>
          <p:cNvPr id="4"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8125" y="1333311"/>
            <a:ext cx="6481084" cy="4320117"/>
          </a:xfrm>
          <a:prstGeom prst="rect">
            <a:avLst/>
          </a:prstGeom>
        </p:spPr>
      </p:pic>
    </p:spTree>
    <p:extLst>
      <p:ext uri="{BB962C8B-B14F-4D97-AF65-F5344CB8AC3E}">
        <p14:creationId xmlns:p14="http://schemas.microsoft.com/office/powerpoint/2010/main" val="317541887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Точки доступа для корпоративной сети </a:t>
            </a:r>
            <a:r>
              <a:rPr lang="ru-RU" dirty="0" err="1"/>
              <a:t>Wi-Fi</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4804" y="1660250"/>
            <a:ext cx="6341052" cy="3566842"/>
          </a:xfrm>
          <a:prstGeom prst="rect">
            <a:avLst/>
          </a:prstGeom>
        </p:spPr>
      </p:pic>
      <p:sp>
        <p:nvSpPr>
          <p:cNvPr id="6" name="TextBox 5"/>
          <p:cNvSpPr txBox="1"/>
          <p:nvPr/>
        </p:nvSpPr>
        <p:spPr>
          <a:xfrm>
            <a:off x="372969" y="1660250"/>
            <a:ext cx="4835156" cy="3970295"/>
          </a:xfrm>
          <a:prstGeom prst="rect">
            <a:avLst/>
          </a:prstGeom>
          <a:noFill/>
        </p:spPr>
        <p:txBody>
          <a:bodyPr wrap="square" lIns="121899" tIns="60949" rIns="121899" bIns="60949" rtlCol="0">
            <a:spAutoFit/>
          </a:bodyPr>
          <a:lstStyle/>
          <a:p>
            <a:pPr marL="234910" indent="-234910">
              <a:spcBef>
                <a:spcPts val="900"/>
              </a:spcBef>
              <a:buClr>
                <a:schemeClr val="accent6"/>
              </a:buClr>
              <a:buFont typeface="Wingdings" panose="05000000000000000000" pitchFamily="2" charset="2"/>
              <a:buChar char="§"/>
            </a:pPr>
            <a:r>
              <a:rPr lang="en-US" sz="2200" dirty="0"/>
              <a:t>4x4 </a:t>
            </a:r>
            <a:r>
              <a:rPr lang="ru-RU" sz="2200" dirty="0"/>
              <a:t>модели для обеспечения высокой пропускной способности</a:t>
            </a:r>
            <a:endParaRPr lang="en-US" sz="2200" dirty="0"/>
          </a:p>
          <a:p>
            <a:pPr marL="234910" indent="-234910">
              <a:spcBef>
                <a:spcPts val="900"/>
              </a:spcBef>
              <a:buClr>
                <a:schemeClr val="accent6"/>
              </a:buClr>
              <a:buFont typeface="Wingdings" panose="05000000000000000000" pitchFamily="2" charset="2"/>
              <a:buChar char="§"/>
            </a:pPr>
            <a:r>
              <a:rPr lang="en-US" sz="2200" dirty="0"/>
              <a:t>2x2 </a:t>
            </a:r>
            <a:r>
              <a:rPr lang="ru-RU" sz="2200" dirty="0"/>
              <a:t>модели по приемлемой цене</a:t>
            </a:r>
            <a:endParaRPr lang="en-US" sz="2200" dirty="0"/>
          </a:p>
          <a:p>
            <a:pPr marL="234910" indent="-234910">
              <a:spcBef>
                <a:spcPts val="900"/>
              </a:spcBef>
              <a:buClr>
                <a:schemeClr val="accent6"/>
              </a:buClr>
              <a:buFont typeface="Wingdings" panose="05000000000000000000" pitchFamily="2" charset="2"/>
              <a:buChar char="§"/>
            </a:pPr>
            <a:r>
              <a:rPr lang="ru-RU" sz="2200" dirty="0"/>
              <a:t>Внутренние или внешние антенны</a:t>
            </a:r>
            <a:endParaRPr lang="en-US" sz="2200" dirty="0"/>
          </a:p>
          <a:p>
            <a:pPr marL="234910" indent="-234910">
              <a:spcBef>
                <a:spcPts val="900"/>
              </a:spcBef>
              <a:buClr>
                <a:schemeClr val="accent6"/>
              </a:buClr>
              <a:buFont typeface="Wingdings" panose="05000000000000000000" pitchFamily="2" charset="2"/>
              <a:buChar char="§"/>
            </a:pPr>
            <a:r>
              <a:rPr lang="en-US" sz="2200" dirty="0"/>
              <a:t>IP67 </a:t>
            </a:r>
            <a:r>
              <a:rPr lang="ru-RU" sz="2200" dirty="0"/>
              <a:t>модели</a:t>
            </a:r>
            <a:r>
              <a:rPr lang="en-US" sz="2200" dirty="0"/>
              <a:t> </a:t>
            </a:r>
            <a:r>
              <a:rPr lang="ru-RU" sz="2200" dirty="0"/>
              <a:t>для</a:t>
            </a:r>
            <a:r>
              <a:rPr lang="en-US" sz="2200" dirty="0"/>
              <a:t> </a:t>
            </a:r>
            <a:r>
              <a:rPr lang="ru-RU" sz="2200" dirty="0"/>
              <a:t>уличных развертываний</a:t>
            </a:r>
            <a:r>
              <a:rPr lang="en-US" sz="2200" dirty="0"/>
              <a:t> </a:t>
            </a:r>
            <a:r>
              <a:rPr lang="ru-RU" sz="2200" dirty="0"/>
              <a:t>и создания </a:t>
            </a:r>
            <a:r>
              <a:rPr lang="en-US" sz="2200" dirty="0"/>
              <a:t>mesh</a:t>
            </a:r>
            <a:r>
              <a:rPr lang="ru-RU" sz="2200" dirty="0"/>
              <a:t> сетей</a:t>
            </a:r>
            <a:endParaRPr lang="en-US" sz="2200" dirty="0"/>
          </a:p>
          <a:p>
            <a:pPr marL="234910" indent="-234910">
              <a:spcBef>
                <a:spcPts val="900"/>
              </a:spcBef>
              <a:buClr>
                <a:schemeClr val="accent6"/>
              </a:buClr>
              <a:buFont typeface="Wingdings" panose="05000000000000000000" pitchFamily="2" charset="2"/>
              <a:buChar char="§"/>
            </a:pPr>
            <a:r>
              <a:rPr lang="en-US" sz="2200" dirty="0"/>
              <a:t>Wall Plate </a:t>
            </a:r>
            <a:r>
              <a:rPr lang="ru-RU" sz="2200" dirty="0"/>
              <a:t>форм фактор для установки в помещениях</a:t>
            </a:r>
            <a:endParaRPr lang="en-US" sz="2200" dirty="0"/>
          </a:p>
        </p:txBody>
      </p:sp>
    </p:spTree>
    <p:extLst>
      <p:ext uri="{BB962C8B-B14F-4D97-AF65-F5344CB8AC3E}">
        <p14:creationId xmlns:p14="http://schemas.microsoft.com/office/powerpoint/2010/main" val="157346666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ru-RU" dirty="0"/>
              <a:t>Контроллер для беспроводной сети встроенный в </a:t>
            </a:r>
            <a:r>
              <a:rPr lang="en-US" dirty="0"/>
              <a:t>FortiGate</a:t>
            </a:r>
          </a:p>
          <a:p>
            <a:endParaRPr lang="en-US" dirty="0"/>
          </a:p>
          <a:p>
            <a:r>
              <a:rPr lang="ru-RU" dirty="0"/>
              <a:t>Автономные контроллеры для выделенного управления </a:t>
            </a:r>
            <a:r>
              <a:rPr lang="en-US" dirty="0"/>
              <a:t>RF</a:t>
            </a:r>
          </a:p>
          <a:p>
            <a:pPr marL="0" indent="0">
              <a:buNone/>
            </a:pPr>
            <a:endParaRPr lang="en-US" dirty="0"/>
          </a:p>
          <a:p>
            <a:r>
              <a:rPr lang="en-US" dirty="0"/>
              <a:t>FortiCloud </a:t>
            </a:r>
            <a:r>
              <a:rPr lang="ru-RU" dirty="0"/>
              <a:t>управление для точек доступа</a:t>
            </a:r>
            <a:r>
              <a:rPr lang="en-US" dirty="0"/>
              <a:t> Access Points</a:t>
            </a:r>
          </a:p>
        </p:txBody>
      </p:sp>
      <p:sp>
        <p:nvSpPr>
          <p:cNvPr id="8" name="Title 7"/>
          <p:cNvSpPr>
            <a:spLocks noGrp="1"/>
          </p:cNvSpPr>
          <p:nvPr>
            <p:ph type="title"/>
          </p:nvPr>
        </p:nvSpPr>
        <p:spPr>
          <a:xfrm>
            <a:off x="609442" y="486083"/>
            <a:ext cx="10835325" cy="729997"/>
          </a:xfrm>
        </p:spPr>
        <p:txBody>
          <a:bodyPr>
            <a:normAutofit fontScale="90000"/>
          </a:bodyPr>
          <a:lstStyle/>
          <a:p>
            <a:r>
              <a:rPr lang="ru-RU" dirty="0"/>
              <a:t>Варианты управления точками доступа для корпоративной </a:t>
            </a:r>
            <a:r>
              <a:rPr lang="ru-RU" dirty="0" err="1"/>
              <a:t>Wi-Fi</a:t>
            </a:r>
            <a:r>
              <a:rPr lang="ru-RU" dirty="0"/>
              <a:t> сети</a:t>
            </a:r>
            <a:endParaRPr lang="en-US" dirty="0"/>
          </a:p>
        </p:txBody>
      </p:sp>
      <p:sp>
        <p:nvSpPr>
          <p:cNvPr id="6" name="Rectangle 5"/>
          <p:cNvSpPr/>
          <p:nvPr/>
        </p:nvSpPr>
        <p:spPr bwMode="auto">
          <a:xfrm>
            <a:off x="2" y="5132412"/>
            <a:ext cx="12188825" cy="942045"/>
          </a:xfrm>
          <a:prstGeom prst="rect">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685286"/>
            <a:r>
              <a:rPr lang="ru-RU" sz="2400" b="1" dirty="0">
                <a:solidFill>
                  <a:srgbClr val="FFFFFF"/>
                </a:solidFill>
              </a:rPr>
              <a:t>Не требуется никаких лицензий или подписок, необходимых для настройки и управления точками доступа</a:t>
            </a:r>
            <a:endParaRPr lang="en-US" sz="2400" b="1" dirty="0">
              <a:solidFill>
                <a:srgbClr val="FFFFFF"/>
              </a:solidFill>
            </a:endParaRPr>
          </a:p>
        </p:txBody>
      </p:sp>
    </p:spTree>
    <p:extLst>
      <p:ext uri="{BB962C8B-B14F-4D97-AF65-F5344CB8AC3E}">
        <p14:creationId xmlns:p14="http://schemas.microsoft.com/office/powerpoint/2010/main" val="23202550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268"/>
          <p:cNvSpPr txBox="1">
            <a:spLocks/>
          </p:cNvSpPr>
          <p:nvPr/>
        </p:nvSpPr>
        <p:spPr>
          <a:xfrm>
            <a:off x="489411" y="1700074"/>
            <a:ext cx="3192387" cy="4007707"/>
          </a:xfrm>
          <a:prstGeom prst="rect">
            <a:avLst/>
          </a:prstGeom>
          <a:ln/>
          <a:extLst>
            <a:ext uri="{C572A759-6A51-4108-AA02-DFA0A04FC94B}">
              <ma14:wrappingTextBoxFlag xmlns="" xmlns:ma14="http://schemas.microsoft.com/office/mac/drawingml/2011/main" val="1"/>
            </a:ext>
          </a:extLst>
        </p:spPr>
        <p:style>
          <a:lnRef idx="0">
            <a:schemeClr val="accent6"/>
          </a:lnRef>
          <a:fillRef idx="3">
            <a:schemeClr val="accent6"/>
          </a:fillRef>
          <a:effectRef idx="3">
            <a:schemeClr val="accent6"/>
          </a:effectRef>
          <a:fontRef idx="minor">
            <a:schemeClr val="lt1"/>
          </a:fontRef>
        </p:style>
        <p:txBody>
          <a:bodyPr lIns="60880" tIns="45720" rIns="60880" bIns="0" anchor="t"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0"/>
              </a:spcBef>
              <a:buNone/>
              <a:tabLst>
                <a:tab pos="1341569" algn="l"/>
              </a:tabLst>
              <a:defRPr sz="4956"/>
            </a:pPr>
            <a:endParaRPr lang="en-US" sz="2400" b="1" dirty="0">
              <a:solidFill>
                <a:schemeClr val="bg1"/>
              </a:solidFill>
              <a:latin typeface="+mn-lt"/>
              <a:ea typeface="BentonSans Medium"/>
              <a:sym typeface="BentonSans Medium"/>
            </a:endParaRPr>
          </a:p>
          <a:p>
            <a:pPr marL="0" indent="0" algn="ctr" defTabSz="259723">
              <a:lnSpc>
                <a:spcPts val="2400"/>
              </a:lnSpc>
              <a:spcBef>
                <a:spcPts val="0"/>
              </a:spcBef>
              <a:buNone/>
              <a:tabLst>
                <a:tab pos="1341569" algn="l"/>
              </a:tabLst>
              <a:defRPr sz="4956"/>
            </a:pPr>
            <a:r>
              <a:rPr lang="ru-RU" sz="2400" b="1" dirty="0">
                <a:solidFill>
                  <a:schemeClr val="bg1"/>
                </a:solidFill>
                <a:latin typeface="+mn-lt"/>
                <a:ea typeface="BentonSans Medium"/>
                <a:sym typeface="BentonSans Medium"/>
              </a:rPr>
              <a:t>Безопасность</a:t>
            </a:r>
            <a:endParaRPr lang="en-US" sz="2400" b="1" dirty="0">
              <a:solidFill>
                <a:schemeClr val="bg1"/>
              </a:solidFill>
              <a:latin typeface="+mn-lt"/>
              <a:ea typeface="BentonSans Medium"/>
              <a:sym typeface="BentonSans Medium"/>
            </a:endParaRPr>
          </a:p>
          <a:p>
            <a:pPr marL="0" indent="0" algn="ctr" defTabSz="259723">
              <a:lnSpc>
                <a:spcPts val="2400"/>
              </a:lnSpc>
              <a:spcBef>
                <a:spcPts val="0"/>
              </a:spcBef>
              <a:buNone/>
              <a:tabLst>
                <a:tab pos="1341569" algn="l"/>
              </a:tabLst>
              <a:defRPr sz="4956"/>
            </a:pPr>
            <a:endParaRPr lang="en-US" sz="2400" b="1" dirty="0">
              <a:solidFill>
                <a:schemeClr val="bg1"/>
              </a:solidFill>
              <a:latin typeface="+mn-lt"/>
              <a:ea typeface="BentonSans Medium"/>
              <a:sym typeface="BentonSans Medium"/>
            </a:endParaRPr>
          </a:p>
          <a:p>
            <a:pPr marL="0" indent="0">
              <a:spcBef>
                <a:spcPts val="0"/>
              </a:spcBef>
              <a:buSzPct val="120000"/>
              <a:buNone/>
            </a:pPr>
            <a:endParaRPr lang="ru-RU" sz="2000" dirty="0">
              <a:solidFill>
                <a:schemeClr val="bg1"/>
              </a:solidFill>
            </a:endParaRPr>
          </a:p>
          <a:p>
            <a:pPr marL="0" indent="0">
              <a:spcBef>
                <a:spcPts val="0"/>
              </a:spcBef>
              <a:buSzPct val="120000"/>
              <a:buNone/>
            </a:pPr>
            <a:r>
              <a:rPr lang="en-US" sz="2000" dirty="0">
                <a:solidFill>
                  <a:schemeClr val="bg1"/>
                </a:solidFill>
              </a:rPr>
              <a:t>64,199 </a:t>
            </a:r>
            <a:r>
              <a:rPr lang="ru-RU" sz="2000" dirty="0">
                <a:solidFill>
                  <a:schemeClr val="bg1"/>
                </a:solidFill>
              </a:rPr>
              <a:t>инцидентов</a:t>
            </a:r>
            <a:r>
              <a:rPr lang="en-US" sz="2000" dirty="0">
                <a:solidFill>
                  <a:schemeClr val="bg1"/>
                </a:solidFill>
              </a:rPr>
              <a:t>, 2,260 </a:t>
            </a:r>
            <a:r>
              <a:rPr lang="ru-RU" sz="2000" dirty="0">
                <a:solidFill>
                  <a:schemeClr val="bg1"/>
                </a:solidFill>
              </a:rPr>
              <a:t>взломов</a:t>
            </a:r>
            <a:r>
              <a:rPr lang="en-US" sz="2000" dirty="0">
                <a:solidFill>
                  <a:schemeClr val="bg1"/>
                </a:solidFill>
              </a:rPr>
              <a:t>. </a:t>
            </a:r>
            <a:r>
              <a:rPr lang="ru-RU" sz="2000" dirty="0">
                <a:solidFill>
                  <a:schemeClr val="bg1"/>
                </a:solidFill>
              </a:rPr>
              <a:t>Статистика от </a:t>
            </a:r>
            <a:r>
              <a:rPr lang="en-US" sz="2000" dirty="0">
                <a:solidFill>
                  <a:schemeClr val="bg1"/>
                </a:solidFill>
              </a:rPr>
              <a:t>Verizon DIBR</a:t>
            </a:r>
          </a:p>
          <a:p>
            <a:pPr marL="0" indent="0">
              <a:spcBef>
                <a:spcPts val="0"/>
              </a:spcBef>
              <a:buSzPct val="120000"/>
              <a:buNone/>
            </a:pPr>
            <a:endParaRPr lang="ru-RU" sz="2000" dirty="0">
              <a:solidFill>
                <a:schemeClr val="bg1"/>
              </a:solidFill>
            </a:endParaRPr>
          </a:p>
          <a:p>
            <a:pPr marL="0" indent="0">
              <a:spcBef>
                <a:spcPts val="0"/>
              </a:spcBef>
              <a:buSzPct val="120000"/>
              <a:buNone/>
            </a:pPr>
            <a:r>
              <a:rPr lang="ru-RU" sz="2000" dirty="0">
                <a:solidFill>
                  <a:schemeClr val="bg1"/>
                </a:solidFill>
              </a:rPr>
              <a:t>Уровень доступа имеет наибольшую поверхность угроз</a:t>
            </a:r>
            <a:r>
              <a:rPr lang="en-US" sz="2000" dirty="0">
                <a:solidFill>
                  <a:schemeClr val="bg1"/>
                </a:solidFill>
              </a:rPr>
              <a:t>.</a:t>
            </a:r>
          </a:p>
          <a:p>
            <a:pPr marL="0" indent="0">
              <a:spcBef>
                <a:spcPts val="0"/>
              </a:spcBef>
              <a:buSzPct val="120000"/>
              <a:buNone/>
            </a:pPr>
            <a:endParaRPr lang="en-US" sz="2000" dirty="0">
              <a:solidFill>
                <a:schemeClr val="bg1"/>
              </a:solidFill>
            </a:endParaRPr>
          </a:p>
          <a:p>
            <a:pPr marL="0" indent="0" algn="ctr" defTabSz="259723">
              <a:lnSpc>
                <a:spcPts val="2400"/>
              </a:lnSpc>
              <a:spcBef>
                <a:spcPts val="0"/>
              </a:spcBef>
              <a:buNone/>
              <a:tabLst>
                <a:tab pos="1341569" algn="l"/>
              </a:tabLst>
              <a:defRPr sz="4956"/>
            </a:pPr>
            <a:endParaRPr lang="en-US" sz="2400" b="1" cap="all" dirty="0">
              <a:solidFill>
                <a:schemeClr val="bg1"/>
              </a:solidFill>
              <a:latin typeface="+mn-lt"/>
              <a:ea typeface="BentonSans Medium"/>
              <a:sym typeface="BentonSans Medium"/>
            </a:endParaRPr>
          </a:p>
        </p:txBody>
      </p:sp>
      <p:sp>
        <p:nvSpPr>
          <p:cNvPr id="61" name="Shape 268"/>
          <p:cNvSpPr txBox="1">
            <a:spLocks/>
          </p:cNvSpPr>
          <p:nvPr/>
        </p:nvSpPr>
        <p:spPr>
          <a:xfrm>
            <a:off x="8476701" y="1700074"/>
            <a:ext cx="3369685" cy="4007707"/>
          </a:xfrm>
          <a:prstGeom prst="rect">
            <a:avLst/>
          </a:prstGeom>
          <a:ln>
            <a:solidFill>
              <a:srgbClr val="8B8143"/>
            </a:solidFill>
          </a:ln>
          <a:extLst>
            <a:ext uri="{C572A759-6A51-4108-AA02-DFA0A04FC94B}">
              <ma14:wrappingTextBoxFlag xmlns="" xmlns:ma14="http://schemas.microsoft.com/office/mac/drawingml/2011/main" val="1"/>
            </a:ext>
          </a:extLst>
        </p:spPr>
        <p:style>
          <a:lnRef idx="0">
            <a:schemeClr val="accent2"/>
          </a:lnRef>
          <a:fillRef idx="3">
            <a:schemeClr val="accent2"/>
          </a:fillRef>
          <a:effectRef idx="3">
            <a:schemeClr val="accent2"/>
          </a:effectRef>
          <a:fontRef idx="minor">
            <a:schemeClr val="lt1"/>
          </a:fontRef>
        </p:style>
        <p:txBody>
          <a:bodyPr lIns="60880" tIns="45720" rIns="60880" bIns="0" anchor="t"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dirty="0">
              <a:solidFill>
                <a:schemeClr val="bg1"/>
              </a:solidFill>
              <a:latin typeface="+mn-lt"/>
              <a:ea typeface="BentonSans Medium"/>
              <a:sym typeface="BentonSans Medium"/>
            </a:endParaRPr>
          </a:p>
          <a:p>
            <a:pPr marL="0" indent="0" algn="ctr" defTabSz="259723">
              <a:lnSpc>
                <a:spcPts val="2400"/>
              </a:lnSpc>
              <a:spcBef>
                <a:spcPts val="300"/>
              </a:spcBef>
              <a:spcAft>
                <a:spcPts val="300"/>
              </a:spcAft>
              <a:buNone/>
              <a:tabLst>
                <a:tab pos="1341569" algn="l"/>
              </a:tabLst>
              <a:defRPr sz="4956"/>
            </a:pPr>
            <a:r>
              <a:rPr lang="ru-RU" sz="2400" b="1" dirty="0">
                <a:solidFill>
                  <a:schemeClr val="bg1"/>
                </a:solidFill>
                <a:latin typeface="+mn-lt"/>
                <a:ea typeface="BentonSans Medium"/>
                <a:sym typeface="BentonSans Medium"/>
              </a:rPr>
              <a:t>Простота в управлении</a:t>
            </a:r>
            <a:endParaRPr lang="en-US" sz="2400" b="1" dirty="0">
              <a:solidFill>
                <a:schemeClr val="bg1"/>
              </a:solidFill>
              <a:latin typeface="+mn-lt"/>
              <a:ea typeface="BentonSans Medium"/>
              <a:sym typeface="BentonSans Medium"/>
            </a:endParaRPr>
          </a:p>
          <a:p>
            <a:pPr marL="0" indent="0" defTabSz="259723">
              <a:lnSpc>
                <a:spcPts val="2400"/>
              </a:lnSpc>
              <a:spcBef>
                <a:spcPts val="0"/>
              </a:spcBef>
              <a:buNone/>
              <a:tabLst>
                <a:tab pos="1341569" algn="l"/>
              </a:tabLst>
              <a:defRPr sz="4956"/>
            </a:pPr>
            <a:endParaRPr lang="ru-RU" sz="1400" dirty="0">
              <a:solidFill>
                <a:srgbClr val="FFFFFF"/>
              </a:solidFill>
            </a:endParaRPr>
          </a:p>
          <a:p>
            <a:pPr marL="0" indent="0" defTabSz="259723">
              <a:lnSpc>
                <a:spcPts val="2400"/>
              </a:lnSpc>
              <a:spcBef>
                <a:spcPts val="0"/>
              </a:spcBef>
              <a:buNone/>
              <a:tabLst>
                <a:tab pos="1341569" algn="l"/>
              </a:tabLst>
              <a:defRPr sz="4956"/>
            </a:pPr>
            <a:r>
              <a:rPr lang="ru-RU" sz="1400" dirty="0">
                <a:solidFill>
                  <a:srgbClr val="FFFFFF"/>
                </a:solidFill>
              </a:rPr>
              <a:t>Бизнес требует использования Проводных</a:t>
            </a:r>
            <a:r>
              <a:rPr lang="en-US" sz="1400" dirty="0">
                <a:solidFill>
                  <a:srgbClr val="FFFFFF"/>
                </a:solidFill>
              </a:rPr>
              <a:t>, </a:t>
            </a:r>
            <a:r>
              <a:rPr lang="ru-RU" sz="1400" dirty="0">
                <a:solidFill>
                  <a:srgbClr val="FFFFFF"/>
                </a:solidFill>
              </a:rPr>
              <a:t>Беспроводных</a:t>
            </a:r>
            <a:r>
              <a:rPr lang="en-US" sz="1400" dirty="0">
                <a:solidFill>
                  <a:srgbClr val="FFFFFF"/>
                </a:solidFill>
              </a:rPr>
              <a:t>, </a:t>
            </a:r>
            <a:r>
              <a:rPr lang="ru-RU" sz="1400" dirty="0">
                <a:solidFill>
                  <a:srgbClr val="FFFFFF"/>
                </a:solidFill>
              </a:rPr>
              <a:t>а также </a:t>
            </a:r>
            <a:r>
              <a:rPr lang="en-US" sz="1400" dirty="0">
                <a:solidFill>
                  <a:srgbClr val="FFFFFF"/>
                </a:solidFill>
              </a:rPr>
              <a:t>VPN </a:t>
            </a:r>
            <a:r>
              <a:rPr lang="ru-RU" sz="1400" dirty="0">
                <a:solidFill>
                  <a:srgbClr val="FFFFFF"/>
                </a:solidFill>
              </a:rPr>
              <a:t>подключений</a:t>
            </a:r>
            <a:r>
              <a:rPr lang="en-US" sz="1400" dirty="0">
                <a:solidFill>
                  <a:srgbClr val="FFFFFF"/>
                </a:solidFill>
              </a:rPr>
              <a:t>.</a:t>
            </a:r>
          </a:p>
          <a:p>
            <a:pPr marL="0" indent="0" defTabSz="259723">
              <a:lnSpc>
                <a:spcPts val="2400"/>
              </a:lnSpc>
              <a:spcBef>
                <a:spcPts val="0"/>
              </a:spcBef>
              <a:buNone/>
              <a:tabLst>
                <a:tab pos="1341569" algn="l"/>
              </a:tabLst>
              <a:defRPr sz="4956"/>
            </a:pPr>
            <a:endParaRPr lang="ru-RU" sz="1400" dirty="0">
              <a:solidFill>
                <a:srgbClr val="FFFFFF"/>
              </a:solidFill>
            </a:endParaRPr>
          </a:p>
          <a:p>
            <a:pPr marL="0" indent="0" defTabSz="259723">
              <a:lnSpc>
                <a:spcPts val="2400"/>
              </a:lnSpc>
              <a:spcBef>
                <a:spcPts val="0"/>
              </a:spcBef>
              <a:buNone/>
              <a:tabLst>
                <a:tab pos="1341569" algn="l"/>
              </a:tabLst>
              <a:defRPr sz="4956"/>
            </a:pPr>
            <a:r>
              <a:rPr lang="ru-RU" sz="1400" dirty="0">
                <a:solidFill>
                  <a:srgbClr val="FFFFFF"/>
                </a:solidFill>
              </a:rPr>
              <a:t>Компаниям необходима безопасность и унифицированное управление вне зависимости от типа подключения</a:t>
            </a:r>
            <a:endParaRPr lang="en-US" sz="1400" dirty="0">
              <a:solidFill>
                <a:srgbClr val="FFFFFF"/>
              </a:solidFill>
            </a:endParaRPr>
          </a:p>
          <a:p>
            <a:pPr marL="0" indent="0" algn="ctr" defTabSz="259723">
              <a:lnSpc>
                <a:spcPts val="2400"/>
              </a:lnSpc>
              <a:spcBef>
                <a:spcPts val="300"/>
              </a:spcBef>
              <a:spcAft>
                <a:spcPts val="300"/>
              </a:spcAft>
              <a:buNone/>
              <a:tabLst>
                <a:tab pos="1341569" algn="l"/>
              </a:tabLst>
              <a:defRPr sz="4956"/>
            </a:pPr>
            <a:endParaRPr lang="en-US" sz="2400" b="1" cap="all" dirty="0">
              <a:solidFill>
                <a:schemeClr val="bg1"/>
              </a:solidFill>
              <a:latin typeface="+mn-lt"/>
              <a:ea typeface="BentonSans Medium"/>
              <a:sym typeface="BentonSans Medium"/>
            </a:endParaRPr>
          </a:p>
        </p:txBody>
      </p:sp>
      <p:sp>
        <p:nvSpPr>
          <p:cNvPr id="71" name="Shape 268"/>
          <p:cNvSpPr txBox="1">
            <a:spLocks/>
          </p:cNvSpPr>
          <p:nvPr/>
        </p:nvSpPr>
        <p:spPr>
          <a:xfrm>
            <a:off x="4366785" y="1700073"/>
            <a:ext cx="3442029" cy="4007708"/>
          </a:xfrm>
          <a:prstGeom prst="rect">
            <a:avLst/>
          </a:prstGeom>
          <a:ln/>
          <a:extLst>
            <a:ext uri="{C572A759-6A51-4108-AA02-DFA0A04FC94B}">
              <ma14:wrappingTextBoxFlag xmlns=""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lIns="60880" tIns="45720" rIns="60880" bIns="0" anchor="t"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0"/>
              </a:spcBef>
              <a:buNone/>
              <a:tabLst>
                <a:tab pos="1341569" algn="l"/>
              </a:tabLst>
              <a:defRPr sz="4956"/>
            </a:pPr>
            <a:endParaRPr lang="en-US" sz="2400" b="1" dirty="0">
              <a:solidFill>
                <a:schemeClr val="bg1"/>
              </a:solidFill>
              <a:latin typeface="+mn-lt"/>
              <a:ea typeface="BentonSans Medium"/>
              <a:sym typeface="BentonSans Medium"/>
            </a:endParaRPr>
          </a:p>
          <a:p>
            <a:pPr marL="0" indent="0" algn="ctr" defTabSz="259723">
              <a:lnSpc>
                <a:spcPts val="2400"/>
              </a:lnSpc>
              <a:spcBef>
                <a:spcPts val="0"/>
              </a:spcBef>
              <a:buNone/>
              <a:tabLst>
                <a:tab pos="1341569" algn="l"/>
              </a:tabLst>
              <a:defRPr sz="4956"/>
            </a:pPr>
            <a:r>
              <a:rPr lang="ru-RU" sz="2400" b="1" dirty="0">
                <a:solidFill>
                  <a:schemeClr val="bg1"/>
                </a:solidFill>
                <a:latin typeface="+mn-lt"/>
                <a:ea typeface="BentonSans Medium"/>
                <a:sym typeface="BentonSans Medium"/>
              </a:rPr>
              <a:t>Производительность</a:t>
            </a:r>
            <a:endParaRPr lang="en-US" sz="2400" b="1" dirty="0">
              <a:solidFill>
                <a:schemeClr val="bg1"/>
              </a:solidFill>
              <a:latin typeface="+mn-lt"/>
              <a:ea typeface="BentonSans Medium"/>
              <a:sym typeface="BentonSans Medium"/>
            </a:endParaRPr>
          </a:p>
          <a:p>
            <a:pPr marL="0" indent="0" algn="ctr" defTabSz="259723">
              <a:lnSpc>
                <a:spcPts val="2400"/>
              </a:lnSpc>
              <a:spcBef>
                <a:spcPts val="0"/>
              </a:spcBef>
              <a:buNone/>
              <a:tabLst>
                <a:tab pos="1341569" algn="l"/>
              </a:tabLst>
              <a:defRPr sz="4956"/>
            </a:pPr>
            <a:r>
              <a:rPr lang="en-US" sz="2400" b="1" dirty="0">
                <a:solidFill>
                  <a:schemeClr val="bg1"/>
                </a:solidFill>
                <a:latin typeface="+mn-lt"/>
                <a:ea typeface="BentonSans Medium"/>
                <a:sym typeface="BentonSans Medium"/>
              </a:rPr>
              <a:t>  </a:t>
            </a:r>
          </a:p>
          <a:p>
            <a:pPr marL="0" indent="0" defTabSz="259723">
              <a:lnSpc>
                <a:spcPts val="2400"/>
              </a:lnSpc>
              <a:spcBef>
                <a:spcPts val="0"/>
              </a:spcBef>
              <a:buNone/>
              <a:tabLst>
                <a:tab pos="1341569" algn="l"/>
              </a:tabLst>
              <a:defRPr sz="4956"/>
            </a:pPr>
            <a:endParaRPr lang="en-US" sz="2000" dirty="0">
              <a:solidFill>
                <a:schemeClr val="bg1"/>
              </a:solidFill>
              <a:latin typeface="+mn-lt"/>
              <a:ea typeface="BentonSans Medium"/>
              <a:sym typeface="BentonSans Medium"/>
            </a:endParaRPr>
          </a:p>
          <a:p>
            <a:pPr marL="0" indent="0">
              <a:spcBef>
                <a:spcPts val="0"/>
              </a:spcBef>
              <a:buSzPct val="120000"/>
              <a:buNone/>
            </a:pPr>
            <a:r>
              <a:rPr lang="ru-RU" sz="1800" dirty="0">
                <a:solidFill>
                  <a:schemeClr val="bg1"/>
                </a:solidFill>
              </a:rPr>
              <a:t>Ведущие аналитики прогнозируют дальнейший рост подключения к сети различных устройств  в ближайшие годы.</a:t>
            </a:r>
            <a:endParaRPr lang="en-US" sz="1800" dirty="0">
              <a:solidFill>
                <a:srgbClr val="FFFFFF"/>
              </a:solidFill>
            </a:endParaRPr>
          </a:p>
          <a:p>
            <a:pPr marL="0" indent="0">
              <a:spcBef>
                <a:spcPts val="0"/>
              </a:spcBef>
              <a:buSzPct val="120000"/>
              <a:buNone/>
            </a:pPr>
            <a:endParaRPr lang="ru-RU" sz="1800" dirty="0">
              <a:solidFill>
                <a:srgbClr val="FFFFFF"/>
              </a:solidFill>
            </a:endParaRPr>
          </a:p>
          <a:p>
            <a:pPr marL="0" indent="0">
              <a:spcBef>
                <a:spcPts val="0"/>
              </a:spcBef>
              <a:buSzPct val="120000"/>
              <a:buNone/>
            </a:pPr>
            <a:r>
              <a:rPr lang="ru-RU" sz="1800" dirty="0">
                <a:solidFill>
                  <a:srgbClr val="FFFFFF"/>
                </a:solidFill>
              </a:rPr>
              <a:t>Более быстрые протоколы и приложения с более интенсивной передачей данных</a:t>
            </a:r>
            <a:endParaRPr lang="en-US" sz="1800" b="1" cap="all" dirty="0">
              <a:solidFill>
                <a:schemeClr val="bg1"/>
              </a:solidFill>
              <a:latin typeface="+mn-lt"/>
              <a:ea typeface="BentonSans Medium"/>
              <a:sym typeface="BentonSans Medium"/>
            </a:endParaRPr>
          </a:p>
        </p:txBody>
      </p:sp>
      <p:sp>
        <p:nvSpPr>
          <p:cNvPr id="4" name="Title 3"/>
          <p:cNvSpPr>
            <a:spLocks noGrp="1"/>
          </p:cNvSpPr>
          <p:nvPr>
            <p:ph type="title"/>
          </p:nvPr>
        </p:nvSpPr>
        <p:spPr/>
        <p:txBody>
          <a:bodyPr/>
          <a:lstStyle/>
          <a:p>
            <a:r>
              <a:rPr lang="ru-RU" dirty="0"/>
              <a:t>Драйверы рынка оборудования уровня доступа</a:t>
            </a:r>
            <a:endParaRPr lang="en-US" dirty="0"/>
          </a:p>
        </p:txBody>
      </p:sp>
      <p:cxnSp>
        <p:nvCxnSpPr>
          <p:cNvPr id="3" name="Straight Connector 2"/>
          <p:cNvCxnSpPr/>
          <p:nvPr/>
        </p:nvCxnSpPr>
        <p:spPr>
          <a:xfrm>
            <a:off x="470927" y="2871316"/>
            <a:ext cx="3196602" cy="14270"/>
          </a:xfrm>
          <a:prstGeom prst="line">
            <a:avLst/>
          </a:prstGeom>
          <a:ln w="381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86172" y="2885586"/>
            <a:ext cx="3177214" cy="9118"/>
          </a:xfrm>
          <a:prstGeom prst="line">
            <a:avLst/>
          </a:prstGeom>
          <a:ln w="381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8476701" y="2885587"/>
            <a:ext cx="3235380" cy="18233"/>
          </a:xfrm>
          <a:prstGeom prst="line">
            <a:avLst/>
          </a:prstGeom>
          <a:ln w="381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07819" y="876484"/>
            <a:ext cx="11638567" cy="461665"/>
          </a:xfrm>
          <a:prstGeom prst="rect">
            <a:avLst/>
          </a:prstGeom>
          <a:noFill/>
        </p:spPr>
        <p:txBody>
          <a:bodyPr wrap="square" rtlCol="0">
            <a:spAutoFit/>
          </a:bodyPr>
          <a:lstStyle/>
          <a:p>
            <a:r>
              <a:rPr lang="ru-RU" sz="2400" dirty="0">
                <a:solidFill>
                  <a:srgbClr val="FF0000"/>
                </a:solidFill>
              </a:rPr>
              <a:t>Что побуждает клиентов обновлять проводную и беспроводную инфраструктуру</a:t>
            </a:r>
            <a:endParaRPr lang="en-US" sz="2400" dirty="0">
              <a:solidFill>
                <a:srgbClr val="FF0000"/>
              </a:solidFill>
            </a:endParaRPr>
          </a:p>
        </p:txBody>
      </p:sp>
    </p:spTree>
    <p:extLst>
      <p:ext uri="{BB962C8B-B14F-4D97-AF65-F5344CB8AC3E}">
        <p14:creationId xmlns:p14="http://schemas.microsoft.com/office/powerpoint/2010/main" val="71339784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bwMode="invGray">
          <a:xfrm>
            <a:off x="7139779" y="1408003"/>
            <a:ext cx="4698653" cy="4263091"/>
          </a:xfrm>
          <a:prstGeom prst="ellipse">
            <a:avLst/>
          </a:prstGeom>
          <a:solidFill>
            <a:srgbClr val="E1EFEF">
              <a:alpha val="25000"/>
            </a:srgbClr>
          </a:solidFill>
          <a:ln w="9525">
            <a:noFill/>
            <a:round/>
            <a:headEnd/>
            <a:tailEnd/>
          </a:ln>
          <a:effectLst>
            <a:glow rad="63500">
              <a:srgbClr val="4E7494">
                <a:lumMod val="40000"/>
                <a:lumOff val="60000"/>
                <a:alpha val="40000"/>
              </a:srgbClr>
            </a:glow>
          </a:effectLst>
          <a:extLst/>
        </p:spPr>
        <p:txBody>
          <a:bodyPr wrap="square" rtlCol="0" anchor="ctr"/>
          <a:lstStyle/>
          <a:p>
            <a:pPr marL="0" marR="0" lvl="0" indent="0" algn="ctr" defTabSz="34287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endParaRPr>
          </a:p>
        </p:txBody>
      </p:sp>
      <p:cxnSp>
        <p:nvCxnSpPr>
          <p:cNvPr id="77" name="Straight Connector 76"/>
          <p:cNvCxnSpPr/>
          <p:nvPr/>
        </p:nvCxnSpPr>
        <p:spPr>
          <a:xfrm>
            <a:off x="10372138" y="2947227"/>
            <a:ext cx="848126" cy="542225"/>
          </a:xfrm>
          <a:prstGeom prst="line">
            <a:avLst/>
          </a:prstGeom>
          <a:noFill/>
          <a:ln w="25400" cap="flat" cmpd="sng" algn="ctr">
            <a:solidFill>
              <a:srgbClr val="7D9898"/>
            </a:solidFill>
            <a:prstDash val="solid"/>
          </a:ln>
          <a:effectLst/>
        </p:spPr>
      </p:cxnSp>
      <p:cxnSp>
        <p:nvCxnSpPr>
          <p:cNvPr id="60" name="Straight Connector 59"/>
          <p:cNvCxnSpPr/>
          <p:nvPr/>
        </p:nvCxnSpPr>
        <p:spPr>
          <a:xfrm flipH="1">
            <a:off x="8262843" y="3066419"/>
            <a:ext cx="2138083" cy="1252918"/>
          </a:xfrm>
          <a:prstGeom prst="line">
            <a:avLst/>
          </a:prstGeom>
          <a:noFill/>
          <a:ln w="25400" cap="flat" cmpd="sng" algn="ctr">
            <a:solidFill>
              <a:srgbClr val="7D9898"/>
            </a:solidFill>
            <a:prstDash val="solid"/>
          </a:ln>
          <a:effectLst/>
        </p:spPr>
      </p:cxnSp>
      <p:sp>
        <p:nvSpPr>
          <p:cNvPr id="85" name="Content Placeholder 84"/>
          <p:cNvSpPr>
            <a:spLocks noGrp="1"/>
          </p:cNvSpPr>
          <p:nvPr>
            <p:ph idx="1"/>
          </p:nvPr>
        </p:nvSpPr>
        <p:spPr>
          <a:xfrm>
            <a:off x="609443" y="1554480"/>
            <a:ext cx="6439855" cy="4594784"/>
          </a:xfrm>
        </p:spPr>
        <p:txBody>
          <a:bodyPr>
            <a:normAutofit lnSpcReduction="10000"/>
          </a:bodyPr>
          <a:lstStyle/>
          <a:p>
            <a:r>
              <a:rPr lang="ru-RU" dirty="0"/>
              <a:t>Небольшие и средние сайты могут использовать FortiGate для управления точками доступа AP напрямую</a:t>
            </a:r>
            <a:endParaRPr lang="en-US" dirty="0"/>
          </a:p>
          <a:p>
            <a:pPr lvl="1"/>
            <a:r>
              <a:rPr lang="ru-RU" dirty="0"/>
              <a:t>Низкие затраты на обслуживание, простой и понятный </a:t>
            </a:r>
            <a:r>
              <a:rPr lang="en-US" dirty="0"/>
              <a:t>GUI</a:t>
            </a:r>
            <a:r>
              <a:rPr lang="ru-RU" dirty="0"/>
              <a:t> интерфейс</a:t>
            </a:r>
            <a:endParaRPr lang="en-US" dirty="0"/>
          </a:p>
          <a:p>
            <a:r>
              <a:rPr lang="en-US" dirty="0"/>
              <a:t>FortiExtender </a:t>
            </a:r>
            <a:r>
              <a:rPr lang="ru-RU" dirty="0"/>
              <a:t>позволяет добавить</a:t>
            </a:r>
            <a:r>
              <a:rPr lang="en-US" dirty="0"/>
              <a:t> LTE </a:t>
            </a:r>
            <a:r>
              <a:rPr lang="ru-RU" dirty="0"/>
              <a:t>резервный канал в случае необходимости</a:t>
            </a:r>
            <a:endParaRPr lang="en-US" dirty="0"/>
          </a:p>
          <a:p>
            <a:r>
              <a:rPr lang="ru-RU" dirty="0"/>
              <a:t>Возможность управления устройствами через </a:t>
            </a:r>
            <a:r>
              <a:rPr lang="en-US" dirty="0"/>
              <a:t>FortiCloud</a:t>
            </a:r>
          </a:p>
        </p:txBody>
      </p:sp>
      <p:sp>
        <p:nvSpPr>
          <p:cNvPr id="2" name="Title 1"/>
          <p:cNvSpPr>
            <a:spLocks noGrp="1"/>
          </p:cNvSpPr>
          <p:nvPr>
            <p:ph type="title"/>
          </p:nvPr>
        </p:nvSpPr>
        <p:spPr/>
        <p:txBody>
          <a:bodyPr/>
          <a:lstStyle/>
          <a:p>
            <a:r>
              <a:rPr lang="ru-RU" dirty="0"/>
              <a:t>Малые и средние сайты</a:t>
            </a:r>
            <a:endParaRPr lang="en-US" dirty="0"/>
          </a:p>
        </p:txBody>
      </p:sp>
      <p:pic>
        <p:nvPicPr>
          <p:cNvPr id="55" name="Picture 5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2181" y="3143933"/>
            <a:ext cx="822999" cy="966401"/>
          </a:xfrm>
          <a:prstGeom prst="rect">
            <a:avLst/>
          </a:prstGeom>
        </p:spPr>
      </p:pic>
      <p:sp>
        <p:nvSpPr>
          <p:cNvPr id="56" name="TextBox 55"/>
          <p:cNvSpPr txBox="1"/>
          <p:nvPr/>
        </p:nvSpPr>
        <p:spPr>
          <a:xfrm>
            <a:off x="7627098" y="1800080"/>
            <a:ext cx="37240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noProof="0" dirty="0">
                <a:ln>
                  <a:noFill/>
                </a:ln>
                <a:effectLst/>
                <a:uLnTx/>
                <a:uFillTx/>
                <a:latin typeface="Arial"/>
                <a:ea typeface="+mn-ea"/>
                <a:cs typeface="+mn-cs"/>
              </a:rPr>
              <a:t>STORE / OFFICE</a:t>
            </a:r>
            <a:endParaRPr kumimoji="0" lang="en-US" b="1" i="0" u="none" strike="noStrike" kern="1200" cap="none" spc="0" normalizeH="0" baseline="0" noProof="0" dirty="0">
              <a:ln>
                <a:noFill/>
              </a:ln>
              <a:effectLst/>
              <a:uLnTx/>
              <a:uFillTx/>
              <a:latin typeface="Arial"/>
              <a:ea typeface="+mn-ea"/>
              <a:cs typeface="+mn-cs"/>
            </a:endParaRPr>
          </a:p>
        </p:txBody>
      </p:sp>
      <p:pic>
        <p:nvPicPr>
          <p:cNvPr id="57" name="Picture 56" descr="FortiExtender.ai"/>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47977" y="3143933"/>
            <a:ext cx="274334" cy="592311"/>
          </a:xfrm>
          <a:prstGeom prst="rect">
            <a:avLst/>
          </a:prstGeom>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95661" y="2521197"/>
            <a:ext cx="810530" cy="779355"/>
          </a:xfrm>
          <a:prstGeom prst="rect">
            <a:avLst/>
          </a:prstGeom>
        </p:spPr>
      </p:pic>
      <p:cxnSp>
        <p:nvCxnSpPr>
          <p:cNvPr id="62" name="Straight Connector 61"/>
          <p:cNvCxnSpPr/>
          <p:nvPr/>
        </p:nvCxnSpPr>
        <p:spPr>
          <a:xfrm>
            <a:off x="9191521" y="2711772"/>
            <a:ext cx="880504" cy="561602"/>
          </a:xfrm>
          <a:prstGeom prst="line">
            <a:avLst/>
          </a:prstGeom>
          <a:noFill/>
          <a:ln w="25400" cap="flat" cmpd="sng" algn="ctr">
            <a:solidFill>
              <a:srgbClr val="7D9898"/>
            </a:solidFill>
            <a:prstDash val="solid"/>
          </a:ln>
          <a:effectLst/>
        </p:spPr>
      </p:cxnSp>
      <p:cxnSp>
        <p:nvCxnSpPr>
          <p:cNvPr id="63" name="Straight Connector 62"/>
          <p:cNvCxnSpPr/>
          <p:nvPr/>
        </p:nvCxnSpPr>
        <p:spPr>
          <a:xfrm flipH="1">
            <a:off x="8805495" y="2712314"/>
            <a:ext cx="389366" cy="245533"/>
          </a:xfrm>
          <a:prstGeom prst="line">
            <a:avLst/>
          </a:prstGeom>
          <a:noFill/>
          <a:ln w="25400" cap="flat" cmpd="sng" algn="ctr">
            <a:solidFill>
              <a:srgbClr val="7D9898"/>
            </a:solidFill>
            <a:prstDash val="solid"/>
          </a:ln>
          <a:effectLst/>
        </p:spPr>
      </p:cxnSp>
      <p:cxnSp>
        <p:nvCxnSpPr>
          <p:cNvPr id="65" name="Straight Connector 64"/>
          <p:cNvCxnSpPr/>
          <p:nvPr/>
        </p:nvCxnSpPr>
        <p:spPr>
          <a:xfrm flipH="1">
            <a:off x="8335197" y="3017231"/>
            <a:ext cx="389366" cy="245533"/>
          </a:xfrm>
          <a:prstGeom prst="line">
            <a:avLst/>
          </a:prstGeom>
          <a:noFill/>
          <a:ln w="25400" cap="flat" cmpd="sng" algn="ctr">
            <a:solidFill>
              <a:srgbClr val="7D9898"/>
            </a:solidFill>
            <a:prstDash val="sysDash"/>
          </a:ln>
          <a:effectLst/>
        </p:spPr>
      </p:cxnSp>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2141" y="2901886"/>
            <a:ext cx="261864" cy="230690"/>
          </a:xfrm>
          <a:prstGeom prst="rect">
            <a:avLst/>
          </a:prstGeom>
        </p:spPr>
      </p:pic>
      <p:pic>
        <p:nvPicPr>
          <p:cNvPr id="70" name="Picture 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8057800" y="3185697"/>
            <a:ext cx="548595" cy="585168"/>
          </a:xfrm>
          <a:prstGeom prst="rect">
            <a:avLst/>
          </a:prstGeom>
          <a:effectLst/>
        </p:spPr>
      </p:pic>
      <p:pic>
        <p:nvPicPr>
          <p:cNvPr id="72" name="Picture 7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662215" y="2951396"/>
            <a:ext cx="548595" cy="585168"/>
          </a:xfrm>
          <a:prstGeom prst="rect">
            <a:avLst/>
          </a:prstGeom>
          <a:effectLst/>
        </p:spPr>
      </p:pic>
      <p:sp>
        <p:nvSpPr>
          <p:cNvPr id="73" name="TextBox 72"/>
          <p:cNvSpPr txBox="1"/>
          <p:nvPr/>
        </p:nvSpPr>
        <p:spPr>
          <a:xfrm>
            <a:off x="7406840" y="2627788"/>
            <a:ext cx="761747"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FortiClient</a:t>
            </a:r>
            <a:endParaRPr kumimoji="0" lang="en-US" sz="900" b="1" i="0" u="none" strike="noStrike" kern="0" cap="none" spc="0" normalizeH="0" baseline="0" noProof="0" dirty="0">
              <a:ln>
                <a:noFill/>
              </a:ln>
              <a:solidFill>
                <a:srgbClr val="000000"/>
              </a:solidFill>
              <a:effectLst/>
              <a:uLnTx/>
              <a:uFillTx/>
            </a:endParaRPr>
          </a:p>
        </p:txBody>
      </p:sp>
      <p:pic>
        <p:nvPicPr>
          <p:cNvPr id="74" name="Picture 7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31484" y="4162988"/>
            <a:ext cx="466305" cy="603455"/>
          </a:xfrm>
          <a:prstGeom prst="rect">
            <a:avLst/>
          </a:prstGeom>
          <a:effectLst/>
        </p:spPr>
      </p:pic>
      <p:pic>
        <p:nvPicPr>
          <p:cNvPr id="76" name="Picture 7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7420429" y="2892987"/>
            <a:ext cx="187046" cy="448910"/>
          </a:xfrm>
          <a:prstGeom prst="rect">
            <a:avLst/>
          </a:prstGeom>
          <a:effectLst/>
        </p:spPr>
      </p:pic>
      <p:sp>
        <p:nvSpPr>
          <p:cNvPr id="78" name="TextBox 77"/>
          <p:cNvSpPr txBox="1"/>
          <p:nvPr/>
        </p:nvSpPr>
        <p:spPr>
          <a:xfrm>
            <a:off x="9898213" y="2194305"/>
            <a:ext cx="1229824"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FortiGate</a:t>
            </a:r>
            <a:r>
              <a:rPr kumimoji="0" lang="en-US" sz="900" b="1" i="0" u="none" strike="noStrike" kern="0" cap="none" spc="0" normalizeH="0" baseline="0" noProof="0" dirty="0">
                <a:ln>
                  <a:noFill/>
                </a:ln>
                <a:solidFill>
                  <a:srgbClr val="000000"/>
                </a:solidFill>
                <a:effectLst/>
                <a:uLnTx/>
                <a:uFillTx/>
              </a:rPr>
              <a:t>/</a:t>
            </a:r>
            <a:r>
              <a:rPr kumimoji="0" lang="en-US" sz="900" b="1" i="0" u="none" strike="noStrike" kern="0" cap="none" spc="0" normalizeH="0" baseline="0" noProof="0" dirty="0" err="1">
                <a:ln>
                  <a:noFill/>
                </a:ln>
                <a:solidFill>
                  <a:srgbClr val="000000"/>
                </a:solidFill>
                <a:effectLst/>
                <a:uLnTx/>
                <a:uFillTx/>
              </a:rPr>
              <a:t>FortiWiFi</a:t>
            </a:r>
            <a:endParaRPr kumimoji="0" lang="en-US" sz="900" b="1"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rPr>
              <a:t>Distributed Ent FW</a:t>
            </a:r>
          </a:p>
        </p:txBody>
      </p:sp>
      <p:sp>
        <p:nvSpPr>
          <p:cNvPr id="79" name="TextBox 78"/>
          <p:cNvSpPr txBox="1"/>
          <p:nvPr/>
        </p:nvSpPr>
        <p:spPr>
          <a:xfrm>
            <a:off x="10717186" y="3755442"/>
            <a:ext cx="934871"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rPr>
              <a:t>FortiExtender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rPr>
              <a:t>LTE Extension</a:t>
            </a:r>
          </a:p>
        </p:txBody>
      </p:sp>
      <p:sp>
        <p:nvSpPr>
          <p:cNvPr id="80" name="TextBox 79"/>
          <p:cNvSpPr txBox="1"/>
          <p:nvPr/>
        </p:nvSpPr>
        <p:spPr>
          <a:xfrm>
            <a:off x="8387265" y="2605556"/>
            <a:ext cx="601447" cy="2308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FortiAP</a:t>
            </a:r>
            <a:endParaRPr kumimoji="0" lang="en-US" sz="9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42787174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bwMode="invGray">
          <a:xfrm>
            <a:off x="7139779" y="1408003"/>
            <a:ext cx="4698653" cy="4263091"/>
          </a:xfrm>
          <a:prstGeom prst="ellipse">
            <a:avLst/>
          </a:prstGeom>
          <a:solidFill>
            <a:srgbClr val="E1EFEF">
              <a:alpha val="25000"/>
            </a:srgbClr>
          </a:solidFill>
          <a:ln w="9525">
            <a:noFill/>
            <a:round/>
            <a:headEnd/>
            <a:tailEnd/>
          </a:ln>
          <a:effectLst>
            <a:glow rad="63500">
              <a:srgbClr val="4E7494">
                <a:lumMod val="40000"/>
                <a:lumOff val="60000"/>
                <a:alpha val="40000"/>
              </a:srgbClr>
            </a:glow>
          </a:effectLst>
          <a:extLst/>
        </p:spPr>
        <p:txBody>
          <a:bodyPr wrap="square" rtlCol="0" anchor="ctr"/>
          <a:lstStyle/>
          <a:p>
            <a:pPr marL="0" marR="0" lvl="0" indent="0" algn="ctr" defTabSz="34287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endParaRPr>
          </a:p>
        </p:txBody>
      </p:sp>
      <p:sp>
        <p:nvSpPr>
          <p:cNvPr id="85" name="Content Placeholder 84"/>
          <p:cNvSpPr>
            <a:spLocks noGrp="1"/>
          </p:cNvSpPr>
          <p:nvPr>
            <p:ph idx="1"/>
          </p:nvPr>
        </p:nvSpPr>
        <p:spPr>
          <a:xfrm>
            <a:off x="609443" y="1554480"/>
            <a:ext cx="6439855" cy="4594784"/>
          </a:xfrm>
        </p:spPr>
        <p:txBody>
          <a:bodyPr>
            <a:normAutofit/>
          </a:bodyPr>
          <a:lstStyle/>
          <a:p>
            <a:r>
              <a:rPr lang="ru-RU" dirty="0"/>
              <a:t>Распределенные офисы могут использовать </a:t>
            </a:r>
            <a:r>
              <a:rPr lang="en-US" dirty="0"/>
              <a:t>FortiCloud </a:t>
            </a:r>
            <a:r>
              <a:rPr lang="ru-RU" dirty="0"/>
              <a:t>в качестве централизованной консоли управления</a:t>
            </a:r>
            <a:endParaRPr lang="en-US" dirty="0"/>
          </a:p>
          <a:p>
            <a:pPr lvl="1"/>
            <a:r>
              <a:rPr lang="ru-RU" dirty="0"/>
              <a:t>Единая консоль управления</a:t>
            </a:r>
            <a:endParaRPr lang="en-US" dirty="0"/>
          </a:p>
          <a:p>
            <a:pPr lvl="1"/>
            <a:r>
              <a:rPr lang="ru-RU" dirty="0"/>
              <a:t>Может управлять </a:t>
            </a:r>
            <a:r>
              <a:rPr lang="en-US" dirty="0"/>
              <a:t>FortiGate </a:t>
            </a:r>
            <a:r>
              <a:rPr lang="ru-RU" dirty="0"/>
              <a:t>для офисов с большим количеством устройств</a:t>
            </a:r>
            <a:endParaRPr lang="en-US" dirty="0"/>
          </a:p>
          <a:p>
            <a:pPr marL="0" indent="0">
              <a:buNone/>
            </a:pPr>
            <a:endParaRPr lang="en-US" dirty="0"/>
          </a:p>
        </p:txBody>
      </p:sp>
      <p:sp>
        <p:nvSpPr>
          <p:cNvPr id="2" name="Title 1"/>
          <p:cNvSpPr>
            <a:spLocks noGrp="1"/>
          </p:cNvSpPr>
          <p:nvPr>
            <p:ph type="title"/>
          </p:nvPr>
        </p:nvSpPr>
        <p:spPr/>
        <p:txBody>
          <a:bodyPr/>
          <a:lstStyle/>
          <a:p>
            <a:r>
              <a:rPr lang="ru-RU" dirty="0"/>
              <a:t>Распределенные небольшие офисы</a:t>
            </a:r>
            <a:endParaRPr lang="en-US" dirty="0"/>
          </a:p>
        </p:txBody>
      </p:sp>
      <p:sp>
        <p:nvSpPr>
          <p:cNvPr id="56" name="TextBox 55"/>
          <p:cNvSpPr txBox="1"/>
          <p:nvPr/>
        </p:nvSpPr>
        <p:spPr>
          <a:xfrm>
            <a:off x="7627098" y="1666730"/>
            <a:ext cx="37240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rial"/>
              </a:rPr>
              <a:t>REMOTE SITES</a:t>
            </a:r>
            <a:endParaRPr kumimoji="0" lang="en-US" b="1" i="0" u="none" strike="noStrike" kern="1200" cap="none" spc="0" normalizeH="0" baseline="0" noProof="0" dirty="0">
              <a:ln>
                <a:noFill/>
              </a:ln>
              <a:effectLst/>
              <a:uLnTx/>
              <a:uFillTx/>
              <a:latin typeface="Arial"/>
              <a:ea typeface="+mn-ea"/>
              <a:cs typeface="+mn-cs"/>
            </a:endParaRPr>
          </a:p>
        </p:txBody>
      </p:sp>
      <p:cxnSp>
        <p:nvCxnSpPr>
          <p:cNvPr id="63" name="Straight Connector 62"/>
          <p:cNvCxnSpPr/>
          <p:nvPr/>
        </p:nvCxnSpPr>
        <p:spPr>
          <a:xfrm flipH="1">
            <a:off x="8218114" y="3508563"/>
            <a:ext cx="389366" cy="245533"/>
          </a:xfrm>
          <a:prstGeom prst="line">
            <a:avLst/>
          </a:prstGeom>
          <a:noFill/>
          <a:ln w="25400" cap="flat" cmpd="sng" algn="ctr">
            <a:solidFill>
              <a:srgbClr val="7D9898"/>
            </a:solidFill>
            <a:prstDash val="solid"/>
          </a:ln>
          <a:effectLst/>
        </p:spPr>
      </p:cxnSp>
      <p:cxnSp>
        <p:nvCxnSpPr>
          <p:cNvPr id="65" name="Straight Connector 64"/>
          <p:cNvCxnSpPr/>
          <p:nvPr/>
        </p:nvCxnSpPr>
        <p:spPr>
          <a:xfrm flipH="1">
            <a:off x="7754642" y="3760919"/>
            <a:ext cx="470298" cy="304917"/>
          </a:xfrm>
          <a:prstGeom prst="line">
            <a:avLst/>
          </a:prstGeom>
          <a:noFill/>
          <a:ln w="25400" cap="flat" cmpd="sng" algn="ctr">
            <a:solidFill>
              <a:srgbClr val="7D9898"/>
            </a:solidFill>
            <a:prstDash val="sysDash"/>
          </a:ln>
          <a:effectLst/>
        </p:spPr>
      </p:cxnSp>
      <p:pic>
        <p:nvPicPr>
          <p:cNvPr id="72" name="Picture 7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252258" y="3508805"/>
            <a:ext cx="548595" cy="585168"/>
          </a:xfrm>
          <a:prstGeom prst="rect">
            <a:avLst/>
          </a:prstGeom>
          <a:effectLst/>
        </p:spPr>
      </p:pic>
      <p:sp>
        <p:nvSpPr>
          <p:cNvPr id="80" name="TextBox 79"/>
          <p:cNvSpPr txBox="1"/>
          <p:nvPr/>
        </p:nvSpPr>
        <p:spPr>
          <a:xfrm>
            <a:off x="7781345" y="3431477"/>
            <a:ext cx="601447" cy="2308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FortiAP</a:t>
            </a:r>
            <a:endParaRPr kumimoji="0" lang="en-US" sz="900" b="1" i="0" u="none" strike="noStrike" kern="0" cap="none" spc="0" normalizeH="0" baseline="0" noProof="0" dirty="0">
              <a:ln>
                <a:noFill/>
              </a:ln>
              <a:solidFill>
                <a:srgbClr val="000000"/>
              </a:solidFill>
              <a:effectLst/>
              <a:uLnTx/>
              <a:uFillTx/>
            </a:endParaRPr>
          </a:p>
        </p:txBody>
      </p:sp>
      <p:pic>
        <p:nvPicPr>
          <p:cNvPr id="24" name="Picture 251" descr="FortiAP_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9579" y="3644941"/>
            <a:ext cx="266443" cy="230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4674" y="2193514"/>
            <a:ext cx="1057243" cy="672559"/>
          </a:xfrm>
          <a:prstGeom prst="rect">
            <a:avLst/>
          </a:prstGeom>
        </p:spPr>
      </p:pic>
      <p:pic>
        <p:nvPicPr>
          <p:cNvPr id="27" name="Picture 4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9303" y="4010949"/>
            <a:ext cx="461730" cy="431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9" name="Straight Connector 28"/>
          <p:cNvCxnSpPr/>
          <p:nvPr/>
        </p:nvCxnSpPr>
        <p:spPr>
          <a:xfrm flipH="1">
            <a:off x="9075435" y="4553248"/>
            <a:ext cx="389366" cy="245533"/>
          </a:xfrm>
          <a:prstGeom prst="line">
            <a:avLst/>
          </a:prstGeom>
          <a:noFill/>
          <a:ln w="25400" cap="flat" cmpd="sng" algn="ctr">
            <a:solidFill>
              <a:srgbClr val="7D9898"/>
            </a:solidFill>
            <a:prstDash val="solid"/>
          </a:ln>
          <a:effectLst/>
        </p:spPr>
      </p:cxnSp>
      <p:cxnSp>
        <p:nvCxnSpPr>
          <p:cNvPr id="30" name="Straight Connector 29"/>
          <p:cNvCxnSpPr/>
          <p:nvPr/>
        </p:nvCxnSpPr>
        <p:spPr>
          <a:xfrm flipH="1">
            <a:off x="8611963" y="4805604"/>
            <a:ext cx="470298" cy="304917"/>
          </a:xfrm>
          <a:prstGeom prst="line">
            <a:avLst/>
          </a:prstGeom>
          <a:noFill/>
          <a:ln w="25400" cap="flat" cmpd="sng" algn="ctr">
            <a:solidFill>
              <a:srgbClr val="7D9898"/>
            </a:solidFill>
            <a:prstDash val="sysDash"/>
          </a:ln>
          <a:effectLst/>
        </p:spPr>
      </p:cxnSp>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109579" y="4553490"/>
            <a:ext cx="548595" cy="585168"/>
          </a:xfrm>
          <a:prstGeom prst="rect">
            <a:avLst/>
          </a:prstGeom>
          <a:effectLst/>
        </p:spPr>
      </p:pic>
      <p:sp>
        <p:nvSpPr>
          <p:cNvPr id="32" name="TextBox 31"/>
          <p:cNvSpPr txBox="1"/>
          <p:nvPr/>
        </p:nvSpPr>
        <p:spPr>
          <a:xfrm>
            <a:off x="8638666" y="4476162"/>
            <a:ext cx="601447" cy="2308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FortiAP</a:t>
            </a:r>
            <a:endParaRPr kumimoji="0" lang="en-US" sz="900" b="1" i="0" u="none" strike="noStrike" kern="0" cap="none" spc="0" normalizeH="0" baseline="0" noProof="0" dirty="0">
              <a:ln>
                <a:noFill/>
              </a:ln>
              <a:solidFill>
                <a:srgbClr val="000000"/>
              </a:solidFill>
              <a:effectLst/>
              <a:uLnTx/>
              <a:uFillTx/>
            </a:endParaRPr>
          </a:p>
        </p:txBody>
      </p:sp>
      <p:pic>
        <p:nvPicPr>
          <p:cNvPr id="33" name="Picture 251" descr="FortiAP_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6900" y="4689626"/>
            <a:ext cx="266443" cy="230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6624" y="5055634"/>
            <a:ext cx="461730" cy="431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6" name="Straight Connector 35"/>
          <p:cNvCxnSpPr/>
          <p:nvPr/>
        </p:nvCxnSpPr>
        <p:spPr>
          <a:xfrm flipH="1">
            <a:off x="11025389" y="3807618"/>
            <a:ext cx="389366" cy="245533"/>
          </a:xfrm>
          <a:prstGeom prst="line">
            <a:avLst/>
          </a:prstGeom>
          <a:noFill/>
          <a:ln w="25400" cap="flat" cmpd="sng" algn="ctr">
            <a:solidFill>
              <a:srgbClr val="7D9898"/>
            </a:solidFill>
            <a:prstDash val="solid"/>
          </a:ln>
          <a:effectLst/>
        </p:spPr>
      </p:cxnSp>
      <p:cxnSp>
        <p:nvCxnSpPr>
          <p:cNvPr id="37" name="Straight Connector 36"/>
          <p:cNvCxnSpPr/>
          <p:nvPr/>
        </p:nvCxnSpPr>
        <p:spPr>
          <a:xfrm flipH="1">
            <a:off x="10561917" y="4059974"/>
            <a:ext cx="470298" cy="304917"/>
          </a:xfrm>
          <a:prstGeom prst="line">
            <a:avLst/>
          </a:prstGeom>
          <a:noFill/>
          <a:ln w="25400" cap="flat" cmpd="sng" algn="ctr">
            <a:solidFill>
              <a:srgbClr val="7D9898"/>
            </a:solidFill>
            <a:prstDash val="sysDash"/>
          </a:ln>
          <a:effectLst/>
        </p:spPr>
      </p:cxn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059533" y="3807860"/>
            <a:ext cx="548595" cy="585168"/>
          </a:xfrm>
          <a:prstGeom prst="rect">
            <a:avLst/>
          </a:prstGeom>
          <a:effectLst/>
        </p:spPr>
      </p:pic>
      <p:sp>
        <p:nvSpPr>
          <p:cNvPr id="39" name="TextBox 38"/>
          <p:cNvSpPr txBox="1"/>
          <p:nvPr/>
        </p:nvSpPr>
        <p:spPr>
          <a:xfrm>
            <a:off x="10588620" y="3730532"/>
            <a:ext cx="601447" cy="2308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FortiAP</a:t>
            </a:r>
            <a:endParaRPr kumimoji="0" lang="en-US" sz="900" b="1" i="0" u="none" strike="noStrike" kern="0" cap="none" spc="0" normalizeH="0" baseline="0" noProof="0" dirty="0">
              <a:ln>
                <a:noFill/>
              </a:ln>
              <a:solidFill>
                <a:srgbClr val="000000"/>
              </a:solidFill>
              <a:effectLst/>
              <a:uLnTx/>
              <a:uFillTx/>
            </a:endParaRPr>
          </a:p>
        </p:txBody>
      </p:sp>
      <p:pic>
        <p:nvPicPr>
          <p:cNvPr id="40" name="Picture 251" descr="FortiAP_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6854" y="3943996"/>
            <a:ext cx="266443" cy="230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96578" y="4310004"/>
            <a:ext cx="461730" cy="431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3" name="Straight Connector 42"/>
          <p:cNvCxnSpPr>
            <a:stCxn id="25" idx="2"/>
          </p:cNvCxnSpPr>
          <p:nvPr/>
        </p:nvCxnSpPr>
        <p:spPr>
          <a:xfrm flipH="1">
            <a:off x="8718988" y="2866073"/>
            <a:ext cx="1314308" cy="523497"/>
          </a:xfrm>
          <a:prstGeom prst="line">
            <a:avLst/>
          </a:prstGeom>
          <a:noFill/>
          <a:ln w="25400" cap="flat" cmpd="sng" algn="ctr">
            <a:solidFill>
              <a:srgbClr val="7D9898"/>
            </a:solidFill>
            <a:prstDash val="solid"/>
          </a:ln>
          <a:effectLst/>
        </p:spPr>
      </p:cxnSp>
      <p:pic>
        <p:nvPicPr>
          <p:cNvPr id="26" name="Picture 9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4679" y="3045612"/>
            <a:ext cx="626370" cy="687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5" name="Straight Connector 44"/>
          <p:cNvCxnSpPr/>
          <p:nvPr/>
        </p:nvCxnSpPr>
        <p:spPr>
          <a:xfrm flipH="1">
            <a:off x="9554383" y="2866073"/>
            <a:ext cx="478913" cy="1457312"/>
          </a:xfrm>
          <a:prstGeom prst="line">
            <a:avLst/>
          </a:prstGeom>
          <a:noFill/>
          <a:ln w="25400" cap="flat" cmpd="sng" algn="ctr">
            <a:solidFill>
              <a:srgbClr val="7D9898"/>
            </a:solidFill>
            <a:prstDash val="solid"/>
          </a:ln>
          <a:effectLst/>
        </p:spPr>
      </p:cxnSp>
      <p:pic>
        <p:nvPicPr>
          <p:cNvPr id="34" name="Picture 9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12000" y="4090297"/>
            <a:ext cx="626370" cy="687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8" name="Straight Connector 47"/>
          <p:cNvCxnSpPr>
            <a:stCxn id="25" idx="2"/>
          </p:cNvCxnSpPr>
          <p:nvPr/>
        </p:nvCxnSpPr>
        <p:spPr>
          <a:xfrm>
            <a:off x="10033296" y="2866073"/>
            <a:ext cx="1381459" cy="765256"/>
          </a:xfrm>
          <a:prstGeom prst="line">
            <a:avLst/>
          </a:prstGeom>
          <a:noFill/>
          <a:ln w="25400" cap="flat" cmpd="sng" algn="ctr">
            <a:solidFill>
              <a:srgbClr val="7D9898"/>
            </a:solidFill>
            <a:prstDash val="solid"/>
          </a:ln>
          <a:effectLst/>
        </p:spPr>
      </p:cxnSp>
      <p:pic>
        <p:nvPicPr>
          <p:cNvPr id="41" name="Picture 9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61954" y="3344667"/>
            <a:ext cx="626370" cy="687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0353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bwMode="invGray">
          <a:xfrm>
            <a:off x="7139779" y="1408003"/>
            <a:ext cx="4698653" cy="4263091"/>
          </a:xfrm>
          <a:prstGeom prst="ellipse">
            <a:avLst/>
          </a:prstGeom>
          <a:solidFill>
            <a:srgbClr val="E1EFEF">
              <a:alpha val="25000"/>
            </a:srgbClr>
          </a:solidFill>
          <a:ln w="9525">
            <a:noFill/>
            <a:round/>
            <a:headEnd/>
            <a:tailEnd/>
          </a:ln>
          <a:effectLst>
            <a:glow rad="63500">
              <a:srgbClr val="4E7494">
                <a:lumMod val="40000"/>
                <a:lumOff val="60000"/>
                <a:alpha val="40000"/>
              </a:srgbClr>
            </a:glow>
          </a:effectLst>
          <a:extLst/>
        </p:spPr>
        <p:txBody>
          <a:bodyPr wrap="square" rtlCol="0" anchor="ctr"/>
          <a:lstStyle/>
          <a:p>
            <a:pPr marL="0" marR="0" lvl="0" indent="0" algn="ctr" defTabSz="34287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endParaRPr>
          </a:p>
        </p:txBody>
      </p:sp>
      <p:cxnSp>
        <p:nvCxnSpPr>
          <p:cNvPr id="164" name="Straight Connector 163"/>
          <p:cNvCxnSpPr/>
          <p:nvPr/>
        </p:nvCxnSpPr>
        <p:spPr>
          <a:xfrm flipH="1">
            <a:off x="9021088" y="2453236"/>
            <a:ext cx="344559" cy="194543"/>
          </a:xfrm>
          <a:prstGeom prst="line">
            <a:avLst/>
          </a:prstGeom>
          <a:noFill/>
          <a:ln w="25400" cap="flat" cmpd="sng" algn="ctr">
            <a:solidFill>
              <a:srgbClr val="7D9898"/>
            </a:solidFill>
            <a:prstDash val="sysDash"/>
          </a:ln>
          <a:effectLst/>
        </p:spPr>
      </p:cxnSp>
      <p:cxnSp>
        <p:nvCxnSpPr>
          <p:cNvPr id="165" name="Straight Connector 164"/>
          <p:cNvCxnSpPr/>
          <p:nvPr/>
        </p:nvCxnSpPr>
        <p:spPr>
          <a:xfrm flipH="1">
            <a:off x="8976912" y="2919221"/>
            <a:ext cx="457079" cy="262467"/>
          </a:xfrm>
          <a:prstGeom prst="line">
            <a:avLst/>
          </a:prstGeom>
          <a:noFill/>
          <a:ln w="25400" cap="flat" cmpd="sng" algn="ctr">
            <a:solidFill>
              <a:srgbClr val="7D9898"/>
            </a:solidFill>
            <a:prstDash val="sysDash"/>
          </a:ln>
          <a:effectLst/>
        </p:spPr>
      </p:cxnSp>
      <p:cxnSp>
        <p:nvCxnSpPr>
          <p:cNvPr id="166" name="Straight Connector 165"/>
          <p:cNvCxnSpPr/>
          <p:nvPr/>
        </p:nvCxnSpPr>
        <p:spPr>
          <a:xfrm>
            <a:off x="8739546" y="2408336"/>
            <a:ext cx="730710" cy="491577"/>
          </a:xfrm>
          <a:prstGeom prst="line">
            <a:avLst/>
          </a:prstGeom>
          <a:noFill/>
          <a:ln w="25400" cap="flat" cmpd="sng" algn="ctr">
            <a:solidFill>
              <a:srgbClr val="7D9898"/>
            </a:solidFill>
            <a:prstDash val="sysDash"/>
          </a:ln>
          <a:effectLst/>
        </p:spPr>
      </p:cxnSp>
      <p:cxnSp>
        <p:nvCxnSpPr>
          <p:cNvPr id="167" name="Straight Connector 166"/>
          <p:cNvCxnSpPr/>
          <p:nvPr/>
        </p:nvCxnSpPr>
        <p:spPr>
          <a:xfrm flipH="1">
            <a:off x="8109297" y="2434424"/>
            <a:ext cx="622813" cy="369455"/>
          </a:xfrm>
          <a:prstGeom prst="line">
            <a:avLst/>
          </a:prstGeom>
          <a:noFill/>
          <a:ln w="25400" cap="flat" cmpd="sng" algn="ctr">
            <a:solidFill>
              <a:srgbClr val="7D9898"/>
            </a:solidFill>
            <a:prstDash val="sysDash"/>
          </a:ln>
          <a:effectLst/>
        </p:spPr>
      </p:cxnSp>
      <p:cxnSp>
        <p:nvCxnSpPr>
          <p:cNvPr id="162" name="Straight Connector 161"/>
          <p:cNvCxnSpPr/>
          <p:nvPr/>
        </p:nvCxnSpPr>
        <p:spPr>
          <a:xfrm flipH="1">
            <a:off x="9954224" y="4603955"/>
            <a:ext cx="344806" cy="213330"/>
          </a:xfrm>
          <a:prstGeom prst="line">
            <a:avLst/>
          </a:prstGeom>
          <a:noFill/>
          <a:ln w="25400" cap="flat" cmpd="sng" algn="ctr">
            <a:solidFill>
              <a:srgbClr val="7D9898"/>
            </a:solidFill>
            <a:prstDash val="solid"/>
          </a:ln>
          <a:effectLst/>
        </p:spPr>
      </p:cxnSp>
      <p:cxnSp>
        <p:nvCxnSpPr>
          <p:cNvPr id="161" name="Straight Connector 160"/>
          <p:cNvCxnSpPr/>
          <p:nvPr/>
        </p:nvCxnSpPr>
        <p:spPr>
          <a:xfrm>
            <a:off x="9148968" y="4265775"/>
            <a:ext cx="922775" cy="542658"/>
          </a:xfrm>
          <a:prstGeom prst="line">
            <a:avLst/>
          </a:prstGeom>
          <a:noFill/>
          <a:ln w="25400" cap="flat" cmpd="sng" algn="ctr">
            <a:solidFill>
              <a:srgbClr val="7D9898"/>
            </a:solidFill>
            <a:prstDash val="solid"/>
          </a:ln>
          <a:effectLst/>
        </p:spPr>
      </p:cxnSp>
      <p:cxnSp>
        <p:nvCxnSpPr>
          <p:cNvPr id="130" name="Straight Connector 129"/>
          <p:cNvCxnSpPr/>
          <p:nvPr/>
        </p:nvCxnSpPr>
        <p:spPr>
          <a:xfrm flipH="1">
            <a:off x="8591481" y="3923028"/>
            <a:ext cx="1153141" cy="711004"/>
          </a:xfrm>
          <a:prstGeom prst="line">
            <a:avLst/>
          </a:prstGeom>
          <a:noFill/>
          <a:ln w="25400" cap="flat" cmpd="sng" algn="ctr">
            <a:solidFill>
              <a:srgbClr val="7D9898"/>
            </a:solidFill>
            <a:prstDash val="solid"/>
          </a:ln>
          <a:effectLst/>
        </p:spPr>
      </p:cxnSp>
      <p:cxnSp>
        <p:nvCxnSpPr>
          <p:cNvPr id="129" name="Straight Connector 128"/>
          <p:cNvCxnSpPr/>
          <p:nvPr/>
        </p:nvCxnSpPr>
        <p:spPr>
          <a:xfrm>
            <a:off x="10638292" y="3328632"/>
            <a:ext cx="922775" cy="542658"/>
          </a:xfrm>
          <a:prstGeom prst="line">
            <a:avLst/>
          </a:prstGeom>
          <a:noFill/>
          <a:ln w="25400" cap="flat" cmpd="sng" algn="ctr">
            <a:solidFill>
              <a:srgbClr val="7D9898"/>
            </a:solidFill>
            <a:prstDash val="solid"/>
          </a:ln>
          <a:effectLst/>
        </p:spPr>
      </p:cxnSp>
      <p:cxnSp>
        <p:nvCxnSpPr>
          <p:cNvPr id="117" name="Straight Connector 116"/>
          <p:cNvCxnSpPr/>
          <p:nvPr/>
        </p:nvCxnSpPr>
        <p:spPr>
          <a:xfrm>
            <a:off x="8939023" y="2122178"/>
            <a:ext cx="1797535" cy="1115475"/>
          </a:xfrm>
          <a:prstGeom prst="line">
            <a:avLst/>
          </a:prstGeom>
          <a:noFill/>
          <a:ln w="25400" cap="flat" cmpd="sng" algn="ctr">
            <a:solidFill>
              <a:srgbClr val="7D9898"/>
            </a:solidFill>
            <a:prstDash val="solid"/>
          </a:ln>
          <a:effectLst/>
        </p:spPr>
      </p:cxnSp>
      <p:cxnSp>
        <p:nvCxnSpPr>
          <p:cNvPr id="111" name="Straight Connector 110"/>
          <p:cNvCxnSpPr/>
          <p:nvPr/>
        </p:nvCxnSpPr>
        <p:spPr>
          <a:xfrm flipH="1">
            <a:off x="10206113" y="3165222"/>
            <a:ext cx="948865" cy="546944"/>
          </a:xfrm>
          <a:prstGeom prst="line">
            <a:avLst/>
          </a:prstGeom>
          <a:noFill/>
          <a:ln w="25400" cap="flat" cmpd="sng" algn="ctr">
            <a:solidFill>
              <a:srgbClr val="7D9898"/>
            </a:solidFill>
            <a:prstDash val="solid"/>
          </a:ln>
          <a:effectLst/>
        </p:spPr>
      </p:cxnSp>
      <p:cxnSp>
        <p:nvCxnSpPr>
          <p:cNvPr id="109" name="Straight Connector 108"/>
          <p:cNvCxnSpPr/>
          <p:nvPr/>
        </p:nvCxnSpPr>
        <p:spPr>
          <a:xfrm>
            <a:off x="10607910" y="2536602"/>
            <a:ext cx="457079" cy="262467"/>
          </a:xfrm>
          <a:prstGeom prst="line">
            <a:avLst/>
          </a:prstGeom>
          <a:noFill/>
          <a:ln w="25400" cap="flat" cmpd="sng" algn="ctr">
            <a:solidFill>
              <a:srgbClr val="7D9898"/>
            </a:solidFill>
            <a:prstDash val="solid"/>
          </a:ln>
          <a:effectLst/>
        </p:spPr>
      </p:cxnSp>
      <p:sp>
        <p:nvSpPr>
          <p:cNvPr id="329" name="Content Placeholder 328"/>
          <p:cNvSpPr>
            <a:spLocks noGrp="1"/>
          </p:cNvSpPr>
          <p:nvPr>
            <p:ph idx="1"/>
          </p:nvPr>
        </p:nvSpPr>
        <p:spPr>
          <a:xfrm>
            <a:off x="609443" y="1554480"/>
            <a:ext cx="6512414" cy="4594784"/>
          </a:xfrm>
        </p:spPr>
        <p:txBody>
          <a:bodyPr/>
          <a:lstStyle/>
          <a:p>
            <a:r>
              <a:rPr lang="ru-RU" dirty="0"/>
              <a:t>Большие сложные инсталляции могут получать преимущества от управления частотами</a:t>
            </a:r>
            <a:endParaRPr lang="en-US" dirty="0"/>
          </a:p>
          <a:p>
            <a:pPr lvl="1"/>
            <a:r>
              <a:rPr lang="en-US" dirty="0"/>
              <a:t>WLC &amp; WLM </a:t>
            </a:r>
            <a:r>
              <a:rPr lang="ru-RU" dirty="0"/>
              <a:t>предоставляют возможность выделения и управления частотами</a:t>
            </a:r>
            <a:endParaRPr lang="en-US" dirty="0"/>
          </a:p>
          <a:p>
            <a:pPr lvl="1"/>
            <a:r>
              <a:rPr lang="en-US" dirty="0"/>
              <a:t>Virtual Cell </a:t>
            </a:r>
            <a:r>
              <a:rPr lang="ru-RU" dirty="0"/>
              <a:t>может быть включен </a:t>
            </a:r>
            <a:r>
              <a:rPr lang="en-US" dirty="0"/>
              <a:t>(</a:t>
            </a:r>
            <a:r>
              <a:rPr lang="ru-RU" dirty="0"/>
              <a:t>если необходимо</a:t>
            </a:r>
            <a:r>
              <a:rPr lang="en-US" dirty="0"/>
              <a:t>) </a:t>
            </a:r>
            <a:r>
              <a:rPr lang="ru-RU" dirty="0"/>
              <a:t>для поддержки мобильных </a:t>
            </a:r>
            <a:r>
              <a:rPr lang="en-US" dirty="0"/>
              <a:t>IoT </a:t>
            </a:r>
            <a:r>
              <a:rPr lang="ru-RU" dirty="0"/>
              <a:t>устройств</a:t>
            </a:r>
            <a:r>
              <a:rPr lang="en-US" dirty="0"/>
              <a:t> </a:t>
            </a:r>
            <a:r>
              <a:rPr lang="ru-RU" dirty="0"/>
              <a:t>которые имеют проблемы с роумингом</a:t>
            </a:r>
            <a:endParaRPr lang="en-US" dirty="0"/>
          </a:p>
        </p:txBody>
      </p:sp>
      <p:sp>
        <p:nvSpPr>
          <p:cNvPr id="2" name="Title 1"/>
          <p:cNvSpPr>
            <a:spLocks noGrp="1"/>
          </p:cNvSpPr>
          <p:nvPr>
            <p:ph type="title"/>
          </p:nvPr>
        </p:nvSpPr>
        <p:spPr/>
        <p:txBody>
          <a:bodyPr/>
          <a:lstStyle/>
          <a:p>
            <a:r>
              <a:rPr lang="ru-RU" dirty="0"/>
              <a:t>Крупные комплексные объекты</a:t>
            </a:r>
            <a:endParaRPr lang="en-US" dirty="0"/>
          </a:p>
        </p:txBody>
      </p:sp>
      <p:pic>
        <p:nvPicPr>
          <p:cNvPr id="101" name="Picture 10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89105" y="2874625"/>
            <a:ext cx="717008" cy="1234500"/>
          </a:xfrm>
          <a:prstGeom prst="rect">
            <a:avLst/>
          </a:prstGeom>
        </p:spPr>
      </p:pic>
      <p:pic>
        <p:nvPicPr>
          <p:cNvPr id="102" name="Picture 10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883" y="2645971"/>
            <a:ext cx="795462" cy="621741"/>
          </a:xfrm>
          <a:prstGeom prst="rect">
            <a:avLst/>
          </a:prstGeom>
          <a:effectLst/>
        </p:spPr>
      </p:pic>
      <p:pic>
        <p:nvPicPr>
          <p:cNvPr id="103" name="Picture 102" descr="FortiWLM-1u.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248" y="2156579"/>
            <a:ext cx="735713" cy="511257"/>
          </a:xfrm>
          <a:prstGeom prst="rect">
            <a:avLst/>
          </a:prstGeom>
        </p:spPr>
      </p:pic>
      <p:pic>
        <p:nvPicPr>
          <p:cNvPr id="104" name="Picture 103" descr="WLC-1u.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9030" y="3142033"/>
            <a:ext cx="723242" cy="505023"/>
          </a:xfrm>
          <a:prstGeom prst="rect">
            <a:avLst/>
          </a:prstGeom>
        </p:spPr>
      </p:pic>
      <p:sp>
        <p:nvSpPr>
          <p:cNvPr id="105" name="TextBox 104"/>
          <p:cNvSpPr txBox="1"/>
          <p:nvPr/>
        </p:nvSpPr>
        <p:spPr>
          <a:xfrm>
            <a:off x="10311206" y="3678773"/>
            <a:ext cx="824432"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FortiWLC</a:t>
            </a:r>
            <a:endParaRPr kumimoji="0" lang="en-US" sz="600" b="1" i="0" u="none" strike="noStrike" kern="0" cap="none" spc="0" normalizeH="0" baseline="0" noProof="0" dirty="0">
              <a:ln>
                <a:noFill/>
              </a:ln>
              <a:solidFill>
                <a:srgbClr val="000000"/>
              </a:solidFill>
              <a:effectLst/>
              <a:uLnTx/>
              <a:uFillTx/>
            </a:endParaRPr>
          </a:p>
        </p:txBody>
      </p:sp>
      <p:sp>
        <p:nvSpPr>
          <p:cNvPr id="106" name="TextBox 105"/>
          <p:cNvSpPr txBox="1"/>
          <p:nvPr/>
        </p:nvSpPr>
        <p:spPr>
          <a:xfrm>
            <a:off x="10886554" y="2311415"/>
            <a:ext cx="729687"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FortiGate</a:t>
            </a:r>
            <a:r>
              <a:rPr kumimoji="0" lang="en-US" sz="900" b="1" i="0" u="none" strike="noStrike" kern="0" cap="none" spc="0" normalizeH="0" baseline="0" noProof="0" dirty="0">
                <a:ln>
                  <a:noFill/>
                </a:ln>
                <a:solidFill>
                  <a:srgbClr val="000000"/>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dirty="0">
                <a:ln>
                  <a:noFill/>
                </a:ln>
                <a:solidFill>
                  <a:srgbClr val="000000"/>
                </a:solidFill>
                <a:effectLst/>
                <a:uLnTx/>
                <a:uFillTx/>
              </a:rPr>
              <a:t>NGFW</a:t>
            </a:r>
          </a:p>
        </p:txBody>
      </p:sp>
      <p:sp>
        <p:nvSpPr>
          <p:cNvPr id="107" name="TextBox 106"/>
          <p:cNvSpPr txBox="1"/>
          <p:nvPr/>
        </p:nvSpPr>
        <p:spPr>
          <a:xfrm>
            <a:off x="8940878" y="1533913"/>
            <a:ext cx="118494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rial"/>
                <a:ea typeface="+mn-ea"/>
                <a:cs typeface="+mn-cs"/>
              </a:rPr>
              <a:t>CAMPUS</a:t>
            </a:r>
          </a:p>
        </p:txBody>
      </p:sp>
      <p:sp>
        <p:nvSpPr>
          <p:cNvPr id="108" name="TextBox 107"/>
          <p:cNvSpPr txBox="1"/>
          <p:nvPr/>
        </p:nvSpPr>
        <p:spPr>
          <a:xfrm>
            <a:off x="10064025" y="1888774"/>
            <a:ext cx="716863" cy="2308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FortiWLM</a:t>
            </a:r>
            <a:endParaRPr kumimoji="0" lang="en-US" sz="900" b="1" i="0" u="none" strike="noStrike" kern="0" cap="none" spc="0" normalizeH="0" baseline="0" noProof="0" dirty="0">
              <a:ln>
                <a:noFill/>
              </a:ln>
              <a:solidFill>
                <a:srgbClr val="000000"/>
              </a:solidFill>
              <a:effectLst/>
              <a:uLnTx/>
              <a:uFillTx/>
            </a:endParaRPr>
          </a:p>
        </p:txBody>
      </p:sp>
      <p:pic>
        <p:nvPicPr>
          <p:cNvPr id="110" name="Picture 109" descr="WLC-1u.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2641" y="3057883"/>
            <a:ext cx="723242" cy="505023"/>
          </a:xfrm>
          <a:prstGeom prst="rect">
            <a:avLst/>
          </a:prstGeom>
        </p:spPr>
      </p:pic>
      <p:pic>
        <p:nvPicPr>
          <p:cNvPr id="112" name="Picture 1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64989" y="3576981"/>
            <a:ext cx="261864" cy="230690"/>
          </a:xfrm>
          <a:prstGeom prst="rect">
            <a:avLst/>
          </a:prstGeom>
        </p:spPr>
      </p:pic>
      <p:pic>
        <p:nvPicPr>
          <p:cNvPr id="113" name="Picture 1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75004" y="3751171"/>
            <a:ext cx="261864" cy="230690"/>
          </a:xfrm>
          <a:prstGeom prst="rect">
            <a:avLst/>
          </a:prstGeom>
        </p:spPr>
      </p:pic>
      <p:pic>
        <p:nvPicPr>
          <p:cNvPr id="114" name="Picture 1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92447" y="2576457"/>
            <a:ext cx="261864" cy="230690"/>
          </a:xfrm>
          <a:prstGeom prst="rect">
            <a:avLst/>
          </a:prstGeom>
        </p:spPr>
      </p:pic>
      <p:pic>
        <p:nvPicPr>
          <p:cNvPr id="115" name="Picture 1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00398" y="2304236"/>
            <a:ext cx="261864" cy="230690"/>
          </a:xfrm>
          <a:prstGeom prst="rect">
            <a:avLst/>
          </a:prstGeom>
        </p:spPr>
      </p:pic>
      <p:pic>
        <p:nvPicPr>
          <p:cNvPr id="116" name="Picture 1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74209" y="2057498"/>
            <a:ext cx="261864" cy="230690"/>
          </a:xfrm>
          <a:prstGeom prst="rect">
            <a:avLst/>
          </a:prstGeom>
        </p:spPr>
      </p:pic>
      <p:pic>
        <p:nvPicPr>
          <p:cNvPr id="119" name="Picture 1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8129488" y="2981920"/>
            <a:ext cx="548595" cy="585168"/>
          </a:xfrm>
          <a:prstGeom prst="rect">
            <a:avLst/>
          </a:prstGeom>
          <a:effectLst/>
        </p:spPr>
      </p:pic>
      <p:pic>
        <p:nvPicPr>
          <p:cNvPr id="120" name="Picture 1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8777573" y="2789307"/>
            <a:ext cx="548595" cy="585168"/>
          </a:xfrm>
          <a:prstGeom prst="rect">
            <a:avLst/>
          </a:prstGeom>
          <a:effectLst/>
        </p:spPr>
      </p:pic>
      <p:pic>
        <p:nvPicPr>
          <p:cNvPr id="121" name="Picture 12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8225700" y="2235690"/>
            <a:ext cx="187046" cy="448910"/>
          </a:xfrm>
          <a:prstGeom prst="rect">
            <a:avLst/>
          </a:prstGeom>
          <a:effectLst/>
        </p:spPr>
      </p:pic>
      <p:pic>
        <p:nvPicPr>
          <p:cNvPr id="122" name="Picture 12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8601092" y="2439395"/>
            <a:ext cx="187046" cy="448910"/>
          </a:xfrm>
          <a:prstGeom prst="rect">
            <a:avLst/>
          </a:prstGeom>
          <a:effectLst/>
        </p:spPr>
      </p:pic>
      <p:pic>
        <p:nvPicPr>
          <p:cNvPr id="123" name="Picture 1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98361" y="2786870"/>
            <a:ext cx="367856" cy="349152"/>
          </a:xfrm>
          <a:prstGeom prst="rect">
            <a:avLst/>
          </a:prstGeom>
          <a:effectLst/>
        </p:spPr>
      </p:pic>
      <p:pic>
        <p:nvPicPr>
          <p:cNvPr id="124" name="Picture 1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7673195" y="2710610"/>
            <a:ext cx="548595" cy="585168"/>
          </a:xfrm>
          <a:prstGeom prst="rect">
            <a:avLst/>
          </a:prstGeom>
          <a:effectLst/>
        </p:spPr>
      </p:pic>
      <p:pic>
        <p:nvPicPr>
          <p:cNvPr id="131" name="Picture 13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36527" y="4660710"/>
            <a:ext cx="361622" cy="467613"/>
          </a:xfrm>
          <a:prstGeom prst="rect">
            <a:avLst/>
          </a:prstGeom>
        </p:spPr>
      </p:pic>
      <p:pic>
        <p:nvPicPr>
          <p:cNvPr id="132" name="Picture 13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38963" y="4161079"/>
            <a:ext cx="342917" cy="448910"/>
          </a:xfrm>
          <a:prstGeom prst="rect">
            <a:avLst/>
          </a:prstGeom>
        </p:spPr>
      </p:pic>
      <p:pic>
        <p:nvPicPr>
          <p:cNvPr id="133" name="Picture 13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20023" y="4403546"/>
            <a:ext cx="342917" cy="448910"/>
          </a:xfrm>
          <a:prstGeom prst="rect">
            <a:avLst/>
          </a:prstGeom>
        </p:spPr>
      </p:pic>
      <p:pic>
        <p:nvPicPr>
          <p:cNvPr id="134" name="Picture 133" descr="Generic_Server_Rack.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17349" y="4058921"/>
            <a:ext cx="317978" cy="629720"/>
          </a:xfrm>
          <a:prstGeom prst="rect">
            <a:avLst/>
          </a:prstGeom>
        </p:spPr>
      </p:pic>
      <p:pic>
        <p:nvPicPr>
          <p:cNvPr id="135" name="Picture 13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10670" y="4842805"/>
            <a:ext cx="361622" cy="467613"/>
          </a:xfrm>
          <a:prstGeom prst="rect">
            <a:avLst/>
          </a:prstGeom>
        </p:spPr>
      </p:pic>
      <p:pic>
        <p:nvPicPr>
          <p:cNvPr id="136" name="Picture 13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65676" y="4546104"/>
            <a:ext cx="342917" cy="448910"/>
          </a:xfrm>
          <a:prstGeom prst="rect">
            <a:avLst/>
          </a:prstGeom>
        </p:spPr>
      </p:pic>
      <p:pic>
        <p:nvPicPr>
          <p:cNvPr id="137" name="Picture 13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866576" y="4032081"/>
            <a:ext cx="642189" cy="505023"/>
          </a:xfrm>
          <a:prstGeom prst="rect">
            <a:avLst/>
          </a:prstGeom>
          <a:effectLst/>
        </p:spPr>
      </p:pic>
      <p:sp>
        <p:nvSpPr>
          <p:cNvPr id="138" name="TextBox 137"/>
          <p:cNvSpPr txBox="1"/>
          <p:nvPr/>
        </p:nvSpPr>
        <p:spPr>
          <a:xfrm>
            <a:off x="9137745" y="2065584"/>
            <a:ext cx="665567" cy="2308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FortiAPs</a:t>
            </a:r>
            <a:endParaRPr kumimoji="0" lang="en-US" sz="900" b="1" i="0" u="none" strike="noStrike" kern="0" cap="none" spc="0" normalizeH="0" baseline="0" noProof="0" dirty="0">
              <a:ln>
                <a:noFill/>
              </a:ln>
              <a:solidFill>
                <a:srgbClr val="000000"/>
              </a:solidFill>
              <a:effectLst/>
              <a:uLnTx/>
              <a:uFillTx/>
            </a:endParaRPr>
          </a:p>
        </p:txBody>
      </p:sp>
      <p:pic>
        <p:nvPicPr>
          <p:cNvPr id="158" name="Picture 157" descr="Camera.png"/>
          <p:cNvPicPr>
            <a:picLocks noChangeAspect="1"/>
          </p:cNvPicPr>
          <p:nvPr/>
        </p:nvPicPr>
        <p:blipFill>
          <a:blip r:embed="rId15" cstate="screen">
            <a:duotone>
              <a:srgbClr val="777777">
                <a:shade val="45000"/>
                <a:satMod val="135000"/>
              </a:srgbClr>
              <a:prstClr val="white"/>
            </a:duotone>
            <a:extLst>
              <a:ext uri="{28A0092B-C50C-407E-A947-70E740481C1C}">
                <a14:useLocalDpi xmlns:a14="http://schemas.microsoft.com/office/drawing/2010/main"/>
              </a:ext>
            </a:extLst>
          </a:blip>
          <a:stretch>
            <a:fillRect/>
          </a:stretch>
        </p:blipFill>
        <p:spPr>
          <a:xfrm>
            <a:off x="10603384" y="4404435"/>
            <a:ext cx="461379" cy="442674"/>
          </a:xfrm>
          <a:prstGeom prst="rect">
            <a:avLst/>
          </a:prstGeom>
        </p:spPr>
      </p:pic>
      <p:pic>
        <p:nvPicPr>
          <p:cNvPr id="159" name="Picture 158" descr="Camera.png"/>
          <p:cNvPicPr>
            <a:picLocks noChangeAspect="1"/>
          </p:cNvPicPr>
          <p:nvPr/>
        </p:nvPicPr>
        <p:blipFill>
          <a:blip r:embed="rId15" cstate="screen">
            <a:duotone>
              <a:srgbClr val="777777">
                <a:shade val="45000"/>
                <a:satMod val="135000"/>
              </a:srgbClr>
              <a:prstClr val="white"/>
            </a:duotone>
            <a:extLst>
              <a:ext uri="{28A0092B-C50C-407E-A947-70E740481C1C}">
                <a14:useLocalDpi xmlns:a14="http://schemas.microsoft.com/office/drawing/2010/main"/>
              </a:ext>
            </a:extLst>
          </a:blip>
          <a:stretch>
            <a:fillRect/>
          </a:stretch>
        </p:blipFill>
        <p:spPr>
          <a:xfrm>
            <a:off x="10117248" y="4109438"/>
            <a:ext cx="461379" cy="442674"/>
          </a:xfrm>
          <a:prstGeom prst="rect">
            <a:avLst/>
          </a:prstGeom>
        </p:spPr>
      </p:pic>
      <p:pic>
        <p:nvPicPr>
          <p:cNvPr id="160" name="Picture 15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611926" y="4544126"/>
            <a:ext cx="810530" cy="561137"/>
          </a:xfrm>
          <a:prstGeom prst="rect">
            <a:avLst/>
          </a:prstGeom>
        </p:spPr>
      </p:pic>
      <p:sp>
        <p:nvSpPr>
          <p:cNvPr id="8" name="Rectangle 7"/>
          <p:cNvSpPr/>
          <p:nvPr/>
        </p:nvSpPr>
        <p:spPr>
          <a:xfrm>
            <a:off x="8028455" y="3713584"/>
            <a:ext cx="1558348" cy="369332"/>
          </a:xfrm>
          <a:prstGeom prst="rect">
            <a:avLst/>
          </a:prstGeom>
        </p:spPr>
        <p:txBody>
          <a:bodyPr wrap="square">
            <a:spAutoFit/>
          </a:bodyPr>
          <a:lstStyle/>
          <a:p>
            <a:pPr lvl="0" algn="ctr" defTabSz="914400">
              <a:defRPr/>
            </a:pPr>
            <a:r>
              <a:rPr lang="en-US" sz="900" b="1" kern="0" dirty="0" err="1">
                <a:solidFill>
                  <a:srgbClr val="000000"/>
                </a:solidFill>
              </a:rPr>
              <a:t>FortiGate</a:t>
            </a:r>
            <a:endParaRPr lang="en-US" sz="900" b="1" kern="0" dirty="0">
              <a:solidFill>
                <a:srgbClr val="000000"/>
              </a:solidFill>
            </a:endParaRPr>
          </a:p>
          <a:p>
            <a:pPr lvl="0" algn="ctr" defTabSz="914400">
              <a:defRPr/>
            </a:pPr>
            <a:r>
              <a:rPr lang="en-US" sz="900" kern="0" dirty="0">
                <a:solidFill>
                  <a:srgbClr val="000000"/>
                </a:solidFill>
              </a:rPr>
              <a:t>Internal Segmentation FW</a:t>
            </a:r>
          </a:p>
        </p:txBody>
      </p:sp>
      <p:sp>
        <p:nvSpPr>
          <p:cNvPr id="163" name="TextBox 162"/>
          <p:cNvSpPr txBox="1"/>
          <p:nvPr/>
        </p:nvSpPr>
        <p:spPr>
          <a:xfrm>
            <a:off x="9672030" y="5140656"/>
            <a:ext cx="813043" cy="2308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FortiSwitch</a:t>
            </a:r>
            <a:endParaRPr kumimoji="0" lang="en-US" sz="900" b="1" i="0" u="none" strike="noStrike" kern="0" cap="none" spc="0" normalizeH="0" baseline="0" noProof="0" dirty="0">
              <a:ln>
                <a:noFill/>
              </a:ln>
              <a:solidFill>
                <a:srgbClr val="000000"/>
              </a:solidFill>
              <a:effectLst/>
              <a:uLnTx/>
              <a:uFillTx/>
            </a:endParaRPr>
          </a:p>
        </p:txBody>
      </p:sp>
      <p:sp>
        <p:nvSpPr>
          <p:cNvPr id="168" name="TextBox 167"/>
          <p:cNvSpPr txBox="1"/>
          <p:nvPr/>
        </p:nvSpPr>
        <p:spPr>
          <a:xfrm>
            <a:off x="7465697" y="2388085"/>
            <a:ext cx="761747"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FortiClient</a:t>
            </a:r>
            <a:endParaRPr kumimoji="0" lang="en-US" sz="900" b="1" i="0" u="none" strike="noStrike" kern="0" cap="none" spc="0" normalizeH="0" baseline="0" noProof="0" dirty="0">
              <a:ln>
                <a:noFill/>
              </a:ln>
              <a:solidFill>
                <a:srgbClr val="000000"/>
              </a:solidFill>
              <a:effectLst/>
              <a:uLnTx/>
              <a:uFillTx/>
            </a:endParaRPr>
          </a:p>
        </p:txBody>
      </p:sp>
      <p:sp>
        <p:nvSpPr>
          <p:cNvPr id="169" name="TextBox 168"/>
          <p:cNvSpPr txBox="1"/>
          <p:nvPr/>
        </p:nvSpPr>
        <p:spPr>
          <a:xfrm>
            <a:off x="7065160" y="3131336"/>
            <a:ext cx="780983"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FortiToken</a:t>
            </a:r>
            <a:endParaRPr kumimoji="0" lang="en-US" sz="9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23214766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Упростите развертывание с помощью </a:t>
            </a:r>
            <a:r>
              <a:rPr lang="ru-RU" dirty="0" err="1"/>
              <a:t>FortiDeploy</a:t>
            </a:r>
            <a:endParaRPr lang="en-US" dirty="0"/>
          </a:p>
        </p:txBody>
      </p:sp>
      <p:sp>
        <p:nvSpPr>
          <p:cNvPr id="64" name="TextBox 63"/>
          <p:cNvSpPr txBox="1"/>
          <p:nvPr/>
        </p:nvSpPr>
        <p:spPr>
          <a:xfrm>
            <a:off x="6954892" y="2245269"/>
            <a:ext cx="3909596" cy="738664"/>
          </a:xfrm>
          <a:prstGeom prst="rect">
            <a:avLst/>
          </a:prstGeom>
          <a:noFill/>
        </p:spPr>
        <p:txBody>
          <a:bodyPr wrap="none" rtlCol="0">
            <a:spAutoFit/>
          </a:bodyPr>
          <a:lstStyle/>
          <a:p>
            <a:pPr marL="230188" indent="-230188">
              <a:buClr>
                <a:schemeClr val="accent6"/>
              </a:buClr>
              <a:buFont typeface="Wingdings" charset="2"/>
              <a:buChar char="§"/>
            </a:pPr>
            <a:r>
              <a:rPr lang="en-US" sz="2100" dirty="0" err="1"/>
              <a:t>FortiAP</a:t>
            </a:r>
            <a:r>
              <a:rPr lang="en-US" sz="2100" dirty="0"/>
              <a:t> </a:t>
            </a:r>
            <a:r>
              <a:rPr lang="ru-RU" sz="2100" dirty="0"/>
              <a:t>берет информацию </a:t>
            </a:r>
          </a:p>
          <a:p>
            <a:pPr>
              <a:buClr>
                <a:schemeClr val="accent6"/>
              </a:buClr>
            </a:pPr>
            <a:r>
              <a:rPr lang="ru-RU" sz="2100" dirty="0"/>
              <a:t>   от</a:t>
            </a:r>
            <a:r>
              <a:rPr lang="en-US" sz="2100" dirty="0"/>
              <a:t> FortiDeploy</a:t>
            </a:r>
          </a:p>
        </p:txBody>
      </p:sp>
      <p:sp>
        <p:nvSpPr>
          <p:cNvPr id="65" name="TextBox 64"/>
          <p:cNvSpPr txBox="1"/>
          <p:nvPr/>
        </p:nvSpPr>
        <p:spPr>
          <a:xfrm>
            <a:off x="6954892" y="3179948"/>
            <a:ext cx="5233933" cy="1061829"/>
          </a:xfrm>
          <a:prstGeom prst="rect">
            <a:avLst/>
          </a:prstGeom>
          <a:noFill/>
        </p:spPr>
        <p:txBody>
          <a:bodyPr wrap="none" rtlCol="0">
            <a:spAutoFit/>
          </a:bodyPr>
          <a:lstStyle/>
          <a:p>
            <a:pPr marL="230188" indent="-230188">
              <a:buClr>
                <a:schemeClr val="accent6"/>
              </a:buClr>
              <a:buFont typeface="Wingdings" charset="2"/>
              <a:buChar char="§"/>
            </a:pPr>
            <a:r>
              <a:rPr lang="en-US" sz="2100" dirty="0" err="1"/>
              <a:t>FortiAP</a:t>
            </a:r>
            <a:r>
              <a:rPr lang="en-US" sz="2100" dirty="0"/>
              <a:t> </a:t>
            </a:r>
            <a:r>
              <a:rPr lang="ru-RU" sz="2100" dirty="0"/>
              <a:t>перенаправляется в</a:t>
            </a:r>
            <a:r>
              <a:rPr lang="en-US" sz="2100" dirty="0"/>
              <a:t> FortiCloud</a:t>
            </a:r>
            <a:endParaRPr lang="ru-RU" sz="2100" dirty="0"/>
          </a:p>
          <a:p>
            <a:pPr>
              <a:buClr>
                <a:schemeClr val="accent6"/>
              </a:buClr>
            </a:pPr>
            <a:r>
              <a:rPr lang="ru-RU" sz="2100" dirty="0"/>
              <a:t>   и встает под управление облака</a:t>
            </a:r>
          </a:p>
          <a:p>
            <a:pPr>
              <a:buClr>
                <a:schemeClr val="accent6"/>
              </a:buClr>
            </a:pPr>
            <a:r>
              <a:rPr lang="ru-RU" sz="2100" dirty="0"/>
              <a:t>   </a:t>
            </a:r>
            <a:r>
              <a:rPr lang="en-US" sz="2100" dirty="0"/>
              <a:t>FortiCloud</a:t>
            </a:r>
          </a:p>
        </p:txBody>
      </p:sp>
      <p:sp>
        <p:nvSpPr>
          <p:cNvPr id="67" name="TextBox 66"/>
          <p:cNvSpPr txBox="1"/>
          <p:nvPr/>
        </p:nvSpPr>
        <p:spPr>
          <a:xfrm>
            <a:off x="6817665" y="1557037"/>
            <a:ext cx="4627101" cy="492443"/>
          </a:xfrm>
          <a:prstGeom prst="rect">
            <a:avLst/>
          </a:prstGeom>
          <a:noFill/>
        </p:spPr>
        <p:txBody>
          <a:bodyPr wrap="none" rtlCol="0">
            <a:spAutoFit/>
          </a:bodyPr>
          <a:lstStyle/>
          <a:p>
            <a:r>
              <a:rPr lang="en-US" sz="2600" b="1" dirty="0"/>
              <a:t>FortiDeploy With FortiCloud</a:t>
            </a:r>
          </a:p>
        </p:txBody>
      </p:sp>
      <p:cxnSp>
        <p:nvCxnSpPr>
          <p:cNvPr id="33" name="Straight Connector 32"/>
          <p:cNvCxnSpPr/>
          <p:nvPr/>
        </p:nvCxnSpPr>
        <p:spPr>
          <a:xfrm flipH="1">
            <a:off x="1334836" y="4996414"/>
            <a:ext cx="389366" cy="245533"/>
          </a:xfrm>
          <a:prstGeom prst="line">
            <a:avLst/>
          </a:prstGeom>
          <a:noFill/>
          <a:ln w="25400" cap="flat" cmpd="sng" algn="ctr">
            <a:solidFill>
              <a:srgbClr val="7D9898"/>
            </a:solidFill>
            <a:prstDash val="solid"/>
          </a:ln>
          <a:effectLst/>
        </p:spPr>
      </p:cxnSp>
      <p:sp>
        <p:nvSpPr>
          <p:cNvPr id="37" name="TextBox 36"/>
          <p:cNvSpPr txBox="1"/>
          <p:nvPr/>
        </p:nvSpPr>
        <p:spPr>
          <a:xfrm>
            <a:off x="898067" y="4919328"/>
            <a:ext cx="601447" cy="2308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FortiAP</a:t>
            </a:r>
            <a:endParaRPr kumimoji="0" lang="en-US" sz="900" b="1" i="0" u="none" strike="noStrike" kern="0" cap="none" spc="0" normalizeH="0" baseline="0" noProof="0" dirty="0">
              <a:ln>
                <a:noFill/>
              </a:ln>
              <a:solidFill>
                <a:srgbClr val="000000"/>
              </a:solidFill>
              <a:effectLst/>
              <a:uLnTx/>
              <a:uFillTx/>
            </a:endParaRPr>
          </a:p>
        </p:txBody>
      </p:sp>
      <p:pic>
        <p:nvPicPr>
          <p:cNvPr id="39" name="Picture 251" descr="FortiAP_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6301" y="5132792"/>
            <a:ext cx="266443" cy="230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9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401" y="4533463"/>
            <a:ext cx="626370" cy="687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5878" y="1530487"/>
            <a:ext cx="1291557" cy="821616"/>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962" y="1377252"/>
            <a:ext cx="1387220" cy="1123148"/>
          </a:xfrm>
          <a:prstGeom prst="rect">
            <a:avLst/>
          </a:prstGeom>
        </p:spPr>
      </p:pic>
      <p:cxnSp>
        <p:nvCxnSpPr>
          <p:cNvPr id="71" name="Straight Arrow Connector 20"/>
          <p:cNvCxnSpPr>
            <a:stCxn id="39" idx="0"/>
            <a:endCxn id="70" idx="2"/>
          </p:cNvCxnSpPr>
          <p:nvPr/>
        </p:nvCxnSpPr>
        <p:spPr>
          <a:xfrm rot="5400000" flipH="1" flipV="1">
            <a:off x="1920351" y="1939572"/>
            <a:ext cx="2632392" cy="3754049"/>
          </a:xfrm>
          <a:prstGeom prst="curvedConnector3">
            <a:avLst>
              <a:gd name="adj1" fmla="val 28518"/>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20"/>
          <p:cNvCxnSpPr>
            <a:stCxn id="39" idx="0"/>
            <a:endCxn id="62" idx="2"/>
          </p:cNvCxnSpPr>
          <p:nvPr/>
        </p:nvCxnSpPr>
        <p:spPr>
          <a:xfrm rot="5400000" flipH="1" flipV="1">
            <a:off x="905246" y="2806381"/>
            <a:ext cx="2780689" cy="1872134"/>
          </a:xfrm>
          <a:prstGeom prst="curvedConnector3">
            <a:avLst>
              <a:gd name="adj1" fmla="val 19712"/>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53253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0" presetClass="exit" presetSubtype="0" fill="hold" nodeType="withEffect">
                                  <p:stCondLst>
                                    <p:cond delay="0"/>
                                  </p:stCondLst>
                                  <p:childTnLst>
                                    <p:animEffect transition="out" filter="fade">
                                      <p:cBhvr>
                                        <p:cTn id="14" dur="500"/>
                                        <p:tgtEl>
                                          <p:spTgt spid="71"/>
                                        </p:tgtEl>
                                      </p:cBhvr>
                                    </p:animEffect>
                                    <p:set>
                                      <p:cBhvr>
                                        <p:cTn id="15" dur="1" fill="hold">
                                          <p:stCondLst>
                                            <p:cond delay="499"/>
                                          </p:stCondLst>
                                        </p:cTn>
                                        <p:tgtEl>
                                          <p:spTgt spid="71"/>
                                        </p:tgtEl>
                                        <p:attrNameLst>
                                          <p:attrName>style.visibility</p:attrName>
                                        </p:attrNameLst>
                                      </p:cBhvr>
                                      <p:to>
                                        <p:strVal val="hidden"/>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Упростите развертывание с помощью </a:t>
            </a:r>
            <a:r>
              <a:rPr lang="ru-RU" dirty="0" err="1"/>
              <a:t>FortiDeploy</a:t>
            </a:r>
            <a:endParaRPr lang="en-US" dirty="0"/>
          </a:p>
        </p:txBody>
      </p:sp>
      <p:sp>
        <p:nvSpPr>
          <p:cNvPr id="67" name="TextBox 66"/>
          <p:cNvSpPr txBox="1"/>
          <p:nvPr/>
        </p:nvSpPr>
        <p:spPr>
          <a:xfrm>
            <a:off x="7135315" y="1752826"/>
            <a:ext cx="3892412" cy="492443"/>
          </a:xfrm>
          <a:prstGeom prst="rect">
            <a:avLst/>
          </a:prstGeom>
          <a:noFill/>
        </p:spPr>
        <p:txBody>
          <a:bodyPr wrap="none" rtlCol="0">
            <a:spAutoFit/>
          </a:bodyPr>
          <a:lstStyle/>
          <a:p>
            <a:r>
              <a:rPr lang="en-US" sz="2600" b="1" dirty="0" err="1"/>
              <a:t>FortiDeploy</a:t>
            </a:r>
            <a:r>
              <a:rPr lang="en-US" sz="2600" b="1" dirty="0"/>
              <a:t> c FortiGate</a:t>
            </a:r>
          </a:p>
        </p:txBody>
      </p:sp>
      <p:sp>
        <p:nvSpPr>
          <p:cNvPr id="37" name="TextBox 36"/>
          <p:cNvSpPr txBox="1"/>
          <p:nvPr/>
        </p:nvSpPr>
        <p:spPr>
          <a:xfrm>
            <a:off x="4360696" y="6790185"/>
            <a:ext cx="665567" cy="2308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srgbClr val="000000"/>
                </a:solidFill>
                <a:effectLst/>
                <a:uLnTx/>
                <a:uFillTx/>
              </a:rPr>
              <a:t>FortiAPs</a:t>
            </a:r>
            <a:endParaRPr kumimoji="0" lang="en-US" sz="900" b="1" i="0" u="none" strike="noStrike" kern="0" cap="none" spc="0" normalizeH="0" baseline="0" noProof="0" dirty="0">
              <a:ln>
                <a:noFill/>
              </a:ln>
              <a:solidFill>
                <a:srgbClr val="000000"/>
              </a:solidFill>
              <a:effectLst/>
              <a:uLnTx/>
              <a:uFillTx/>
            </a:endParaRPr>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6126" y="1377252"/>
            <a:ext cx="1387220" cy="1123148"/>
          </a:xfrm>
          <a:prstGeom prst="rect">
            <a:avLst/>
          </a:prstGeom>
        </p:spPr>
      </p:pic>
      <p:cxnSp>
        <p:nvCxnSpPr>
          <p:cNvPr id="34" name="Straight Connector 33"/>
          <p:cNvCxnSpPr/>
          <p:nvPr/>
        </p:nvCxnSpPr>
        <p:spPr>
          <a:xfrm>
            <a:off x="3358505" y="5617554"/>
            <a:ext cx="719316" cy="401109"/>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816056" y="3983314"/>
            <a:ext cx="437796" cy="263222"/>
          </a:xfrm>
          <a:prstGeom prst="line">
            <a:avLst/>
          </a:prstGeom>
          <a:ln w="1270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588263" y="4668372"/>
            <a:ext cx="437796" cy="263222"/>
          </a:xfrm>
          <a:prstGeom prst="line">
            <a:avLst/>
          </a:prstGeom>
          <a:ln w="1270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619619" y="5255396"/>
            <a:ext cx="437796" cy="263222"/>
          </a:xfrm>
          <a:prstGeom prst="line">
            <a:avLst/>
          </a:prstGeom>
          <a:ln w="1270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4097345" y="4802902"/>
            <a:ext cx="23830" cy="1288665"/>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677553" y="4536432"/>
            <a:ext cx="437796" cy="263222"/>
          </a:xfrm>
          <a:prstGeom prst="line">
            <a:avLst/>
          </a:prstGeom>
          <a:ln w="1270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485981" y="5186150"/>
            <a:ext cx="627496" cy="378752"/>
          </a:xfrm>
          <a:prstGeom prst="line">
            <a:avLst/>
          </a:prstGeom>
          <a:ln w="12700" cmpd="sng">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76" name="Picture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9427" y="5285489"/>
            <a:ext cx="811721" cy="580994"/>
          </a:xfrm>
          <a:prstGeom prst="rect">
            <a:avLst/>
          </a:prstGeom>
        </p:spPr>
      </p:pic>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7245" y="4020769"/>
            <a:ext cx="811721" cy="580994"/>
          </a:xfrm>
          <a:prstGeom prst="rect">
            <a:avLst/>
          </a:prstGeom>
        </p:spPr>
      </p:pic>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1939" y="4731965"/>
            <a:ext cx="779695" cy="558071"/>
          </a:xfrm>
          <a:prstGeom prst="rect">
            <a:avLst/>
          </a:prstGeom>
        </p:spPr>
      </p:pic>
      <p:grpSp>
        <p:nvGrpSpPr>
          <p:cNvPr id="79" name="Group 78"/>
          <p:cNvGrpSpPr/>
          <p:nvPr/>
        </p:nvGrpSpPr>
        <p:grpSpPr>
          <a:xfrm>
            <a:off x="2272864" y="3706938"/>
            <a:ext cx="736205" cy="364355"/>
            <a:chOff x="3238178" y="1092059"/>
            <a:chExt cx="512690" cy="365712"/>
          </a:xfrm>
        </p:grpSpPr>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185" y="1257362"/>
              <a:ext cx="259502" cy="200409"/>
            </a:xfrm>
            <a:prstGeom prst="rect">
              <a:avLst/>
            </a:prstGeom>
          </p:spPr>
        </p:pic>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366" y="1092059"/>
              <a:ext cx="259502" cy="200409"/>
            </a:xfrm>
            <a:prstGeom prst="rect">
              <a:avLst/>
            </a:prstGeom>
          </p:spPr>
        </p:pic>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178" y="1097877"/>
              <a:ext cx="259502" cy="200409"/>
            </a:xfrm>
            <a:prstGeom prst="rect">
              <a:avLst/>
            </a:prstGeom>
          </p:spPr>
        </p:pic>
      </p:grpSp>
      <p:grpSp>
        <p:nvGrpSpPr>
          <p:cNvPr id="83" name="Group 82"/>
          <p:cNvGrpSpPr/>
          <p:nvPr/>
        </p:nvGrpSpPr>
        <p:grpSpPr>
          <a:xfrm>
            <a:off x="2182046" y="4385834"/>
            <a:ext cx="714076" cy="377146"/>
            <a:chOff x="3282836" y="1558646"/>
            <a:chExt cx="497279" cy="378551"/>
          </a:xfrm>
        </p:grpSpPr>
        <p:pic>
          <p:nvPicPr>
            <p:cNvPr id="84" name="Picture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7180" y="1736788"/>
              <a:ext cx="259502" cy="200409"/>
            </a:xfrm>
            <a:prstGeom prst="rect">
              <a:avLst/>
            </a:prstGeom>
          </p:spPr>
        </p:pic>
        <p:pic>
          <p:nvPicPr>
            <p:cNvPr id="85" name="Picture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0613" y="1602340"/>
              <a:ext cx="259502" cy="200409"/>
            </a:xfrm>
            <a:prstGeom prst="rect">
              <a:avLst/>
            </a:prstGeom>
          </p:spPr>
        </p:pic>
        <p:pic>
          <p:nvPicPr>
            <p:cNvPr id="86" name="Pictur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2836" y="1558646"/>
              <a:ext cx="259502" cy="200409"/>
            </a:xfrm>
            <a:prstGeom prst="rect">
              <a:avLst/>
            </a:prstGeom>
          </p:spPr>
        </p:pic>
      </p:grpSp>
      <p:grpSp>
        <p:nvGrpSpPr>
          <p:cNvPr id="87" name="Group 86"/>
          <p:cNvGrpSpPr/>
          <p:nvPr/>
        </p:nvGrpSpPr>
        <p:grpSpPr>
          <a:xfrm>
            <a:off x="2261402" y="4924596"/>
            <a:ext cx="684861" cy="373317"/>
            <a:chOff x="3283702" y="2118852"/>
            <a:chExt cx="476935" cy="374708"/>
          </a:xfrm>
        </p:grpSpPr>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4046" y="2118852"/>
              <a:ext cx="259502" cy="200409"/>
            </a:xfrm>
            <a:prstGeom prst="rect">
              <a:avLst/>
            </a:prstGeom>
          </p:spPr>
        </p:pic>
        <p:pic>
          <p:nvPicPr>
            <p:cNvPr id="89" name="Picture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1135" y="2223782"/>
              <a:ext cx="259502" cy="200409"/>
            </a:xfrm>
            <a:prstGeom prst="rect">
              <a:avLst/>
            </a:prstGeom>
          </p:spPr>
        </p:pic>
        <p:pic>
          <p:nvPicPr>
            <p:cNvPr id="90" name="Picture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3702" y="2293151"/>
              <a:ext cx="259502" cy="200409"/>
            </a:xfrm>
            <a:prstGeom prst="rect">
              <a:avLst/>
            </a:prstGeom>
          </p:spPr>
        </p:pic>
      </p:grpSp>
      <p:pic>
        <p:nvPicPr>
          <p:cNvPr id="96" name="Picture 78"/>
          <p:cNvPicPr>
            <a:picLocks noChangeAspect="1"/>
          </p:cNvPicPr>
          <p:nvPr/>
        </p:nvPicPr>
        <p:blipFill>
          <a:blip r:embed="rId6" cstate="print">
            <a:alphaModFix amt="37000"/>
            <a:extLst>
              <a:ext uri="{28A0092B-C50C-407E-A947-70E740481C1C}">
                <a14:useLocalDpi xmlns:a14="http://schemas.microsoft.com/office/drawing/2010/main" val="0"/>
              </a:ext>
            </a:extLst>
          </a:blip>
          <a:srcRect/>
          <a:stretch>
            <a:fillRect/>
          </a:stretch>
        </p:blipFill>
        <p:spPr bwMode="auto">
          <a:xfrm>
            <a:off x="975296" y="3352609"/>
            <a:ext cx="1209921" cy="2078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 name="Picture 10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23443" y="5087867"/>
            <a:ext cx="795462" cy="621741"/>
          </a:xfrm>
          <a:prstGeom prst="rect">
            <a:avLst/>
          </a:prstGeom>
          <a:effectLst/>
        </p:spPr>
      </p:pic>
      <p:sp>
        <p:nvSpPr>
          <p:cNvPr id="6" name="TextBox 5"/>
          <p:cNvSpPr txBox="1"/>
          <p:nvPr/>
        </p:nvSpPr>
        <p:spPr>
          <a:xfrm rot="16200000">
            <a:off x="2470684" y="3741337"/>
            <a:ext cx="1951630" cy="369332"/>
          </a:xfrm>
          <a:prstGeom prst="rect">
            <a:avLst/>
          </a:prstGeom>
          <a:noFill/>
        </p:spPr>
        <p:txBody>
          <a:bodyPr wrap="square" rtlCol="0">
            <a:spAutoFit/>
          </a:bodyPr>
          <a:lstStyle/>
          <a:p>
            <a:r>
              <a:rPr lang="en-US" dirty="0"/>
              <a:t>…</a:t>
            </a:r>
          </a:p>
        </p:txBody>
      </p:sp>
      <p:sp>
        <p:nvSpPr>
          <p:cNvPr id="102" name="TextBox 101"/>
          <p:cNvSpPr txBox="1"/>
          <p:nvPr/>
        </p:nvSpPr>
        <p:spPr>
          <a:xfrm rot="16200000">
            <a:off x="1517371" y="3249215"/>
            <a:ext cx="1951630" cy="369332"/>
          </a:xfrm>
          <a:prstGeom prst="rect">
            <a:avLst/>
          </a:prstGeom>
          <a:noFill/>
        </p:spPr>
        <p:txBody>
          <a:bodyPr wrap="square" rtlCol="0">
            <a:spAutoFit/>
          </a:bodyPr>
          <a:lstStyle/>
          <a:p>
            <a:r>
              <a:rPr lang="en-US" dirty="0"/>
              <a:t>…</a:t>
            </a:r>
          </a:p>
        </p:txBody>
      </p:sp>
      <p:cxnSp>
        <p:nvCxnSpPr>
          <p:cNvPr id="72" name="Straight Arrow Connector 20"/>
          <p:cNvCxnSpPr>
            <a:endCxn id="101" idx="1"/>
          </p:cNvCxnSpPr>
          <p:nvPr/>
        </p:nvCxnSpPr>
        <p:spPr>
          <a:xfrm>
            <a:off x="2565930" y="4696137"/>
            <a:ext cx="1157513" cy="702601"/>
          </a:xfrm>
          <a:prstGeom prst="curvedConnector3">
            <a:avLst>
              <a:gd name="adj1" fmla="val 50000"/>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20"/>
          <p:cNvCxnSpPr>
            <a:endCxn id="101" idx="1"/>
          </p:cNvCxnSpPr>
          <p:nvPr/>
        </p:nvCxnSpPr>
        <p:spPr>
          <a:xfrm>
            <a:off x="2792991" y="4502509"/>
            <a:ext cx="930452" cy="896229"/>
          </a:xfrm>
          <a:prstGeom prst="curvedConnector3">
            <a:avLst>
              <a:gd name="adj1" fmla="val 50000"/>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20"/>
          <p:cNvCxnSpPr>
            <a:stCxn id="85" idx="1"/>
          </p:cNvCxnSpPr>
          <p:nvPr/>
        </p:nvCxnSpPr>
        <p:spPr>
          <a:xfrm rot="10800000" flipH="1" flipV="1">
            <a:off x="2523486" y="4529199"/>
            <a:ext cx="1144140" cy="846054"/>
          </a:xfrm>
          <a:prstGeom prst="curvedConnector3">
            <a:avLst>
              <a:gd name="adj1" fmla="val 55169"/>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4" name="Picture 15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94357" y="4503032"/>
            <a:ext cx="795462" cy="621741"/>
          </a:xfrm>
          <a:prstGeom prst="rect">
            <a:avLst/>
          </a:prstGeom>
          <a:effectLst/>
        </p:spPr>
      </p:pic>
      <p:pic>
        <p:nvPicPr>
          <p:cNvPr id="155" name="Picture 15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1437" y="5720603"/>
            <a:ext cx="795462" cy="621741"/>
          </a:xfrm>
          <a:prstGeom prst="rect">
            <a:avLst/>
          </a:prstGeom>
          <a:effectLst/>
        </p:spPr>
      </p:pic>
      <p:cxnSp>
        <p:nvCxnSpPr>
          <p:cNvPr id="71" name="Straight Arrow Connector 20"/>
          <p:cNvCxnSpPr>
            <a:stCxn id="85" idx="2"/>
            <a:endCxn id="70" idx="2"/>
          </p:cNvCxnSpPr>
          <p:nvPr/>
        </p:nvCxnSpPr>
        <p:spPr>
          <a:xfrm rot="5400000" flipH="1" flipV="1">
            <a:off x="3270454" y="1939750"/>
            <a:ext cx="2128631" cy="3249932"/>
          </a:xfrm>
          <a:prstGeom prst="curvedConnector3">
            <a:avLst>
              <a:gd name="adj1" fmla="val -27409"/>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20"/>
          <p:cNvCxnSpPr>
            <a:stCxn id="86" idx="2"/>
            <a:endCxn id="70" idx="2"/>
          </p:cNvCxnSpPr>
          <p:nvPr/>
        </p:nvCxnSpPr>
        <p:spPr>
          <a:xfrm rot="5400000" flipH="1" flipV="1">
            <a:off x="3121500" y="1747264"/>
            <a:ext cx="2085099" cy="3591372"/>
          </a:xfrm>
          <a:prstGeom prst="curvedConnector3">
            <a:avLst>
              <a:gd name="adj1" fmla="val -18819"/>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20"/>
          <p:cNvCxnSpPr>
            <a:stCxn id="84" idx="2"/>
            <a:endCxn id="70" idx="2"/>
          </p:cNvCxnSpPr>
          <p:nvPr/>
        </p:nvCxnSpPr>
        <p:spPr>
          <a:xfrm rot="5400000" flipH="1" flipV="1">
            <a:off x="3114857" y="1918101"/>
            <a:ext cx="2262580" cy="3427178"/>
          </a:xfrm>
          <a:prstGeom prst="curvedConnector3">
            <a:avLst>
              <a:gd name="adj1" fmla="val -14327"/>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156" name="TextBox 155"/>
          <p:cNvSpPr txBox="1"/>
          <p:nvPr/>
        </p:nvSpPr>
        <p:spPr>
          <a:xfrm>
            <a:off x="7135315" y="2220931"/>
            <a:ext cx="4301370" cy="738664"/>
          </a:xfrm>
          <a:prstGeom prst="rect">
            <a:avLst/>
          </a:prstGeom>
          <a:noFill/>
        </p:spPr>
        <p:txBody>
          <a:bodyPr wrap="none" rtlCol="0">
            <a:spAutoFit/>
          </a:bodyPr>
          <a:lstStyle/>
          <a:p>
            <a:pPr marL="230188" indent="-230188">
              <a:buClr>
                <a:schemeClr val="accent6"/>
              </a:buClr>
              <a:buFont typeface="Wingdings" charset="2"/>
              <a:buChar char="§"/>
            </a:pPr>
            <a:r>
              <a:rPr lang="en-US" sz="2100" dirty="0" err="1"/>
              <a:t>FortiAP</a:t>
            </a:r>
            <a:r>
              <a:rPr lang="en-US" sz="2100" dirty="0"/>
              <a:t> </a:t>
            </a:r>
            <a:r>
              <a:rPr lang="ru-RU" sz="2100" dirty="0"/>
              <a:t>берет</a:t>
            </a:r>
            <a:r>
              <a:rPr lang="en-US" sz="2100" dirty="0"/>
              <a:t> </a:t>
            </a:r>
            <a:r>
              <a:rPr lang="ru-RU" sz="2100" dirty="0"/>
              <a:t>информацию от</a:t>
            </a:r>
          </a:p>
          <a:p>
            <a:pPr>
              <a:buClr>
                <a:schemeClr val="accent6"/>
              </a:buClr>
            </a:pPr>
            <a:r>
              <a:rPr lang="ru-RU" sz="2100" dirty="0"/>
              <a:t>  </a:t>
            </a:r>
            <a:r>
              <a:rPr lang="en-US" sz="2100" dirty="0"/>
              <a:t> </a:t>
            </a:r>
            <a:r>
              <a:rPr lang="en-US" sz="2100" dirty="0" err="1"/>
              <a:t>FortiDeploy</a:t>
            </a:r>
            <a:r>
              <a:rPr lang="ru-RU" sz="2100" dirty="0"/>
              <a:t> сервера о </a:t>
            </a:r>
            <a:r>
              <a:rPr lang="en-US" sz="2100" dirty="0"/>
              <a:t>FortiGate</a:t>
            </a:r>
          </a:p>
        </p:txBody>
      </p:sp>
      <p:sp>
        <p:nvSpPr>
          <p:cNvPr id="157" name="TextBox 156"/>
          <p:cNvSpPr txBox="1"/>
          <p:nvPr/>
        </p:nvSpPr>
        <p:spPr>
          <a:xfrm>
            <a:off x="7135315" y="3149218"/>
            <a:ext cx="4529189" cy="738664"/>
          </a:xfrm>
          <a:prstGeom prst="rect">
            <a:avLst/>
          </a:prstGeom>
          <a:noFill/>
        </p:spPr>
        <p:txBody>
          <a:bodyPr wrap="none" rtlCol="0">
            <a:spAutoFit/>
          </a:bodyPr>
          <a:lstStyle/>
          <a:p>
            <a:pPr marL="230188" indent="-230188">
              <a:buClr>
                <a:schemeClr val="accent6"/>
              </a:buClr>
              <a:buFont typeface="Wingdings" charset="2"/>
              <a:buChar char="§"/>
            </a:pPr>
            <a:r>
              <a:rPr lang="en-US" sz="2100" dirty="0" err="1"/>
              <a:t>FortiAP</a:t>
            </a:r>
            <a:r>
              <a:rPr lang="en-US" sz="2100" dirty="0"/>
              <a:t> </a:t>
            </a:r>
            <a:r>
              <a:rPr lang="ru-RU" sz="2100" dirty="0"/>
              <a:t>подключается к</a:t>
            </a:r>
            <a:r>
              <a:rPr lang="en-US" sz="2100" dirty="0"/>
              <a:t> FortiGate</a:t>
            </a:r>
            <a:endParaRPr lang="ru-RU" sz="2100" dirty="0"/>
          </a:p>
          <a:p>
            <a:pPr>
              <a:buClr>
                <a:schemeClr val="accent6"/>
              </a:buClr>
            </a:pPr>
            <a:r>
              <a:rPr lang="ru-RU" sz="2100" dirty="0"/>
              <a:t>   и встает под его управление</a:t>
            </a:r>
            <a:endParaRPr lang="en-US" sz="2100" dirty="0"/>
          </a:p>
        </p:txBody>
      </p:sp>
    </p:spTree>
    <p:extLst>
      <p:ext uri="{BB962C8B-B14F-4D97-AF65-F5344CB8AC3E}">
        <p14:creationId xmlns:p14="http://schemas.microsoft.com/office/powerpoint/2010/main" val="20171010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7"/>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71"/>
                                        </p:tgtEl>
                                      </p:cBhvr>
                                    </p:animEffect>
                                    <p:set>
                                      <p:cBhvr>
                                        <p:cTn id="19" dur="1" fill="hold">
                                          <p:stCondLst>
                                            <p:cond delay="499"/>
                                          </p:stCondLst>
                                        </p:cTn>
                                        <p:tgtEl>
                                          <p:spTgt spid="7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6"/>
                                        </p:tgtEl>
                                      </p:cBhvr>
                                    </p:animEffect>
                                    <p:set>
                                      <p:cBhvr>
                                        <p:cTn id="22" dur="1" fill="hold">
                                          <p:stCondLst>
                                            <p:cond delay="499"/>
                                          </p:stCondLst>
                                        </p:cTn>
                                        <p:tgtEl>
                                          <p:spTgt spid="10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15"/>
                                        </p:tgtEl>
                                      </p:cBhvr>
                                    </p:animEffect>
                                    <p:set>
                                      <p:cBhvr>
                                        <p:cTn id="25" dur="1" fill="hold">
                                          <p:stCondLst>
                                            <p:cond delay="499"/>
                                          </p:stCondLst>
                                        </p:cTn>
                                        <p:tgtEl>
                                          <p:spTgt spid="115"/>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04"/>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57"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Упростите развертывание с помощью </a:t>
            </a:r>
            <a:r>
              <a:rPr lang="ru-RU" dirty="0" err="1"/>
              <a:t>FortiDeploy</a:t>
            </a:r>
            <a:endParaRPr lang="en-US" dirty="0"/>
          </a:p>
        </p:txBody>
      </p:sp>
      <p:sp>
        <p:nvSpPr>
          <p:cNvPr id="67" name="TextBox 66"/>
          <p:cNvSpPr txBox="1"/>
          <p:nvPr/>
        </p:nvSpPr>
        <p:spPr>
          <a:xfrm>
            <a:off x="6619865" y="1518783"/>
            <a:ext cx="4522392" cy="492443"/>
          </a:xfrm>
          <a:prstGeom prst="rect">
            <a:avLst/>
          </a:prstGeom>
          <a:noFill/>
        </p:spPr>
        <p:txBody>
          <a:bodyPr wrap="none" rtlCol="0">
            <a:spAutoFit/>
          </a:bodyPr>
          <a:lstStyle/>
          <a:p>
            <a:r>
              <a:rPr lang="en-US" sz="2600" b="1" dirty="0" err="1"/>
              <a:t>FortiDeploy</a:t>
            </a:r>
            <a:r>
              <a:rPr lang="en-US" sz="2600" b="1" dirty="0"/>
              <a:t> </a:t>
            </a:r>
            <a:r>
              <a:rPr lang="ru-RU" sz="2600" b="1" dirty="0"/>
              <a:t>с</a:t>
            </a:r>
            <a:r>
              <a:rPr lang="en-US" sz="2600" b="1" dirty="0"/>
              <a:t> </a:t>
            </a:r>
            <a:r>
              <a:rPr lang="en-US" sz="2600" b="1" dirty="0" err="1"/>
              <a:t>FortiManager</a:t>
            </a:r>
            <a:endParaRPr lang="en-US" sz="2600" b="1" dirty="0"/>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962" y="1377252"/>
            <a:ext cx="1387220" cy="1123148"/>
          </a:xfrm>
          <a:prstGeom prst="rect">
            <a:avLst/>
          </a:prstGeom>
        </p:spPr>
      </p:pic>
      <p:cxnSp>
        <p:nvCxnSpPr>
          <p:cNvPr id="50" name="Straight Connector 49"/>
          <p:cNvCxnSpPr/>
          <p:nvPr/>
        </p:nvCxnSpPr>
        <p:spPr>
          <a:xfrm>
            <a:off x="1064213" y="4217949"/>
            <a:ext cx="1797535" cy="1115475"/>
          </a:xfrm>
          <a:prstGeom prst="line">
            <a:avLst/>
          </a:prstGeom>
          <a:noFill/>
          <a:ln w="25400" cap="flat" cmpd="sng" algn="ctr">
            <a:solidFill>
              <a:srgbClr val="7D9898"/>
            </a:solidFill>
            <a:prstDash val="solid"/>
          </a:ln>
          <a:effectLst/>
        </p:spPr>
      </p:cxnSp>
      <p:cxnSp>
        <p:nvCxnSpPr>
          <p:cNvPr id="51" name="Straight Connector 50"/>
          <p:cNvCxnSpPr/>
          <p:nvPr/>
        </p:nvCxnSpPr>
        <p:spPr>
          <a:xfrm flipH="1">
            <a:off x="2331303" y="5260993"/>
            <a:ext cx="948865" cy="546944"/>
          </a:xfrm>
          <a:prstGeom prst="line">
            <a:avLst/>
          </a:prstGeom>
          <a:noFill/>
          <a:ln w="25400" cap="flat" cmpd="sng" algn="ctr">
            <a:solidFill>
              <a:srgbClr val="7D9898"/>
            </a:solidFill>
            <a:prstDash val="solid"/>
          </a:ln>
          <a:effectLst/>
        </p:spPr>
      </p:cxnSp>
      <p:pic>
        <p:nvPicPr>
          <p:cNvPr id="53" name="Picture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6073" y="4741742"/>
            <a:ext cx="795462" cy="621741"/>
          </a:xfrm>
          <a:prstGeom prst="rect">
            <a:avLst/>
          </a:prstGeom>
          <a:effectLst/>
        </p:spPr>
      </p:pic>
      <p:pic>
        <p:nvPicPr>
          <p:cNvPr id="54" name="Picture 5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7637" y="4672228"/>
            <a:ext cx="261864" cy="230690"/>
          </a:xfrm>
          <a:prstGeom prst="rect">
            <a:avLst/>
          </a:prstGeom>
        </p:spPr>
      </p:pic>
      <p:pic>
        <p:nvPicPr>
          <p:cNvPr id="55" name="Picture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5588" y="4400007"/>
            <a:ext cx="261864" cy="230690"/>
          </a:xfrm>
          <a:prstGeom prst="rect">
            <a:avLst/>
          </a:prstGeom>
        </p:spPr>
      </p:pic>
      <p:pic>
        <p:nvPicPr>
          <p:cNvPr id="56" name="Picture 5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9399" y="4153269"/>
            <a:ext cx="261864" cy="230690"/>
          </a:xfrm>
          <a:prstGeom prst="rect">
            <a:avLst/>
          </a:prstGeom>
        </p:spPr>
      </p:pic>
      <p:pic>
        <p:nvPicPr>
          <p:cNvPr id="48" name="Picture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44740" y="4741742"/>
            <a:ext cx="717008" cy="1234500"/>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7182" y="3341544"/>
            <a:ext cx="876177" cy="876405"/>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cxnSp>
        <p:nvCxnSpPr>
          <p:cNvPr id="58" name="Straight Arrow Connector 20"/>
          <p:cNvCxnSpPr>
            <a:stCxn id="54" idx="2"/>
            <a:endCxn id="70" idx="2"/>
          </p:cNvCxnSpPr>
          <p:nvPr/>
        </p:nvCxnSpPr>
        <p:spPr>
          <a:xfrm rot="5400000" flipH="1" flipV="1">
            <a:off x="2329811" y="2119157"/>
            <a:ext cx="2402518" cy="3165003"/>
          </a:xfrm>
          <a:prstGeom prst="curvedConnector3">
            <a:avLst>
              <a:gd name="adj1" fmla="val -9515"/>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20"/>
          <p:cNvCxnSpPr>
            <a:stCxn id="55" idx="2"/>
            <a:endCxn id="70" idx="2"/>
          </p:cNvCxnSpPr>
          <p:nvPr/>
        </p:nvCxnSpPr>
        <p:spPr>
          <a:xfrm rot="5400000" flipH="1" flipV="1">
            <a:off x="2269897" y="1787023"/>
            <a:ext cx="2130297" cy="3557052"/>
          </a:xfrm>
          <a:prstGeom prst="curvedConnector3">
            <a:avLst>
              <a:gd name="adj1" fmla="val -20341"/>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20"/>
          <p:cNvCxnSpPr>
            <a:stCxn id="56" idx="2"/>
            <a:endCxn id="70" idx="2"/>
          </p:cNvCxnSpPr>
          <p:nvPr/>
        </p:nvCxnSpPr>
        <p:spPr>
          <a:xfrm rot="5400000" flipH="1" flipV="1">
            <a:off x="2180171" y="1450559"/>
            <a:ext cx="1883559" cy="3983241"/>
          </a:xfrm>
          <a:prstGeom prst="curvedConnector3">
            <a:avLst>
              <a:gd name="adj1" fmla="val -41120"/>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20"/>
          <p:cNvCxnSpPr>
            <a:stCxn id="54" idx="0"/>
            <a:endCxn id="57" idx="2"/>
          </p:cNvCxnSpPr>
          <p:nvPr/>
        </p:nvCxnSpPr>
        <p:spPr>
          <a:xfrm rot="5400000" flipH="1" flipV="1">
            <a:off x="3869781" y="2296738"/>
            <a:ext cx="454279" cy="4296702"/>
          </a:xfrm>
          <a:prstGeom prst="curvedConnector3">
            <a:avLst>
              <a:gd name="adj1" fmla="val -85192"/>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20"/>
          <p:cNvCxnSpPr>
            <a:stCxn id="55" idx="2"/>
            <a:endCxn id="57" idx="2"/>
          </p:cNvCxnSpPr>
          <p:nvPr/>
        </p:nvCxnSpPr>
        <p:spPr>
          <a:xfrm rot="5400000" flipH="1" flipV="1">
            <a:off x="3694521" y="2079947"/>
            <a:ext cx="412748" cy="4688751"/>
          </a:xfrm>
          <a:prstGeom prst="curvedConnector3">
            <a:avLst>
              <a:gd name="adj1" fmla="val -104984"/>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20"/>
          <p:cNvCxnSpPr>
            <a:stCxn id="56" idx="0"/>
            <a:endCxn id="57" idx="2"/>
          </p:cNvCxnSpPr>
          <p:nvPr/>
        </p:nvCxnSpPr>
        <p:spPr>
          <a:xfrm rot="16200000" flipH="1">
            <a:off x="3655461" y="1628139"/>
            <a:ext cx="64680" cy="5114940"/>
          </a:xfrm>
          <a:prstGeom prst="curvedConnector5">
            <a:avLst>
              <a:gd name="adj1" fmla="val 1229100"/>
              <a:gd name="adj2" fmla="val 45129"/>
              <a:gd name="adj3" fmla="val 1297449"/>
            </a:avLst>
          </a:prstGeom>
          <a:ln w="571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6671460" y="2316663"/>
            <a:ext cx="5266378" cy="1708160"/>
          </a:xfrm>
          <a:prstGeom prst="rect">
            <a:avLst/>
          </a:prstGeom>
          <a:noFill/>
        </p:spPr>
        <p:txBody>
          <a:bodyPr wrap="none" rtlCol="0">
            <a:spAutoFit/>
          </a:bodyPr>
          <a:lstStyle/>
          <a:p>
            <a:pPr marL="230188" indent="-230188">
              <a:buClr>
                <a:schemeClr val="accent6"/>
              </a:buClr>
              <a:buFont typeface="Wingdings" charset="2"/>
              <a:buChar char="§"/>
            </a:pPr>
            <a:r>
              <a:rPr lang="en-US" sz="2100" dirty="0" err="1"/>
              <a:t>FortiAP</a:t>
            </a:r>
            <a:r>
              <a:rPr lang="en-US" sz="2100" dirty="0"/>
              <a:t> </a:t>
            </a:r>
            <a:r>
              <a:rPr lang="ru-RU" sz="2100" dirty="0"/>
              <a:t>подключается к</a:t>
            </a:r>
            <a:r>
              <a:rPr lang="en-US" sz="2100" dirty="0"/>
              <a:t> </a:t>
            </a:r>
            <a:r>
              <a:rPr lang="en-US" sz="2100" dirty="0" err="1"/>
              <a:t>FortiDeploy</a:t>
            </a:r>
            <a:r>
              <a:rPr lang="ru-RU" sz="2100" dirty="0"/>
              <a:t> </a:t>
            </a:r>
          </a:p>
          <a:p>
            <a:pPr>
              <a:buClr>
                <a:schemeClr val="accent6"/>
              </a:buClr>
            </a:pPr>
            <a:r>
              <a:rPr lang="ru-RU" sz="2100" dirty="0"/>
              <a:t>   серверу и получает данные о сервере </a:t>
            </a:r>
            <a:endParaRPr lang="en-US" sz="2100" dirty="0"/>
          </a:p>
          <a:p>
            <a:pPr>
              <a:buClr>
                <a:schemeClr val="accent6"/>
              </a:buClr>
            </a:pPr>
            <a:r>
              <a:rPr lang="en-US" sz="2100" dirty="0"/>
              <a:t>   </a:t>
            </a:r>
            <a:r>
              <a:rPr lang="en-US" sz="2100" dirty="0" err="1"/>
              <a:t>FortiManager</a:t>
            </a:r>
            <a:r>
              <a:rPr lang="ru-RU" sz="2100" dirty="0"/>
              <a:t> к которому </a:t>
            </a:r>
          </a:p>
          <a:p>
            <a:pPr>
              <a:buClr>
                <a:schemeClr val="accent6"/>
              </a:buClr>
            </a:pPr>
            <a:r>
              <a:rPr lang="ru-RU" sz="2100" dirty="0"/>
              <a:t>   необходимо подключиться</a:t>
            </a:r>
          </a:p>
          <a:p>
            <a:pPr>
              <a:buClr>
                <a:schemeClr val="accent6"/>
              </a:buClr>
            </a:pPr>
            <a:endParaRPr lang="en-US" sz="2100" dirty="0"/>
          </a:p>
        </p:txBody>
      </p:sp>
      <p:sp>
        <p:nvSpPr>
          <p:cNvPr id="95" name="TextBox 94"/>
          <p:cNvSpPr txBox="1"/>
          <p:nvPr/>
        </p:nvSpPr>
        <p:spPr>
          <a:xfrm>
            <a:off x="6683359" y="4165291"/>
            <a:ext cx="5568960" cy="738664"/>
          </a:xfrm>
          <a:prstGeom prst="rect">
            <a:avLst/>
          </a:prstGeom>
          <a:noFill/>
        </p:spPr>
        <p:txBody>
          <a:bodyPr wrap="none" rtlCol="0">
            <a:spAutoFit/>
          </a:bodyPr>
          <a:lstStyle/>
          <a:p>
            <a:pPr marL="230188" indent="-230188">
              <a:buClr>
                <a:schemeClr val="accent6"/>
              </a:buClr>
              <a:buFont typeface="Wingdings" charset="2"/>
              <a:buChar char="§"/>
            </a:pPr>
            <a:r>
              <a:rPr lang="en-US" sz="2100" dirty="0" err="1"/>
              <a:t>FortiAP</a:t>
            </a:r>
            <a:r>
              <a:rPr lang="en-US" sz="2100" dirty="0"/>
              <a:t> </a:t>
            </a:r>
            <a:r>
              <a:rPr lang="ru-RU" sz="2100" dirty="0"/>
              <a:t>перенаправляется к</a:t>
            </a:r>
            <a:r>
              <a:rPr lang="en-US" sz="2100" dirty="0"/>
              <a:t> </a:t>
            </a:r>
            <a:r>
              <a:rPr lang="en-US" sz="2100" dirty="0" err="1"/>
              <a:t>FortiManager</a:t>
            </a:r>
            <a:endParaRPr lang="ru-RU" sz="2100" dirty="0"/>
          </a:p>
          <a:p>
            <a:pPr>
              <a:buClr>
                <a:schemeClr val="accent6"/>
              </a:buClr>
            </a:pPr>
            <a:r>
              <a:rPr lang="ru-RU" sz="2100" dirty="0"/>
              <a:t>   и встает под его управление</a:t>
            </a:r>
            <a:endParaRPr lang="en-US" sz="2100" dirty="0"/>
          </a:p>
        </p:txBody>
      </p:sp>
    </p:spTree>
    <p:extLst>
      <p:ext uri="{BB962C8B-B14F-4D97-AF65-F5344CB8AC3E}">
        <p14:creationId xmlns:p14="http://schemas.microsoft.com/office/powerpoint/2010/main" val="18346169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58"/>
                                        </p:tgtEl>
                                      </p:cBhvr>
                                    </p:animEffect>
                                    <p:set>
                                      <p:cBhvr>
                                        <p:cTn id="19" dur="1" fill="hold">
                                          <p:stCondLst>
                                            <p:cond delay="499"/>
                                          </p:stCondLst>
                                        </p:cTn>
                                        <p:tgtEl>
                                          <p:spTgt spid="5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3"/>
                                        </p:tgtEl>
                                      </p:cBhvr>
                                    </p:animEffect>
                                    <p:set>
                                      <p:cBhvr>
                                        <p:cTn id="22" dur="1" fill="hold">
                                          <p:stCondLst>
                                            <p:cond delay="499"/>
                                          </p:stCondLst>
                                        </p:cTn>
                                        <p:tgtEl>
                                          <p:spTgt spid="7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5"/>
                                        </p:tgtEl>
                                      </p:cBhvr>
                                    </p:animEffect>
                                    <p:set>
                                      <p:cBhvr>
                                        <p:cTn id="25" dur="1" fill="hold">
                                          <p:stCondLst>
                                            <p:cond delay="499"/>
                                          </p:stCondLst>
                                        </p:cTn>
                                        <p:tgtEl>
                                          <p:spTgt spid="75"/>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92"/>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FortiAP</a:t>
            </a:r>
            <a:r>
              <a:rPr lang="en-US" dirty="0"/>
              <a:t> </a:t>
            </a:r>
            <a:r>
              <a:rPr lang="ru-RU" dirty="0"/>
              <a:t>примеры точек доступа</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297509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extLst>
              <p:ext uri="{D42A27DB-BD31-4B8C-83A1-F6EECF244321}">
                <p14:modId xmlns:p14="http://schemas.microsoft.com/office/powerpoint/2010/main" val="2645487056"/>
              </p:ext>
            </p:extLst>
          </p:nvPr>
        </p:nvGraphicFramePr>
        <p:xfrm>
          <a:off x="4726516" y="1342796"/>
          <a:ext cx="6718250" cy="4501581"/>
        </p:xfrm>
        <a:graphic>
          <a:graphicData uri="http://schemas.openxmlformats.org/drawingml/2006/table">
            <a:tbl>
              <a:tblPr firstRow="1" firstCol="1" bandRow="1">
                <a:effectLst/>
                <a:tableStyleId>{073A0DAA-6AF3-43AB-8588-CEC1D06C72B9}</a:tableStyleId>
              </a:tblPr>
              <a:tblGrid>
                <a:gridCol w="2278119">
                  <a:extLst>
                    <a:ext uri="{9D8B030D-6E8A-4147-A177-3AD203B41FA5}">
                      <a16:colId xmlns:a16="http://schemas.microsoft.com/office/drawing/2014/main" val="20000"/>
                    </a:ext>
                  </a:extLst>
                </a:gridCol>
                <a:gridCol w="4440131">
                  <a:extLst>
                    <a:ext uri="{9D8B030D-6E8A-4147-A177-3AD203B41FA5}">
                      <a16:colId xmlns:a16="http://schemas.microsoft.com/office/drawing/2014/main" val="20001"/>
                    </a:ext>
                  </a:extLst>
                </a:gridCol>
              </a:tblGrid>
              <a:tr h="387864">
                <a:tc gridSpan="2">
                  <a:txBody>
                    <a:bodyPr/>
                    <a:lstStyle/>
                    <a:p>
                      <a:pPr algn="l"/>
                      <a:r>
                        <a:rPr kumimoji="0" lang="ru-RU" sz="1600" u="none" strike="noStrike" cap="none" normalizeH="0" baseline="0" dirty="0">
                          <a:ln>
                            <a:noFill/>
                          </a:ln>
                          <a:effectLst/>
                        </a:rPr>
                        <a:t>Технические характеристики</a:t>
                      </a:r>
                      <a:endParaRPr lang="en-US" sz="1600" dirty="0"/>
                    </a:p>
                  </a:txBody>
                  <a:tcPr marL="121888" marR="121888" anchor="ctr">
                    <a:solidFill>
                      <a:srgbClr val="3C3C3C"/>
                    </a:solidFill>
                  </a:tcPr>
                </a:tc>
                <a:tc hMerge="1">
                  <a:txBody>
                    <a:bodyPr/>
                    <a:lstStyle/>
                    <a:p>
                      <a:pPr algn="ctr"/>
                      <a:endParaRPr lang="en-US" sz="1100" dirty="0"/>
                    </a:p>
                  </a:txBody>
                  <a:tcPr anchor="ctr"/>
                </a:tc>
                <a:extLst>
                  <a:ext uri="{0D108BD9-81ED-4DB2-BD59-A6C34878D82A}">
                    <a16:rowId xmlns:a16="http://schemas.microsoft.com/office/drawing/2014/main" val="10000"/>
                  </a:ext>
                </a:extLst>
              </a:tr>
              <a:tr h="340851">
                <a:tc>
                  <a:txBody>
                    <a:bodyPr/>
                    <a:lstStyle/>
                    <a:p>
                      <a:r>
                        <a:rPr lang="en-US" sz="1300" b="1" dirty="0">
                          <a:solidFill>
                            <a:srgbClr val="FFFFFF"/>
                          </a:solidFill>
                        </a:rPr>
                        <a:t>Use Case</a:t>
                      </a: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cap="none" normalizeH="0" baseline="0" dirty="0">
                          <a:ln>
                            <a:noFill/>
                          </a:ln>
                          <a:solidFill>
                            <a:srgbClr val="C00000"/>
                          </a:solidFill>
                          <a:effectLst/>
                          <a:latin typeface="+mn-lt"/>
                        </a:rPr>
                        <a:t>Mid Density Indoor AP</a:t>
                      </a:r>
                    </a:p>
                  </a:txBody>
                  <a:tcPr marL="121888" marR="121888" anchor="ctr"/>
                </a:tc>
                <a:extLst>
                  <a:ext uri="{0D108BD9-81ED-4DB2-BD59-A6C34878D82A}">
                    <a16:rowId xmlns:a16="http://schemas.microsoft.com/office/drawing/2014/main" val="10001"/>
                  </a:ext>
                </a:extLst>
              </a:tr>
              <a:tr h="340851">
                <a:tc>
                  <a:txBody>
                    <a:bodyPr/>
                    <a:lstStyle/>
                    <a:p>
                      <a:r>
                        <a:rPr lang="en-US" sz="1300" dirty="0"/>
                        <a:t>Form Factor</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300" u="none" strike="noStrike" cap="none" normalizeH="0" baseline="0" dirty="0">
                          <a:ln>
                            <a:noFill/>
                          </a:ln>
                          <a:effectLst/>
                        </a:rPr>
                        <a:t>Wall/</a:t>
                      </a:r>
                      <a:r>
                        <a:rPr kumimoji="0" lang="de-DE" sz="1300" u="none" strike="noStrike" cap="none" normalizeH="0" baseline="0" dirty="0" err="1">
                          <a:ln>
                            <a:noFill/>
                          </a:ln>
                          <a:effectLst/>
                        </a:rPr>
                        <a:t>Ceiling</a:t>
                      </a:r>
                      <a:r>
                        <a:rPr kumimoji="0" lang="de-DE" sz="1300" u="none" strike="noStrike" cap="none" normalizeH="0" baseline="0" dirty="0">
                          <a:ln>
                            <a:noFill/>
                          </a:ln>
                          <a:effectLst/>
                        </a:rPr>
                        <a:t> Mount</a:t>
                      </a:r>
                      <a:endParaRPr kumimoji="0" lang="en-GB" sz="1300" u="none" strike="noStrike" cap="none" normalizeH="0" baseline="0" dirty="0">
                        <a:ln>
                          <a:noFill/>
                        </a:ln>
                        <a:effectLst/>
                      </a:endParaRPr>
                    </a:p>
                  </a:txBody>
                  <a:tcPr marL="121888" marR="121888" anchor="ctr"/>
                </a:tc>
                <a:extLst>
                  <a:ext uri="{0D108BD9-81ED-4DB2-BD59-A6C34878D82A}">
                    <a16:rowId xmlns:a16="http://schemas.microsoft.com/office/drawing/2014/main" val="10002"/>
                  </a:ext>
                </a:extLst>
              </a:tr>
              <a:tr h="340851">
                <a:tc>
                  <a:txBody>
                    <a:bodyPr/>
                    <a:lstStyle/>
                    <a:p>
                      <a:r>
                        <a:rPr lang="fr-FR" sz="1300" dirty="0"/>
                        <a:t>Rx / </a:t>
                      </a:r>
                      <a:r>
                        <a:rPr lang="fr-FR" sz="1300" dirty="0" err="1"/>
                        <a:t>Tx</a:t>
                      </a:r>
                      <a:endParaRPr lang="fr-FR" sz="1300" b="1" dirty="0">
                        <a:solidFill>
                          <a:srgbClr val="FFFFFF"/>
                        </a:solidFill>
                      </a:endParaRPr>
                    </a:p>
                  </a:txBody>
                  <a:tcPr marL="121888" marR="121888" anchor="ctr">
                    <a:solidFill>
                      <a:schemeClr val="accent4"/>
                    </a:solidFill>
                  </a:tcPr>
                </a:tc>
                <a:tc>
                  <a:txBody>
                    <a:bodyPr/>
                    <a:lstStyle/>
                    <a:p>
                      <a:pPr algn="l"/>
                      <a:r>
                        <a:rPr lang="en-US" sz="1300" b="0" i="0" dirty="0">
                          <a:latin typeface="+mn-lt"/>
                        </a:rPr>
                        <a:t>2x2</a:t>
                      </a:r>
                    </a:p>
                  </a:txBody>
                  <a:tcPr marL="121888" marR="121888" anchor="ctr"/>
                </a:tc>
                <a:extLst>
                  <a:ext uri="{0D108BD9-81ED-4DB2-BD59-A6C34878D82A}">
                    <a16:rowId xmlns:a16="http://schemas.microsoft.com/office/drawing/2014/main" val="10003"/>
                  </a:ext>
                </a:extLst>
              </a:tr>
              <a:tr h="575920">
                <a:tc>
                  <a:txBody>
                    <a:bodyPr/>
                    <a:lstStyle/>
                    <a:p>
                      <a:r>
                        <a:rPr lang="en-US" sz="1300" dirty="0"/>
                        <a:t>Radio 1</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2.4 GHz 802.11b/g/n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2x2, 2 stream (300 Mbps)</a:t>
                      </a:r>
                    </a:p>
                  </a:txBody>
                  <a:tcPr marL="121888" marR="121888" anchor="ctr"/>
                </a:tc>
                <a:extLst>
                  <a:ext uri="{0D108BD9-81ED-4DB2-BD59-A6C34878D82A}">
                    <a16:rowId xmlns:a16="http://schemas.microsoft.com/office/drawing/2014/main" val="10004"/>
                  </a:ext>
                </a:extLst>
              </a:tr>
              <a:tr h="575920">
                <a:tc>
                  <a:txBody>
                    <a:bodyPr/>
                    <a:lstStyle/>
                    <a:p>
                      <a:r>
                        <a:rPr lang="en-US" sz="1300" b="1" dirty="0">
                          <a:solidFill>
                            <a:srgbClr val="FFFFFF"/>
                          </a:solidFill>
                        </a:rPr>
                        <a:t>Radio 2</a:t>
                      </a:r>
                    </a:p>
                  </a:txBody>
                  <a:tcPr marL="121888" marR="121888" anchor="ctr">
                    <a:solidFill>
                      <a:schemeClr val="accent4"/>
                    </a:solidFill>
                  </a:tcPr>
                </a:tc>
                <a:tc>
                  <a:txBody>
                    <a:bodyPr/>
                    <a:lstStyle/>
                    <a:p>
                      <a:pPr algn="l"/>
                      <a:r>
                        <a:rPr kumimoji="0" lang="en-US" sz="1300" u="none" strike="noStrike" cap="none" normalizeH="0" baseline="0" dirty="0">
                          <a:ln>
                            <a:noFill/>
                          </a:ln>
                          <a:effectLst/>
                        </a:rPr>
                        <a:t>5 GHz 802.11a/n/ac  2x2 MU-MIMO</a:t>
                      </a:r>
                    </a:p>
                    <a:p>
                      <a:pPr algn="l"/>
                      <a:r>
                        <a:rPr kumimoji="0" lang="en-US" sz="1300" u="none" strike="noStrike" cap="none" normalizeH="0" baseline="0" dirty="0">
                          <a:ln>
                            <a:noFill/>
                          </a:ln>
                          <a:effectLst/>
                        </a:rPr>
                        <a:t>2x2, 2 stream (866 Mbps)</a:t>
                      </a:r>
                    </a:p>
                  </a:txBody>
                  <a:tcPr marL="121888" marR="121888" anchor="ctr"/>
                </a:tc>
                <a:extLst>
                  <a:ext uri="{0D108BD9-81ED-4DB2-BD59-A6C34878D82A}">
                    <a16:rowId xmlns:a16="http://schemas.microsoft.com/office/drawing/2014/main" val="10005"/>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Radio 3</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6"/>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BLE</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4079557429"/>
                  </a:ext>
                </a:extLst>
              </a:tr>
              <a:tr h="340851">
                <a:tc>
                  <a:txBody>
                    <a:bodyPr/>
                    <a:lstStyle/>
                    <a:p>
                      <a:r>
                        <a:rPr lang="en-US" sz="1300" dirty="0" err="1"/>
                        <a:t>PoE</a:t>
                      </a:r>
                      <a:endParaRPr lang="en-US" sz="1300" b="1" dirty="0">
                        <a:solidFill>
                          <a:srgbClr val="FFFFFF"/>
                        </a:solidFill>
                      </a:endParaRPr>
                    </a:p>
                  </a:txBody>
                  <a:tcPr marL="121888" marR="121888" anchor="ctr">
                    <a:solidFill>
                      <a:schemeClr val="accent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a-DK" sz="1300" u="none" strike="noStrike" cap="none" normalizeH="0" baseline="0" dirty="0">
                          <a:ln>
                            <a:noFill/>
                          </a:ln>
                          <a:effectLst/>
                        </a:rPr>
                        <a:t>802.3 af	</a:t>
                      </a:r>
                    </a:p>
                  </a:txBody>
                  <a:tcPr marL="121888" marR="121888" anchor="ctr"/>
                </a:tc>
                <a:extLst>
                  <a:ext uri="{0D108BD9-81ED-4DB2-BD59-A6C34878D82A}">
                    <a16:rowId xmlns:a16="http://schemas.microsoft.com/office/drawing/2014/main" val="10007"/>
                  </a:ext>
                </a:extLst>
              </a:tr>
              <a:tr h="575920">
                <a:tc>
                  <a:txBody>
                    <a:bodyPr/>
                    <a:lstStyle/>
                    <a:p>
                      <a:r>
                        <a:rPr lang="en-US" sz="1300" dirty="0"/>
                        <a:t>Antennas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FAP-221E: 4x Internal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FAP-223E: 4x External </a:t>
                      </a:r>
                    </a:p>
                  </a:txBody>
                  <a:tcPr marL="121888" marR="121888" anchor="ctr"/>
                </a:tc>
                <a:extLst>
                  <a:ext uri="{0D108BD9-81ED-4DB2-BD59-A6C34878D82A}">
                    <a16:rowId xmlns:a16="http://schemas.microsoft.com/office/drawing/2014/main" val="10008"/>
                  </a:ext>
                </a:extLst>
              </a:tr>
              <a:tr h="340851">
                <a:tc>
                  <a:txBody>
                    <a:bodyPr/>
                    <a:lstStyle/>
                    <a:p>
                      <a:r>
                        <a:rPr lang="en-US" sz="1300" dirty="0"/>
                        <a:t>Ethernet Interfaces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u="none" strike="noStrike" cap="none" normalizeH="0" baseline="0" dirty="0">
                          <a:ln>
                            <a:noFill/>
                          </a:ln>
                          <a:solidFill>
                            <a:schemeClr val="tx1"/>
                          </a:solidFill>
                          <a:effectLst/>
                        </a:rPr>
                        <a:t>1 x GE RJ45</a:t>
                      </a:r>
                    </a:p>
                  </a:txBody>
                  <a:tcPr marL="121888" marR="121888" anchor="ctr"/>
                </a:tc>
                <a:extLst>
                  <a:ext uri="{0D108BD9-81ED-4DB2-BD59-A6C34878D82A}">
                    <a16:rowId xmlns:a16="http://schemas.microsoft.com/office/drawing/2014/main" val="10009"/>
                  </a:ext>
                </a:extLst>
              </a:tr>
            </a:tbl>
          </a:graphicData>
        </a:graphic>
      </p:graphicFrame>
      <p:sp>
        <p:nvSpPr>
          <p:cNvPr id="16" name="Content Placeholder 2"/>
          <p:cNvSpPr>
            <a:spLocks/>
          </p:cNvSpPr>
          <p:nvPr/>
        </p:nvSpPr>
        <p:spPr bwMode="auto">
          <a:xfrm>
            <a:off x="443828" y="3025362"/>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FAP-221E</a:t>
            </a:r>
          </a:p>
        </p:txBody>
      </p:sp>
      <p:sp>
        <p:nvSpPr>
          <p:cNvPr id="18" name="Content Placeholder 2"/>
          <p:cNvSpPr>
            <a:spLocks/>
          </p:cNvSpPr>
          <p:nvPr/>
        </p:nvSpPr>
        <p:spPr bwMode="auto">
          <a:xfrm>
            <a:off x="207167" y="5957904"/>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FAP-223E</a:t>
            </a:r>
          </a:p>
        </p:txBody>
      </p:sp>
      <p:sp>
        <p:nvSpPr>
          <p:cNvPr id="3" name="Title 2"/>
          <p:cNvSpPr>
            <a:spLocks noGrp="1"/>
          </p:cNvSpPr>
          <p:nvPr>
            <p:ph type="title"/>
          </p:nvPr>
        </p:nvSpPr>
        <p:spPr/>
        <p:txBody>
          <a:bodyPr/>
          <a:lstStyle/>
          <a:p>
            <a:r>
              <a:rPr lang="en-US" dirty="0"/>
              <a:t>Value (2x2, 11ac) – FAP-221E &amp; FAP-223E</a:t>
            </a:r>
          </a:p>
        </p:txBody>
      </p:sp>
      <p:pic>
        <p:nvPicPr>
          <p:cNvPr id="1028" name="Picture 4" descr="https://site.fortinet.com/productselector/api/application/images/FAP-221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27" y="818147"/>
            <a:ext cx="3136899" cy="3136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ite.fortinet.com/productselector/api/application/images/FAP-223E.png"/>
          <p:cNvPicPr>
            <a:picLocks noChangeAspect="1" noChangeArrowheads="1"/>
          </p:cNvPicPr>
          <p:nvPr/>
        </p:nvPicPr>
        <p:blipFill rotWithShape="1">
          <a:blip r:embed="rId4">
            <a:extLst>
              <a:ext uri="{28A0092B-C50C-407E-A947-70E740481C1C}">
                <a14:useLocalDpi xmlns:a14="http://schemas.microsoft.com/office/drawing/2010/main" val="0"/>
              </a:ext>
            </a:extLst>
          </a:blip>
          <a:srcRect l="4420" t="4154" r="3307" b="4183"/>
          <a:stretch/>
        </p:blipFill>
        <p:spPr bwMode="auto">
          <a:xfrm>
            <a:off x="77273" y="2550016"/>
            <a:ext cx="3889420" cy="386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5544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ite.fortinet.com/productselector/api/application/images/FAP-S2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30" y="2448842"/>
            <a:ext cx="4369618" cy="43696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site.fortinet.com/productselector/api/application/images/FAP-S2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901" y="1073871"/>
            <a:ext cx="2845126" cy="2845126"/>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p:cNvSpPr>
            <a:spLocks/>
          </p:cNvSpPr>
          <p:nvPr/>
        </p:nvSpPr>
        <p:spPr bwMode="auto">
          <a:xfrm>
            <a:off x="443828" y="3025362"/>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FAP-S221E</a:t>
            </a:r>
          </a:p>
        </p:txBody>
      </p:sp>
      <p:sp>
        <p:nvSpPr>
          <p:cNvPr id="18" name="Content Placeholder 2"/>
          <p:cNvSpPr>
            <a:spLocks/>
          </p:cNvSpPr>
          <p:nvPr/>
        </p:nvSpPr>
        <p:spPr bwMode="auto">
          <a:xfrm>
            <a:off x="499267" y="5653104"/>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FAP-S223E</a:t>
            </a:r>
          </a:p>
        </p:txBody>
      </p:sp>
      <p:sp>
        <p:nvSpPr>
          <p:cNvPr id="3" name="Title 2"/>
          <p:cNvSpPr>
            <a:spLocks noGrp="1"/>
          </p:cNvSpPr>
          <p:nvPr>
            <p:ph type="title"/>
          </p:nvPr>
        </p:nvSpPr>
        <p:spPr/>
        <p:txBody>
          <a:bodyPr/>
          <a:lstStyle/>
          <a:p>
            <a:r>
              <a:rPr lang="en-US" dirty="0"/>
              <a:t>Value (2x2, 11ac) – FAP-S221E &amp; FAP-S223E</a:t>
            </a:r>
          </a:p>
        </p:txBody>
      </p:sp>
      <p:graphicFrame>
        <p:nvGraphicFramePr>
          <p:cNvPr id="11" name="Content Placeholder 4"/>
          <p:cNvGraphicFramePr>
            <a:graphicFrameLocks/>
          </p:cNvGraphicFramePr>
          <p:nvPr>
            <p:extLst>
              <p:ext uri="{D42A27DB-BD31-4B8C-83A1-F6EECF244321}">
                <p14:modId xmlns:p14="http://schemas.microsoft.com/office/powerpoint/2010/main" val="929589015"/>
              </p:ext>
            </p:extLst>
          </p:nvPr>
        </p:nvGraphicFramePr>
        <p:xfrm>
          <a:off x="4793561" y="1343434"/>
          <a:ext cx="6718250" cy="4501581"/>
        </p:xfrm>
        <a:graphic>
          <a:graphicData uri="http://schemas.openxmlformats.org/drawingml/2006/table">
            <a:tbl>
              <a:tblPr firstRow="1" firstCol="1" bandRow="1">
                <a:effectLst/>
                <a:tableStyleId>{073A0DAA-6AF3-43AB-8588-CEC1D06C72B9}</a:tableStyleId>
              </a:tblPr>
              <a:tblGrid>
                <a:gridCol w="2278119">
                  <a:extLst>
                    <a:ext uri="{9D8B030D-6E8A-4147-A177-3AD203B41FA5}">
                      <a16:colId xmlns:a16="http://schemas.microsoft.com/office/drawing/2014/main" val="20000"/>
                    </a:ext>
                  </a:extLst>
                </a:gridCol>
                <a:gridCol w="4440131">
                  <a:extLst>
                    <a:ext uri="{9D8B030D-6E8A-4147-A177-3AD203B41FA5}">
                      <a16:colId xmlns:a16="http://schemas.microsoft.com/office/drawing/2014/main" val="20001"/>
                    </a:ext>
                  </a:extLst>
                </a:gridCol>
              </a:tblGrid>
              <a:tr h="387864">
                <a:tc gridSpan="2">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ru-RU" sz="1600" u="none" strike="noStrike" cap="none" normalizeH="0" baseline="0" dirty="0">
                          <a:ln>
                            <a:noFill/>
                          </a:ln>
                          <a:effectLst/>
                        </a:rPr>
                        <a:t>Технические характеристики</a:t>
                      </a:r>
                      <a:endParaRPr lang="en-US" sz="1600" dirty="0"/>
                    </a:p>
                  </a:txBody>
                  <a:tcPr marL="121888" marR="121888" anchor="ctr">
                    <a:solidFill>
                      <a:srgbClr val="3C3C3C"/>
                    </a:solidFill>
                  </a:tcPr>
                </a:tc>
                <a:tc hMerge="1">
                  <a:txBody>
                    <a:bodyPr/>
                    <a:lstStyle/>
                    <a:p>
                      <a:pPr algn="ctr"/>
                      <a:endParaRPr lang="en-US" sz="1100" dirty="0"/>
                    </a:p>
                  </a:txBody>
                  <a:tcPr anchor="ctr"/>
                </a:tc>
                <a:extLst>
                  <a:ext uri="{0D108BD9-81ED-4DB2-BD59-A6C34878D82A}">
                    <a16:rowId xmlns:a16="http://schemas.microsoft.com/office/drawing/2014/main" val="10000"/>
                  </a:ext>
                </a:extLst>
              </a:tr>
              <a:tr h="340851">
                <a:tc>
                  <a:txBody>
                    <a:bodyPr/>
                    <a:lstStyle/>
                    <a:p>
                      <a:r>
                        <a:rPr lang="en-US" sz="1300" b="1" dirty="0">
                          <a:solidFill>
                            <a:srgbClr val="FFFFFF"/>
                          </a:solidFill>
                        </a:rPr>
                        <a:t>Use Case</a:t>
                      </a: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cap="none" normalizeH="0" baseline="0" dirty="0">
                          <a:ln>
                            <a:noFill/>
                          </a:ln>
                          <a:solidFill>
                            <a:srgbClr val="C00000"/>
                          </a:solidFill>
                          <a:effectLst/>
                          <a:latin typeface="+mn-lt"/>
                        </a:rPr>
                        <a:t>Mid Density Indoor AP</a:t>
                      </a:r>
                    </a:p>
                  </a:txBody>
                  <a:tcPr marL="121888" marR="121888" anchor="ctr"/>
                </a:tc>
                <a:extLst>
                  <a:ext uri="{0D108BD9-81ED-4DB2-BD59-A6C34878D82A}">
                    <a16:rowId xmlns:a16="http://schemas.microsoft.com/office/drawing/2014/main" val="10001"/>
                  </a:ext>
                </a:extLst>
              </a:tr>
              <a:tr h="340851">
                <a:tc>
                  <a:txBody>
                    <a:bodyPr/>
                    <a:lstStyle/>
                    <a:p>
                      <a:r>
                        <a:rPr lang="en-US" sz="1300" dirty="0"/>
                        <a:t>Form Factor</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300" u="none" strike="noStrike" cap="none" normalizeH="0" baseline="0" dirty="0">
                          <a:ln>
                            <a:noFill/>
                          </a:ln>
                          <a:effectLst/>
                        </a:rPr>
                        <a:t>Wall/</a:t>
                      </a:r>
                      <a:r>
                        <a:rPr kumimoji="0" lang="de-DE" sz="1300" u="none" strike="noStrike" cap="none" normalizeH="0" baseline="0" dirty="0" err="1">
                          <a:ln>
                            <a:noFill/>
                          </a:ln>
                          <a:effectLst/>
                        </a:rPr>
                        <a:t>Ceiling</a:t>
                      </a:r>
                      <a:r>
                        <a:rPr kumimoji="0" lang="de-DE" sz="1300" u="none" strike="noStrike" cap="none" normalizeH="0" baseline="0" dirty="0">
                          <a:ln>
                            <a:noFill/>
                          </a:ln>
                          <a:effectLst/>
                        </a:rPr>
                        <a:t> Mount</a:t>
                      </a:r>
                      <a:endParaRPr kumimoji="0" lang="en-GB" sz="1300" u="none" strike="noStrike" cap="none" normalizeH="0" baseline="0" dirty="0">
                        <a:ln>
                          <a:noFill/>
                        </a:ln>
                        <a:effectLst/>
                      </a:endParaRPr>
                    </a:p>
                  </a:txBody>
                  <a:tcPr marL="121888" marR="121888" anchor="ctr"/>
                </a:tc>
                <a:extLst>
                  <a:ext uri="{0D108BD9-81ED-4DB2-BD59-A6C34878D82A}">
                    <a16:rowId xmlns:a16="http://schemas.microsoft.com/office/drawing/2014/main" val="10002"/>
                  </a:ext>
                </a:extLst>
              </a:tr>
              <a:tr h="340851">
                <a:tc>
                  <a:txBody>
                    <a:bodyPr/>
                    <a:lstStyle/>
                    <a:p>
                      <a:r>
                        <a:rPr lang="fr-FR" sz="1300" dirty="0"/>
                        <a:t>Rx / </a:t>
                      </a:r>
                      <a:r>
                        <a:rPr lang="fr-FR" sz="1300" dirty="0" err="1"/>
                        <a:t>Tx</a:t>
                      </a:r>
                      <a:endParaRPr lang="fr-FR" sz="1300" b="1" dirty="0">
                        <a:solidFill>
                          <a:srgbClr val="FFFFFF"/>
                        </a:solidFill>
                      </a:endParaRPr>
                    </a:p>
                  </a:txBody>
                  <a:tcPr marL="121888" marR="121888" anchor="ctr">
                    <a:solidFill>
                      <a:schemeClr val="accent4"/>
                    </a:solidFill>
                  </a:tcPr>
                </a:tc>
                <a:tc>
                  <a:txBody>
                    <a:bodyPr/>
                    <a:lstStyle/>
                    <a:p>
                      <a:pPr algn="l"/>
                      <a:r>
                        <a:rPr lang="en-US" sz="1300" b="0" i="0" dirty="0">
                          <a:latin typeface="+mn-lt"/>
                        </a:rPr>
                        <a:t>2x2</a:t>
                      </a:r>
                    </a:p>
                  </a:txBody>
                  <a:tcPr marL="121888" marR="121888" anchor="ctr"/>
                </a:tc>
                <a:extLst>
                  <a:ext uri="{0D108BD9-81ED-4DB2-BD59-A6C34878D82A}">
                    <a16:rowId xmlns:a16="http://schemas.microsoft.com/office/drawing/2014/main" val="10003"/>
                  </a:ext>
                </a:extLst>
              </a:tr>
              <a:tr h="575920">
                <a:tc>
                  <a:txBody>
                    <a:bodyPr/>
                    <a:lstStyle/>
                    <a:p>
                      <a:r>
                        <a:rPr lang="en-US" sz="1300" dirty="0"/>
                        <a:t>Radio 1</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2.4 GHz 802.11b/g/n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2x2, 2 stream (300 Mbps)</a:t>
                      </a:r>
                    </a:p>
                  </a:txBody>
                  <a:tcPr marL="121888" marR="121888" anchor="ctr"/>
                </a:tc>
                <a:extLst>
                  <a:ext uri="{0D108BD9-81ED-4DB2-BD59-A6C34878D82A}">
                    <a16:rowId xmlns:a16="http://schemas.microsoft.com/office/drawing/2014/main" val="10004"/>
                  </a:ext>
                </a:extLst>
              </a:tr>
              <a:tr h="575920">
                <a:tc>
                  <a:txBody>
                    <a:bodyPr/>
                    <a:lstStyle/>
                    <a:p>
                      <a:r>
                        <a:rPr lang="en-US" sz="1300" b="1" dirty="0">
                          <a:solidFill>
                            <a:srgbClr val="FFFFFF"/>
                          </a:solidFill>
                        </a:rPr>
                        <a:t>Radio 2</a:t>
                      </a:r>
                    </a:p>
                  </a:txBody>
                  <a:tcPr marL="121888" marR="121888" anchor="ctr">
                    <a:solidFill>
                      <a:schemeClr val="accent4"/>
                    </a:solidFill>
                  </a:tcPr>
                </a:tc>
                <a:tc>
                  <a:txBody>
                    <a:bodyPr/>
                    <a:lstStyle/>
                    <a:p>
                      <a:pPr algn="l"/>
                      <a:r>
                        <a:rPr kumimoji="0" lang="en-US" sz="1300" u="none" strike="noStrike" cap="none" normalizeH="0" baseline="0" dirty="0">
                          <a:ln>
                            <a:noFill/>
                          </a:ln>
                          <a:effectLst/>
                        </a:rPr>
                        <a:t>5 GHz 802.11a/n/ac  2x2 MU-MIMO</a:t>
                      </a:r>
                    </a:p>
                    <a:p>
                      <a:pPr algn="l"/>
                      <a:r>
                        <a:rPr kumimoji="0" lang="en-US" sz="1300" u="none" strike="noStrike" cap="none" normalizeH="0" baseline="0" dirty="0">
                          <a:ln>
                            <a:noFill/>
                          </a:ln>
                          <a:effectLst/>
                        </a:rPr>
                        <a:t>2x2, 2 stream (866 Mbps)</a:t>
                      </a:r>
                    </a:p>
                  </a:txBody>
                  <a:tcPr marL="121888" marR="121888" anchor="ctr"/>
                </a:tc>
                <a:extLst>
                  <a:ext uri="{0D108BD9-81ED-4DB2-BD59-A6C34878D82A}">
                    <a16:rowId xmlns:a16="http://schemas.microsoft.com/office/drawing/2014/main" val="10005"/>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Radio 3</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6"/>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BLE</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dirty="0"/>
                        <a:t>Bluetooth scanning and iBeacon advertisement</a:t>
                      </a:r>
                      <a:endParaRPr kumimoji="0" lang="en-US" sz="1300" u="none" strike="noStrike" cap="none" normalizeH="0" baseline="0" dirty="0">
                        <a:ln>
                          <a:noFill/>
                        </a:ln>
                        <a:effectLst/>
                      </a:endParaRPr>
                    </a:p>
                  </a:txBody>
                  <a:tcPr marL="121888" marR="121888" anchor="ctr"/>
                </a:tc>
                <a:extLst>
                  <a:ext uri="{0D108BD9-81ED-4DB2-BD59-A6C34878D82A}">
                    <a16:rowId xmlns:a16="http://schemas.microsoft.com/office/drawing/2014/main" val="4079557429"/>
                  </a:ext>
                </a:extLst>
              </a:tr>
              <a:tr h="340851">
                <a:tc>
                  <a:txBody>
                    <a:bodyPr/>
                    <a:lstStyle/>
                    <a:p>
                      <a:r>
                        <a:rPr lang="en-US" sz="1300" dirty="0" err="1"/>
                        <a:t>PoE</a:t>
                      </a:r>
                      <a:endParaRPr lang="en-US" sz="1300" b="1" dirty="0">
                        <a:solidFill>
                          <a:srgbClr val="FFFFFF"/>
                        </a:solidFill>
                      </a:endParaRPr>
                    </a:p>
                  </a:txBody>
                  <a:tcPr marL="121888" marR="121888" anchor="ctr">
                    <a:solidFill>
                      <a:schemeClr val="accent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a-DK" sz="1300" u="none" strike="noStrike" cap="none" normalizeH="0" baseline="0" dirty="0">
                          <a:ln>
                            <a:noFill/>
                          </a:ln>
                          <a:effectLst/>
                        </a:rPr>
                        <a:t>802.3 af	</a:t>
                      </a:r>
                    </a:p>
                  </a:txBody>
                  <a:tcPr marL="121888" marR="121888" anchor="ctr"/>
                </a:tc>
                <a:extLst>
                  <a:ext uri="{0D108BD9-81ED-4DB2-BD59-A6C34878D82A}">
                    <a16:rowId xmlns:a16="http://schemas.microsoft.com/office/drawing/2014/main" val="10007"/>
                  </a:ext>
                </a:extLst>
              </a:tr>
              <a:tr h="575920">
                <a:tc>
                  <a:txBody>
                    <a:bodyPr/>
                    <a:lstStyle/>
                    <a:p>
                      <a:r>
                        <a:rPr lang="en-US" sz="1300" dirty="0"/>
                        <a:t>Antennas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FAP-S221E: 4x Internal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FAP-S223E: 4x External </a:t>
                      </a:r>
                    </a:p>
                  </a:txBody>
                  <a:tcPr marL="121888" marR="121888" anchor="ctr"/>
                </a:tc>
                <a:extLst>
                  <a:ext uri="{0D108BD9-81ED-4DB2-BD59-A6C34878D82A}">
                    <a16:rowId xmlns:a16="http://schemas.microsoft.com/office/drawing/2014/main" val="10008"/>
                  </a:ext>
                </a:extLst>
              </a:tr>
              <a:tr h="340851">
                <a:tc>
                  <a:txBody>
                    <a:bodyPr/>
                    <a:lstStyle/>
                    <a:p>
                      <a:r>
                        <a:rPr lang="en-US" sz="1300" dirty="0"/>
                        <a:t>Ethernet Interfaces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u="none" strike="noStrike" cap="none" normalizeH="0" baseline="0" dirty="0">
                          <a:ln>
                            <a:noFill/>
                          </a:ln>
                          <a:solidFill>
                            <a:schemeClr val="tx1"/>
                          </a:solidFill>
                          <a:effectLst/>
                        </a:rPr>
                        <a:t>2 x GE RJ45</a:t>
                      </a:r>
                    </a:p>
                  </a:txBody>
                  <a:tcPr marL="121888" marR="121888"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9468877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p:cNvSpPr>
          <p:nvPr/>
        </p:nvSpPr>
        <p:spPr bwMode="auto">
          <a:xfrm>
            <a:off x="443828" y="3025362"/>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FAP-U221EV</a:t>
            </a:r>
          </a:p>
        </p:txBody>
      </p:sp>
      <p:sp>
        <p:nvSpPr>
          <p:cNvPr id="18" name="Content Placeholder 2"/>
          <p:cNvSpPr>
            <a:spLocks/>
          </p:cNvSpPr>
          <p:nvPr/>
        </p:nvSpPr>
        <p:spPr bwMode="auto">
          <a:xfrm>
            <a:off x="372267" y="5881704"/>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FAP-U223EV</a:t>
            </a:r>
          </a:p>
        </p:txBody>
      </p:sp>
      <p:sp>
        <p:nvSpPr>
          <p:cNvPr id="3" name="Title 2"/>
          <p:cNvSpPr>
            <a:spLocks noGrp="1"/>
          </p:cNvSpPr>
          <p:nvPr>
            <p:ph type="title"/>
          </p:nvPr>
        </p:nvSpPr>
        <p:spPr/>
        <p:txBody>
          <a:bodyPr/>
          <a:lstStyle/>
          <a:p>
            <a:r>
              <a:rPr lang="en-US" dirty="0"/>
              <a:t>Value (2x2, 11ac) – FAP-U221EV &amp; FAP-U223EV</a:t>
            </a:r>
          </a:p>
        </p:txBody>
      </p:sp>
      <p:pic>
        <p:nvPicPr>
          <p:cNvPr id="3074" name="Picture 2" descr="https://site.fortinet.com/productselector/api/application/images/FortiAPU221E_FacingDown_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72329" y="1382328"/>
            <a:ext cx="3301217" cy="22008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ite.fortinet.com/productselector/api/application/images/FortiAPU223E_FacingDown_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77945" y="2941441"/>
            <a:ext cx="5258643" cy="35057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ontent Placeholder 4"/>
          <p:cNvGraphicFramePr>
            <a:graphicFrameLocks/>
          </p:cNvGraphicFramePr>
          <p:nvPr>
            <p:extLst>
              <p:ext uri="{D42A27DB-BD31-4B8C-83A1-F6EECF244321}">
                <p14:modId xmlns:p14="http://schemas.microsoft.com/office/powerpoint/2010/main" val="400375368"/>
              </p:ext>
            </p:extLst>
          </p:nvPr>
        </p:nvGraphicFramePr>
        <p:xfrm>
          <a:off x="4856155" y="1452862"/>
          <a:ext cx="6718250" cy="4501581"/>
        </p:xfrm>
        <a:graphic>
          <a:graphicData uri="http://schemas.openxmlformats.org/drawingml/2006/table">
            <a:tbl>
              <a:tblPr firstRow="1" firstCol="1" bandRow="1">
                <a:effectLst/>
                <a:tableStyleId>{073A0DAA-6AF3-43AB-8588-CEC1D06C72B9}</a:tableStyleId>
              </a:tblPr>
              <a:tblGrid>
                <a:gridCol w="2278119">
                  <a:extLst>
                    <a:ext uri="{9D8B030D-6E8A-4147-A177-3AD203B41FA5}">
                      <a16:colId xmlns:a16="http://schemas.microsoft.com/office/drawing/2014/main" val="20000"/>
                    </a:ext>
                  </a:extLst>
                </a:gridCol>
                <a:gridCol w="4440131">
                  <a:extLst>
                    <a:ext uri="{9D8B030D-6E8A-4147-A177-3AD203B41FA5}">
                      <a16:colId xmlns:a16="http://schemas.microsoft.com/office/drawing/2014/main" val="20001"/>
                    </a:ext>
                  </a:extLst>
                </a:gridCol>
              </a:tblGrid>
              <a:tr h="387864">
                <a:tc gridSpan="2">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ru-RU" sz="1600" u="none" strike="noStrike" cap="none" normalizeH="0" baseline="0" dirty="0">
                          <a:ln>
                            <a:noFill/>
                          </a:ln>
                          <a:effectLst/>
                        </a:rPr>
                        <a:t>Технические характеристики</a:t>
                      </a:r>
                      <a:endParaRPr lang="en-US" sz="1600" dirty="0"/>
                    </a:p>
                  </a:txBody>
                  <a:tcPr marL="121888" marR="121888" anchor="ctr">
                    <a:solidFill>
                      <a:srgbClr val="3C3C3C"/>
                    </a:solidFill>
                  </a:tcPr>
                </a:tc>
                <a:tc hMerge="1">
                  <a:txBody>
                    <a:bodyPr/>
                    <a:lstStyle/>
                    <a:p>
                      <a:pPr algn="ctr"/>
                      <a:endParaRPr lang="en-US" sz="1100" dirty="0"/>
                    </a:p>
                  </a:txBody>
                  <a:tcPr anchor="ctr"/>
                </a:tc>
                <a:extLst>
                  <a:ext uri="{0D108BD9-81ED-4DB2-BD59-A6C34878D82A}">
                    <a16:rowId xmlns:a16="http://schemas.microsoft.com/office/drawing/2014/main" val="10000"/>
                  </a:ext>
                </a:extLst>
              </a:tr>
              <a:tr h="340851">
                <a:tc>
                  <a:txBody>
                    <a:bodyPr/>
                    <a:lstStyle/>
                    <a:p>
                      <a:r>
                        <a:rPr lang="en-US" sz="1300" b="1" dirty="0">
                          <a:solidFill>
                            <a:srgbClr val="FFFFFF"/>
                          </a:solidFill>
                        </a:rPr>
                        <a:t>Use Case</a:t>
                      </a: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cap="none" normalizeH="0" baseline="0" dirty="0">
                          <a:ln>
                            <a:noFill/>
                          </a:ln>
                          <a:solidFill>
                            <a:srgbClr val="C00000"/>
                          </a:solidFill>
                          <a:effectLst/>
                          <a:latin typeface="+mn-lt"/>
                        </a:rPr>
                        <a:t>Mid Density Indoor AP</a:t>
                      </a:r>
                    </a:p>
                  </a:txBody>
                  <a:tcPr marL="121888" marR="121888" anchor="ctr"/>
                </a:tc>
                <a:extLst>
                  <a:ext uri="{0D108BD9-81ED-4DB2-BD59-A6C34878D82A}">
                    <a16:rowId xmlns:a16="http://schemas.microsoft.com/office/drawing/2014/main" val="10001"/>
                  </a:ext>
                </a:extLst>
              </a:tr>
              <a:tr h="340851">
                <a:tc>
                  <a:txBody>
                    <a:bodyPr/>
                    <a:lstStyle/>
                    <a:p>
                      <a:r>
                        <a:rPr lang="en-US" sz="1300" dirty="0"/>
                        <a:t>Form Factor</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300" u="none" strike="noStrike" cap="none" normalizeH="0" baseline="0" dirty="0">
                          <a:ln>
                            <a:noFill/>
                          </a:ln>
                          <a:effectLst/>
                        </a:rPr>
                        <a:t>Wall/</a:t>
                      </a:r>
                      <a:r>
                        <a:rPr kumimoji="0" lang="de-DE" sz="1300" u="none" strike="noStrike" cap="none" normalizeH="0" baseline="0" dirty="0" err="1">
                          <a:ln>
                            <a:noFill/>
                          </a:ln>
                          <a:effectLst/>
                        </a:rPr>
                        <a:t>Ceiling</a:t>
                      </a:r>
                      <a:r>
                        <a:rPr kumimoji="0" lang="de-DE" sz="1300" u="none" strike="noStrike" cap="none" normalizeH="0" baseline="0" dirty="0">
                          <a:ln>
                            <a:noFill/>
                          </a:ln>
                          <a:effectLst/>
                        </a:rPr>
                        <a:t> Mount</a:t>
                      </a:r>
                      <a:endParaRPr kumimoji="0" lang="en-GB" sz="1300" u="none" strike="noStrike" cap="none" normalizeH="0" baseline="0" dirty="0">
                        <a:ln>
                          <a:noFill/>
                        </a:ln>
                        <a:effectLst/>
                      </a:endParaRPr>
                    </a:p>
                  </a:txBody>
                  <a:tcPr marL="121888" marR="121888" anchor="ctr"/>
                </a:tc>
                <a:extLst>
                  <a:ext uri="{0D108BD9-81ED-4DB2-BD59-A6C34878D82A}">
                    <a16:rowId xmlns:a16="http://schemas.microsoft.com/office/drawing/2014/main" val="10002"/>
                  </a:ext>
                </a:extLst>
              </a:tr>
              <a:tr h="340851">
                <a:tc>
                  <a:txBody>
                    <a:bodyPr/>
                    <a:lstStyle/>
                    <a:p>
                      <a:r>
                        <a:rPr lang="fr-FR" sz="1300" dirty="0"/>
                        <a:t>Rx / </a:t>
                      </a:r>
                      <a:r>
                        <a:rPr lang="fr-FR" sz="1300" dirty="0" err="1"/>
                        <a:t>Tx</a:t>
                      </a:r>
                      <a:endParaRPr lang="fr-FR" sz="1300" b="1" dirty="0">
                        <a:solidFill>
                          <a:srgbClr val="FFFFFF"/>
                        </a:solidFill>
                      </a:endParaRPr>
                    </a:p>
                  </a:txBody>
                  <a:tcPr marL="121888" marR="121888" anchor="ctr">
                    <a:solidFill>
                      <a:schemeClr val="accent4"/>
                    </a:solidFill>
                  </a:tcPr>
                </a:tc>
                <a:tc>
                  <a:txBody>
                    <a:bodyPr/>
                    <a:lstStyle/>
                    <a:p>
                      <a:pPr algn="l"/>
                      <a:r>
                        <a:rPr lang="en-US" sz="1300" b="0" i="0" dirty="0">
                          <a:latin typeface="+mn-lt"/>
                        </a:rPr>
                        <a:t>2x2</a:t>
                      </a:r>
                    </a:p>
                  </a:txBody>
                  <a:tcPr marL="121888" marR="121888" anchor="ctr"/>
                </a:tc>
                <a:extLst>
                  <a:ext uri="{0D108BD9-81ED-4DB2-BD59-A6C34878D82A}">
                    <a16:rowId xmlns:a16="http://schemas.microsoft.com/office/drawing/2014/main" val="10003"/>
                  </a:ext>
                </a:extLst>
              </a:tr>
              <a:tr h="575920">
                <a:tc>
                  <a:txBody>
                    <a:bodyPr/>
                    <a:lstStyle/>
                    <a:p>
                      <a:r>
                        <a:rPr lang="en-US" sz="1300" dirty="0"/>
                        <a:t>Radio 1</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2.4 GHz 802.11b/g/n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2x2, 2 stream (300 Mbps)</a:t>
                      </a:r>
                    </a:p>
                  </a:txBody>
                  <a:tcPr marL="121888" marR="121888" anchor="ctr"/>
                </a:tc>
                <a:extLst>
                  <a:ext uri="{0D108BD9-81ED-4DB2-BD59-A6C34878D82A}">
                    <a16:rowId xmlns:a16="http://schemas.microsoft.com/office/drawing/2014/main" val="10004"/>
                  </a:ext>
                </a:extLst>
              </a:tr>
              <a:tr h="575920">
                <a:tc>
                  <a:txBody>
                    <a:bodyPr/>
                    <a:lstStyle/>
                    <a:p>
                      <a:r>
                        <a:rPr lang="en-US" sz="1300" b="1" dirty="0">
                          <a:solidFill>
                            <a:srgbClr val="FFFFFF"/>
                          </a:solidFill>
                        </a:rPr>
                        <a:t>Radio 2</a:t>
                      </a:r>
                    </a:p>
                  </a:txBody>
                  <a:tcPr marL="121888" marR="121888" anchor="ctr">
                    <a:solidFill>
                      <a:schemeClr val="accent4"/>
                    </a:solidFill>
                  </a:tcPr>
                </a:tc>
                <a:tc>
                  <a:txBody>
                    <a:bodyPr/>
                    <a:lstStyle/>
                    <a:p>
                      <a:pPr algn="l"/>
                      <a:r>
                        <a:rPr kumimoji="0" lang="en-US" sz="1300" u="none" strike="noStrike" cap="none" normalizeH="0" baseline="0" dirty="0">
                          <a:ln>
                            <a:noFill/>
                          </a:ln>
                          <a:effectLst/>
                        </a:rPr>
                        <a:t>5 GHz 802.11a/n/ac</a:t>
                      </a:r>
                    </a:p>
                    <a:p>
                      <a:pPr algn="l"/>
                      <a:r>
                        <a:rPr kumimoji="0" lang="en-US" sz="1300" u="none" strike="noStrike" cap="none" normalizeH="0" baseline="0" dirty="0">
                          <a:ln>
                            <a:noFill/>
                          </a:ln>
                          <a:effectLst/>
                        </a:rPr>
                        <a:t>2x2, 2 stream (866 Mbps)</a:t>
                      </a:r>
                    </a:p>
                  </a:txBody>
                  <a:tcPr marL="121888" marR="121888" anchor="ctr"/>
                </a:tc>
                <a:extLst>
                  <a:ext uri="{0D108BD9-81ED-4DB2-BD59-A6C34878D82A}">
                    <a16:rowId xmlns:a16="http://schemas.microsoft.com/office/drawing/2014/main" val="10005"/>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Radio 3</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6"/>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BLE</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dirty="0"/>
                        <a:t>Bluetooth scanning and iBeacon advertisement</a:t>
                      </a:r>
                      <a:endParaRPr kumimoji="0" lang="en-US" sz="1300" u="none" strike="noStrike" cap="none" normalizeH="0" baseline="0" dirty="0">
                        <a:ln>
                          <a:noFill/>
                        </a:ln>
                        <a:effectLst/>
                      </a:endParaRPr>
                    </a:p>
                  </a:txBody>
                  <a:tcPr marL="121888" marR="121888" anchor="ctr"/>
                </a:tc>
                <a:extLst>
                  <a:ext uri="{0D108BD9-81ED-4DB2-BD59-A6C34878D82A}">
                    <a16:rowId xmlns:a16="http://schemas.microsoft.com/office/drawing/2014/main" val="4079557429"/>
                  </a:ext>
                </a:extLst>
              </a:tr>
              <a:tr h="340851">
                <a:tc>
                  <a:txBody>
                    <a:bodyPr/>
                    <a:lstStyle/>
                    <a:p>
                      <a:r>
                        <a:rPr lang="en-US" sz="1300" dirty="0" err="1"/>
                        <a:t>PoE</a:t>
                      </a:r>
                      <a:endParaRPr lang="en-US" sz="1300" b="1" dirty="0">
                        <a:solidFill>
                          <a:srgbClr val="FFFFFF"/>
                        </a:solidFill>
                      </a:endParaRPr>
                    </a:p>
                  </a:txBody>
                  <a:tcPr marL="121888" marR="121888" anchor="ctr">
                    <a:solidFill>
                      <a:schemeClr val="accent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a-DK" sz="1300" u="none" strike="noStrike" cap="none" normalizeH="0" baseline="0" dirty="0">
                          <a:ln>
                            <a:noFill/>
                          </a:ln>
                          <a:effectLst/>
                        </a:rPr>
                        <a:t>802.3 af	</a:t>
                      </a:r>
                    </a:p>
                  </a:txBody>
                  <a:tcPr marL="121888" marR="121888" anchor="ctr"/>
                </a:tc>
                <a:extLst>
                  <a:ext uri="{0D108BD9-81ED-4DB2-BD59-A6C34878D82A}">
                    <a16:rowId xmlns:a16="http://schemas.microsoft.com/office/drawing/2014/main" val="10007"/>
                  </a:ext>
                </a:extLst>
              </a:tr>
              <a:tr h="575920">
                <a:tc>
                  <a:txBody>
                    <a:bodyPr/>
                    <a:lstStyle/>
                    <a:p>
                      <a:r>
                        <a:rPr lang="en-US" sz="1300" dirty="0"/>
                        <a:t>Antennas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FAP-U221EV: 4x Internal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FAP-U223EV: 4x External </a:t>
                      </a:r>
                    </a:p>
                  </a:txBody>
                  <a:tcPr marL="121888" marR="121888" anchor="ctr"/>
                </a:tc>
                <a:extLst>
                  <a:ext uri="{0D108BD9-81ED-4DB2-BD59-A6C34878D82A}">
                    <a16:rowId xmlns:a16="http://schemas.microsoft.com/office/drawing/2014/main" val="10008"/>
                  </a:ext>
                </a:extLst>
              </a:tr>
              <a:tr h="340851">
                <a:tc>
                  <a:txBody>
                    <a:bodyPr/>
                    <a:lstStyle/>
                    <a:p>
                      <a:r>
                        <a:rPr lang="en-US" sz="1300" dirty="0"/>
                        <a:t>Ethernet Interfaces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u="none" strike="noStrike" cap="none" normalizeH="0" baseline="0" dirty="0">
                          <a:ln>
                            <a:noFill/>
                          </a:ln>
                          <a:solidFill>
                            <a:schemeClr val="tx1"/>
                          </a:solidFill>
                          <a:effectLst/>
                        </a:rPr>
                        <a:t>1 x GE RJ45</a:t>
                      </a:r>
                    </a:p>
                  </a:txBody>
                  <a:tcPr marL="121888" marR="121888"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5394262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p:nvPr/>
        </p:nvCxnSpPr>
        <p:spPr bwMode="auto">
          <a:xfrm flipH="1" flipV="1">
            <a:off x="7599266" y="3384725"/>
            <a:ext cx="583544" cy="349118"/>
          </a:xfrm>
          <a:prstGeom prst="line">
            <a:avLst/>
          </a:prstGeom>
          <a:ln>
            <a:solidFill>
              <a:srgbClr val="00B05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53" name="Straight Connector 52"/>
          <p:cNvCxnSpPr/>
          <p:nvPr/>
        </p:nvCxnSpPr>
        <p:spPr bwMode="auto">
          <a:xfrm flipH="1">
            <a:off x="8126652" y="2940659"/>
            <a:ext cx="377590" cy="21820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54" name="Straight Connector 53"/>
          <p:cNvCxnSpPr/>
          <p:nvPr/>
        </p:nvCxnSpPr>
        <p:spPr bwMode="auto">
          <a:xfrm flipH="1" flipV="1">
            <a:off x="8135234" y="3150132"/>
            <a:ext cx="583544" cy="349118"/>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4" name="Straight Connector 3"/>
          <p:cNvCxnSpPr/>
          <p:nvPr/>
        </p:nvCxnSpPr>
        <p:spPr bwMode="auto">
          <a:xfrm flipH="1" flipV="1">
            <a:off x="8553204" y="3974596"/>
            <a:ext cx="583544" cy="349118"/>
          </a:xfrm>
          <a:prstGeom prst="line">
            <a:avLst/>
          </a:prstGeom>
          <a:solidFill>
            <a:schemeClr val="accent2">
              <a:alpha val="42000"/>
            </a:schemeClr>
          </a:solidFill>
          <a:ln w="19050"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5" name="Straight Connector 4"/>
          <p:cNvCxnSpPr/>
          <p:nvPr/>
        </p:nvCxnSpPr>
        <p:spPr bwMode="auto">
          <a:xfrm flipH="1">
            <a:off x="8604693" y="4314984"/>
            <a:ext cx="523476" cy="305480"/>
          </a:xfrm>
          <a:prstGeom prst="line">
            <a:avLst/>
          </a:prstGeom>
          <a:solidFill>
            <a:schemeClr val="accent2">
              <a:alpha val="42000"/>
            </a:schemeClr>
          </a:solidFill>
          <a:ln w="19050"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6" name="Straight Connector 5"/>
          <p:cNvCxnSpPr/>
          <p:nvPr/>
        </p:nvCxnSpPr>
        <p:spPr bwMode="auto">
          <a:xfrm flipH="1" flipV="1">
            <a:off x="8604695" y="4620464"/>
            <a:ext cx="411913" cy="235653"/>
          </a:xfrm>
          <a:prstGeom prst="line">
            <a:avLst/>
          </a:prstGeom>
          <a:solidFill>
            <a:schemeClr val="accent2">
              <a:alpha val="42000"/>
            </a:schemeClr>
          </a:solidFill>
          <a:ln w="19050"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7" name="Straight Connector 6"/>
          <p:cNvCxnSpPr/>
          <p:nvPr/>
        </p:nvCxnSpPr>
        <p:spPr bwMode="auto">
          <a:xfrm flipH="1">
            <a:off x="8098379" y="3887315"/>
            <a:ext cx="377590" cy="218200"/>
          </a:xfrm>
          <a:prstGeom prst="line">
            <a:avLst/>
          </a:prstGeom>
          <a:solidFill>
            <a:schemeClr val="accent2">
              <a:alpha val="42000"/>
            </a:schemeClr>
          </a:solidFill>
          <a:ln w="19050" cap="flat" cmpd="sng" algn="ctr">
            <a:solidFill>
              <a:srgbClr val="DDDB66"/>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8" name="Straight Connector 7"/>
          <p:cNvCxnSpPr/>
          <p:nvPr/>
        </p:nvCxnSpPr>
        <p:spPr bwMode="auto">
          <a:xfrm flipH="1" flipV="1">
            <a:off x="8106962" y="4096787"/>
            <a:ext cx="583544" cy="349118"/>
          </a:xfrm>
          <a:prstGeom prst="line">
            <a:avLst/>
          </a:prstGeom>
          <a:solidFill>
            <a:schemeClr val="accent2">
              <a:alpha val="42000"/>
            </a:schemeClr>
          </a:solidFill>
          <a:ln w="19050" cap="flat" cmpd="sng" algn="ctr">
            <a:solidFill>
              <a:srgbClr val="DDDB66"/>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9" name="Straight Connector 8"/>
          <p:cNvCxnSpPr/>
          <p:nvPr/>
        </p:nvCxnSpPr>
        <p:spPr bwMode="auto">
          <a:xfrm flipH="1">
            <a:off x="9188245" y="3721480"/>
            <a:ext cx="514893" cy="296749"/>
          </a:xfrm>
          <a:prstGeom prst="line">
            <a:avLst/>
          </a:prstGeom>
          <a:solidFill>
            <a:schemeClr val="accent2">
              <a:alpha val="42000"/>
            </a:schemeClr>
          </a:solidFill>
          <a:ln w="19050" cap="flat" cmpd="sng" algn="ctr">
            <a:solidFill>
              <a:srgbClr val="996633"/>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 name="Rectangle 9"/>
          <p:cNvSpPr/>
          <p:nvPr/>
        </p:nvSpPr>
        <p:spPr bwMode="auto">
          <a:xfrm rot="1813577">
            <a:off x="8271114" y="3878564"/>
            <a:ext cx="1483108" cy="261837"/>
          </a:xfrm>
          <a:prstGeom prst="rect">
            <a:avLst/>
          </a:prstGeom>
          <a:gradFill flip="none" rotWithShape="1">
            <a:gsLst>
              <a:gs pos="8000">
                <a:srgbClr val="996633"/>
              </a:gs>
              <a:gs pos="91000">
                <a:schemeClr val="bg1">
                  <a:lumMod val="50000"/>
                </a:schemeClr>
              </a:gs>
              <a:gs pos="49000">
                <a:schemeClr val="accent3">
                  <a:lumMod val="60000"/>
                  <a:lumOff val="40000"/>
                </a:schemeClr>
              </a:gs>
            </a:gsLst>
            <a:lin ang="5400000" scaled="0"/>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895" eaLnBrk="0" fontAlgn="base" hangingPunct="0">
              <a:spcBef>
                <a:spcPct val="20000"/>
              </a:spcBef>
              <a:spcAft>
                <a:spcPct val="0"/>
              </a:spcAft>
              <a:buClr>
                <a:schemeClr val="accent1"/>
              </a:buClr>
              <a:buSzPct val="90000"/>
            </a:pPr>
            <a:endParaRPr lang="en-US" sz="2666" dirty="0">
              <a:solidFill>
                <a:schemeClr val="accent2"/>
              </a:solidFill>
              <a:latin typeface="Arial" charset="0"/>
            </a:endParaRPr>
          </a:p>
        </p:txBody>
      </p:sp>
      <p:sp>
        <p:nvSpPr>
          <p:cNvPr id="11" name="Rectangle 10"/>
          <p:cNvSpPr/>
          <p:nvPr/>
        </p:nvSpPr>
        <p:spPr bwMode="auto">
          <a:xfrm rot="1813577">
            <a:off x="9426147" y="4451484"/>
            <a:ext cx="1102241" cy="261837"/>
          </a:xfrm>
          <a:prstGeom prst="rect">
            <a:avLst/>
          </a:prstGeom>
          <a:gradFill flip="none" rotWithShape="1">
            <a:gsLst>
              <a:gs pos="8000">
                <a:schemeClr val="bg1">
                  <a:lumMod val="50000"/>
                </a:schemeClr>
              </a:gs>
              <a:gs pos="91000">
                <a:schemeClr val="bg1">
                  <a:lumMod val="50000"/>
                </a:schemeClr>
              </a:gs>
              <a:gs pos="49000">
                <a:schemeClr val="bg1">
                  <a:lumMod val="85000"/>
                </a:schemeClr>
              </a:gs>
            </a:gsLst>
            <a:lin ang="5400000" scaled="0"/>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895" eaLnBrk="0" fontAlgn="base" hangingPunct="0">
              <a:spcBef>
                <a:spcPct val="20000"/>
              </a:spcBef>
              <a:spcAft>
                <a:spcPct val="0"/>
              </a:spcAft>
              <a:buClr>
                <a:schemeClr val="accent1"/>
              </a:buClr>
              <a:buSzPct val="90000"/>
            </a:pPr>
            <a:endParaRPr lang="en-US" sz="2666" dirty="0">
              <a:solidFill>
                <a:schemeClr val="accent2"/>
              </a:solidFill>
              <a:latin typeface="Arial" charset="0"/>
            </a:endParaRPr>
          </a:p>
        </p:txBody>
      </p:sp>
      <p:sp>
        <p:nvSpPr>
          <p:cNvPr id="12" name="Rectangle 11"/>
          <p:cNvSpPr/>
          <p:nvPr/>
        </p:nvSpPr>
        <p:spPr bwMode="auto">
          <a:xfrm rot="1813577">
            <a:off x="6135321" y="2969483"/>
            <a:ext cx="2677359" cy="261837"/>
          </a:xfrm>
          <a:prstGeom prst="rect">
            <a:avLst/>
          </a:prstGeom>
          <a:gradFill flip="none" rotWithShape="1">
            <a:gsLst>
              <a:gs pos="0">
                <a:schemeClr val="accent4">
                  <a:alpha val="67000"/>
                </a:schemeClr>
              </a:gs>
              <a:gs pos="100000">
                <a:schemeClr val="accent6">
                  <a:alpha val="83000"/>
                </a:schemeClr>
              </a:gs>
              <a:gs pos="20000">
                <a:schemeClr val="accent6">
                  <a:lumMod val="75000"/>
                  <a:alpha val="77000"/>
                </a:schemeClr>
              </a:gs>
              <a:gs pos="40000">
                <a:schemeClr val="accent2">
                  <a:lumMod val="75000"/>
                  <a:alpha val="63000"/>
                </a:schemeClr>
              </a:gs>
              <a:gs pos="59000">
                <a:schemeClr val="accent3">
                  <a:alpha val="65000"/>
                </a:schemeClr>
              </a:gs>
              <a:gs pos="80000">
                <a:schemeClr val="bg1">
                  <a:lumMod val="50000"/>
                </a:schemeClr>
              </a:gs>
            </a:gsLst>
            <a:lin ang="5400000" scaled="0"/>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895" eaLnBrk="0" fontAlgn="base" hangingPunct="0">
              <a:spcBef>
                <a:spcPct val="20000"/>
              </a:spcBef>
              <a:spcAft>
                <a:spcPct val="0"/>
              </a:spcAft>
              <a:buClr>
                <a:schemeClr val="accent1"/>
              </a:buClr>
              <a:buSzPct val="90000"/>
            </a:pPr>
            <a:endParaRPr lang="en-US" sz="2666" dirty="0">
              <a:solidFill>
                <a:schemeClr val="accent2"/>
              </a:solidFill>
              <a:latin typeface="Arial" charset="0"/>
            </a:endParaRPr>
          </a:p>
        </p:txBody>
      </p:sp>
      <p:cxnSp>
        <p:nvCxnSpPr>
          <p:cNvPr id="13" name="Straight Connector 12"/>
          <p:cNvCxnSpPr/>
          <p:nvPr/>
        </p:nvCxnSpPr>
        <p:spPr bwMode="auto">
          <a:xfrm flipH="1">
            <a:off x="8767741" y="3031978"/>
            <a:ext cx="909646" cy="532403"/>
          </a:xfrm>
          <a:prstGeom prst="line">
            <a:avLst/>
          </a:prstGeom>
          <a:solidFill>
            <a:schemeClr val="accent2">
              <a:alpha val="42000"/>
            </a:schemeClr>
          </a:solidFill>
          <a:ln w="19050" cap="flat" cmpd="sng" algn="ctr">
            <a:solidFill>
              <a:schemeClr val="accent4">
                <a:lumMod val="75000"/>
              </a:schemeClr>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4" name="Straight Connector 13"/>
          <p:cNvCxnSpPr/>
          <p:nvPr/>
        </p:nvCxnSpPr>
        <p:spPr bwMode="auto">
          <a:xfrm flipH="1">
            <a:off x="7506255" y="3712758"/>
            <a:ext cx="969715" cy="558586"/>
          </a:xfrm>
          <a:prstGeom prst="line">
            <a:avLst/>
          </a:prstGeom>
          <a:solidFill>
            <a:schemeClr val="accent2">
              <a:alpha val="42000"/>
            </a:schemeClr>
          </a:solidFill>
          <a:ln w="19050" cap="flat" cmpd="sng" algn="ctr">
            <a:solidFill>
              <a:srgbClr val="895063"/>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16" name="Picture 15" descr="Generic_Box.png"/>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102678" y="3398554"/>
            <a:ext cx="850225" cy="619683"/>
          </a:xfrm>
          <a:prstGeom prst="rect">
            <a:avLst/>
          </a:prstGeom>
          <a:effectLst>
            <a:outerShdw blurRad="50800" dist="38100" dir="2700000" algn="tl" rotWithShape="0">
              <a:prstClr val="black">
                <a:alpha val="40000"/>
              </a:prstClr>
            </a:outerShdw>
          </a:effectLst>
        </p:spPr>
      </p:pic>
      <p:pic>
        <p:nvPicPr>
          <p:cNvPr id="17" name="Picture 16" descr="Generic_Box.png"/>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9239736" y="4070596"/>
            <a:ext cx="850225" cy="619683"/>
          </a:xfrm>
          <a:prstGeom prst="rect">
            <a:avLst/>
          </a:prstGeom>
          <a:effectLst>
            <a:outerShdw blurRad="50800" dist="38100" dir="2700000" algn="tl" rotWithShape="0">
              <a:prstClr val="black">
                <a:alpha val="40000"/>
              </a:prstClr>
            </a:outerShdw>
          </a:effectLst>
        </p:spPr>
      </p:pic>
      <p:pic>
        <p:nvPicPr>
          <p:cNvPr id="18" name="Picture 17" descr="Generic_Box.png"/>
          <p:cNvPicPr>
            <a:picLocks noChangeAspect="1"/>
          </p:cNvPicPr>
          <p:nvPr/>
        </p:nvPicPr>
        <p:blipFill>
          <a:blip r:embed="rId3" cstate="print">
            <a:duotone>
              <a:prstClr val="black"/>
              <a:srgbClr val="800040">
                <a:tint val="45000"/>
                <a:satMod val="400000"/>
              </a:srgbClr>
            </a:duotone>
            <a:extLst>
              <a:ext uri="{28A0092B-C50C-407E-A947-70E740481C1C}">
                <a14:useLocalDpi xmlns:a14="http://schemas.microsoft.com/office/drawing/2010/main"/>
              </a:ext>
            </a:extLst>
          </a:blip>
          <a:stretch>
            <a:fillRect/>
          </a:stretch>
        </p:blipFill>
        <p:spPr>
          <a:xfrm>
            <a:off x="6999949" y="4044417"/>
            <a:ext cx="850225" cy="619683"/>
          </a:xfrm>
          <a:prstGeom prst="rect">
            <a:avLst/>
          </a:prstGeom>
          <a:effectLst>
            <a:outerShdw blurRad="50800" dist="38100" dir="2700000" algn="tl" rotWithShape="0">
              <a:prstClr val="black">
                <a:alpha val="40000"/>
              </a:prstClr>
            </a:outerShdw>
          </a:effectLst>
        </p:spPr>
      </p:pic>
      <p:pic>
        <p:nvPicPr>
          <p:cNvPr id="19" name="Picture 18" descr="Generic_Box.png"/>
          <p:cNvPicPr>
            <a:picLocks noChangeAspect="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9205406" y="2752689"/>
            <a:ext cx="850225" cy="619683"/>
          </a:xfrm>
          <a:prstGeom prst="rect">
            <a:avLst/>
          </a:prstGeom>
          <a:effectLst>
            <a:outerShdw blurRad="50800" dist="38100" dir="2700000" algn="tl" rotWithShape="0">
              <a:prstClr val="black">
                <a:alpha val="40000"/>
              </a:prstClr>
            </a:outerShdw>
          </a:effectLst>
        </p:spPr>
      </p:pic>
      <p:pic>
        <p:nvPicPr>
          <p:cNvPr id="21" name="Picture 20" descr="Generic_Box.png"/>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441652" y="4541905"/>
            <a:ext cx="850225" cy="619683"/>
          </a:xfrm>
          <a:prstGeom prst="rect">
            <a:avLst/>
          </a:prstGeom>
          <a:effectLst>
            <a:outerShdw blurRad="50800" dist="38100" dir="2700000" algn="tl" rotWithShape="0">
              <a:prstClr val="black">
                <a:alpha val="40000"/>
              </a:prstClr>
            </a:outerShdw>
          </a:effectLst>
        </p:spPr>
      </p:pic>
      <p:sp>
        <p:nvSpPr>
          <p:cNvPr id="29" name="TextBox 28"/>
          <p:cNvSpPr txBox="1"/>
          <p:nvPr/>
        </p:nvSpPr>
        <p:spPr>
          <a:xfrm>
            <a:off x="6344376" y="3630421"/>
            <a:ext cx="466794" cy="256352"/>
          </a:xfrm>
          <a:prstGeom prst="rect">
            <a:avLst/>
          </a:prstGeom>
          <a:noFill/>
          <a:effectLst>
            <a:glow rad="101600">
              <a:schemeClr val="accent3">
                <a:satMod val="175000"/>
                <a:alpha val="40000"/>
              </a:schemeClr>
            </a:glow>
          </a:effectLst>
        </p:spPr>
        <p:txBody>
          <a:bodyPr wrap="none" rtlCol="0">
            <a:spAutoFit/>
          </a:bodyPr>
          <a:lstStyle/>
          <a:p>
            <a:r>
              <a:rPr lang="en-US" sz="1066" b="1" dirty="0">
                <a:solidFill>
                  <a:srgbClr val="404040"/>
                </a:solidFill>
                <a:latin typeface="Helvetica 55 Roman"/>
                <a:cs typeface="Helvetica 55 Roman"/>
              </a:rPr>
              <a:t>VPN</a:t>
            </a:r>
          </a:p>
        </p:txBody>
      </p:sp>
      <p:sp>
        <p:nvSpPr>
          <p:cNvPr id="31" name="TextBox 30"/>
          <p:cNvSpPr txBox="1"/>
          <p:nvPr/>
        </p:nvSpPr>
        <p:spPr>
          <a:xfrm>
            <a:off x="10012068" y="2735227"/>
            <a:ext cx="825867" cy="420371"/>
          </a:xfrm>
          <a:prstGeom prst="rect">
            <a:avLst/>
          </a:prstGeom>
          <a:noFill/>
          <a:effectLst>
            <a:glow rad="101600">
              <a:schemeClr val="accent3">
                <a:satMod val="175000"/>
                <a:alpha val="40000"/>
              </a:schemeClr>
            </a:glow>
          </a:effectLst>
        </p:spPr>
        <p:txBody>
          <a:bodyPr wrap="none" rtlCol="0">
            <a:spAutoFit/>
          </a:bodyPr>
          <a:lstStyle/>
          <a:p>
            <a:r>
              <a:rPr lang="en-US" sz="1066" b="1" dirty="0">
                <a:solidFill>
                  <a:srgbClr val="404040"/>
                </a:solidFill>
                <a:latin typeface="Helvetica 55 Roman"/>
                <a:cs typeface="Helvetica 55 Roman"/>
              </a:rPr>
              <a:t>Web </a:t>
            </a:r>
            <a:br>
              <a:rPr lang="en-US" sz="1066" b="1" dirty="0">
                <a:solidFill>
                  <a:srgbClr val="404040"/>
                </a:solidFill>
                <a:latin typeface="Helvetica 55 Roman"/>
                <a:cs typeface="Helvetica 55 Roman"/>
              </a:rPr>
            </a:br>
            <a:r>
              <a:rPr lang="ru-RU" sz="1066" b="1" dirty="0">
                <a:solidFill>
                  <a:srgbClr val="404040"/>
                </a:solidFill>
                <a:latin typeface="Helvetica 55 Roman"/>
                <a:cs typeface="Helvetica 55 Roman"/>
              </a:rPr>
              <a:t>фильтры</a:t>
            </a:r>
            <a:endParaRPr lang="en-US" sz="1066" b="1" dirty="0">
              <a:solidFill>
                <a:srgbClr val="404040"/>
              </a:solidFill>
              <a:latin typeface="Helvetica 55 Roman"/>
              <a:cs typeface="Helvetica 55 Roman"/>
            </a:endParaRPr>
          </a:p>
        </p:txBody>
      </p:sp>
      <p:sp>
        <p:nvSpPr>
          <p:cNvPr id="32" name="TextBox 31"/>
          <p:cNvSpPr txBox="1"/>
          <p:nvPr/>
        </p:nvSpPr>
        <p:spPr>
          <a:xfrm>
            <a:off x="10061949" y="4210508"/>
            <a:ext cx="405880" cy="256352"/>
          </a:xfrm>
          <a:prstGeom prst="rect">
            <a:avLst/>
          </a:prstGeom>
          <a:noFill/>
          <a:effectLst>
            <a:glow rad="101600">
              <a:schemeClr val="accent3">
                <a:satMod val="175000"/>
                <a:alpha val="40000"/>
              </a:schemeClr>
            </a:glow>
          </a:effectLst>
        </p:spPr>
        <p:txBody>
          <a:bodyPr wrap="none" rtlCol="0">
            <a:spAutoFit/>
          </a:bodyPr>
          <a:lstStyle/>
          <a:p>
            <a:r>
              <a:rPr lang="en-US" sz="1066" b="1" dirty="0">
                <a:solidFill>
                  <a:srgbClr val="404040"/>
                </a:solidFill>
                <a:latin typeface="Helvetica 55 Roman"/>
                <a:cs typeface="Helvetica 55 Roman"/>
              </a:rPr>
              <a:t>IPS</a:t>
            </a:r>
          </a:p>
        </p:txBody>
      </p:sp>
      <p:sp>
        <p:nvSpPr>
          <p:cNvPr id="33" name="TextBox 32"/>
          <p:cNvSpPr txBox="1"/>
          <p:nvPr/>
        </p:nvSpPr>
        <p:spPr>
          <a:xfrm>
            <a:off x="10215203" y="3340674"/>
            <a:ext cx="1313508" cy="420371"/>
          </a:xfrm>
          <a:prstGeom prst="rect">
            <a:avLst/>
          </a:prstGeom>
          <a:noFill/>
          <a:effectLst>
            <a:glow rad="101600">
              <a:schemeClr val="accent3">
                <a:satMod val="175000"/>
                <a:alpha val="40000"/>
              </a:schemeClr>
            </a:glow>
          </a:effectLst>
        </p:spPr>
        <p:txBody>
          <a:bodyPr wrap="square" rtlCol="0">
            <a:spAutoFit/>
          </a:bodyPr>
          <a:lstStyle/>
          <a:p>
            <a:r>
              <a:rPr lang="ru-RU" sz="1066" b="1" dirty="0">
                <a:solidFill>
                  <a:srgbClr val="404040"/>
                </a:solidFill>
                <a:latin typeface="Helvetica 55 Roman"/>
                <a:cs typeface="Helvetica 55 Roman"/>
              </a:rPr>
              <a:t>Контроль приложений</a:t>
            </a:r>
            <a:endParaRPr lang="en-US" sz="1066" b="1" dirty="0">
              <a:solidFill>
                <a:srgbClr val="404040"/>
              </a:solidFill>
              <a:latin typeface="Helvetica 55 Roman"/>
              <a:cs typeface="Helvetica 55 Roman"/>
            </a:endParaRPr>
          </a:p>
        </p:txBody>
      </p:sp>
      <p:sp>
        <p:nvSpPr>
          <p:cNvPr id="34" name="TextBox 33"/>
          <p:cNvSpPr txBox="1"/>
          <p:nvPr/>
        </p:nvSpPr>
        <p:spPr>
          <a:xfrm>
            <a:off x="8374816" y="5145815"/>
            <a:ext cx="1313180" cy="256352"/>
          </a:xfrm>
          <a:prstGeom prst="rect">
            <a:avLst/>
          </a:prstGeom>
          <a:noFill/>
          <a:effectLst>
            <a:glow rad="101600">
              <a:schemeClr val="accent3">
                <a:satMod val="175000"/>
                <a:alpha val="40000"/>
              </a:schemeClr>
            </a:glow>
          </a:effectLst>
        </p:spPr>
        <p:txBody>
          <a:bodyPr wrap="none" rtlCol="0">
            <a:spAutoFit/>
          </a:bodyPr>
          <a:lstStyle/>
          <a:p>
            <a:r>
              <a:rPr lang="en-US" sz="1066" b="1" dirty="0" err="1">
                <a:solidFill>
                  <a:srgbClr val="404040"/>
                </a:solidFill>
                <a:latin typeface="Helvetica 55 Roman"/>
                <a:cs typeface="Helvetica 55 Roman"/>
              </a:rPr>
              <a:t>WiFi</a:t>
            </a:r>
            <a:r>
              <a:rPr lang="en-US" sz="1066" b="1" dirty="0">
                <a:solidFill>
                  <a:srgbClr val="404040"/>
                </a:solidFill>
                <a:latin typeface="Helvetica 55 Roman"/>
                <a:cs typeface="Helvetica 55 Roman"/>
              </a:rPr>
              <a:t> </a:t>
            </a:r>
            <a:r>
              <a:rPr lang="ru-RU" sz="1066" b="1" dirty="0">
                <a:solidFill>
                  <a:srgbClr val="404040"/>
                </a:solidFill>
                <a:latin typeface="Helvetica 55 Roman"/>
                <a:cs typeface="Helvetica 55 Roman"/>
              </a:rPr>
              <a:t>контроллер</a:t>
            </a:r>
            <a:endParaRPr lang="en-US" sz="1066" b="1" dirty="0">
              <a:solidFill>
                <a:srgbClr val="404040"/>
              </a:solidFill>
              <a:latin typeface="Helvetica 55 Roman"/>
              <a:cs typeface="Helvetica 55 Roman"/>
            </a:endParaRPr>
          </a:p>
        </p:txBody>
      </p:sp>
      <p:sp>
        <p:nvSpPr>
          <p:cNvPr id="35" name="TextBox 34"/>
          <p:cNvSpPr txBox="1"/>
          <p:nvPr/>
        </p:nvSpPr>
        <p:spPr>
          <a:xfrm>
            <a:off x="5546785" y="4259937"/>
            <a:ext cx="1593861" cy="748410"/>
          </a:xfrm>
          <a:prstGeom prst="rect">
            <a:avLst/>
          </a:prstGeom>
          <a:noFill/>
          <a:effectLst>
            <a:glow rad="101600">
              <a:schemeClr val="accent3">
                <a:satMod val="175000"/>
                <a:alpha val="40000"/>
              </a:schemeClr>
            </a:glow>
          </a:effectLst>
        </p:spPr>
        <p:txBody>
          <a:bodyPr wrap="square" rtlCol="0">
            <a:spAutoFit/>
          </a:bodyPr>
          <a:lstStyle/>
          <a:p>
            <a:pPr algn="ctr"/>
            <a:r>
              <a:rPr lang="ru-RU" sz="1066" b="1" dirty="0">
                <a:solidFill>
                  <a:srgbClr val="404040"/>
                </a:solidFill>
                <a:latin typeface="Helvetica 55 Roman"/>
                <a:cs typeface="Helvetica 55 Roman"/>
              </a:rPr>
              <a:t>Защита от продвинутых угроз и таргетированных атак</a:t>
            </a:r>
            <a:endParaRPr lang="en-US" sz="1066" b="1" dirty="0">
              <a:solidFill>
                <a:srgbClr val="404040"/>
              </a:solidFill>
              <a:latin typeface="Helvetica 55 Roman"/>
              <a:cs typeface="Helvetica 55 Roman"/>
            </a:endParaRPr>
          </a:p>
        </p:txBody>
      </p:sp>
      <p:sp>
        <p:nvSpPr>
          <p:cNvPr id="36" name="TextBox 35"/>
          <p:cNvSpPr txBox="1"/>
          <p:nvPr/>
        </p:nvSpPr>
        <p:spPr>
          <a:xfrm>
            <a:off x="6471211" y="5161597"/>
            <a:ext cx="1051835" cy="256352"/>
          </a:xfrm>
          <a:prstGeom prst="rect">
            <a:avLst/>
          </a:prstGeom>
          <a:noFill/>
          <a:effectLst>
            <a:glow rad="101600">
              <a:schemeClr val="accent3">
                <a:satMod val="175000"/>
                <a:alpha val="40000"/>
              </a:schemeClr>
            </a:glow>
          </a:effectLst>
        </p:spPr>
        <p:txBody>
          <a:bodyPr wrap="square" rtlCol="0">
            <a:spAutoFit/>
          </a:bodyPr>
          <a:lstStyle/>
          <a:p>
            <a:r>
              <a:rPr lang="ru-RU" sz="1066" b="1" dirty="0">
                <a:solidFill>
                  <a:srgbClr val="404040"/>
                </a:solidFill>
                <a:latin typeface="Helvetica 55 Roman"/>
                <a:cs typeface="Helvetica 55 Roman"/>
              </a:rPr>
              <a:t>Антивирус</a:t>
            </a:r>
            <a:endParaRPr lang="en-US" sz="1066" b="1" dirty="0">
              <a:solidFill>
                <a:srgbClr val="404040"/>
              </a:solidFill>
              <a:latin typeface="Helvetica 55 Roman"/>
              <a:cs typeface="Helvetica 55 Roman"/>
            </a:endParaRPr>
          </a:p>
        </p:txBody>
      </p:sp>
      <p:sp>
        <p:nvSpPr>
          <p:cNvPr id="40" name="TextBox 39"/>
          <p:cNvSpPr txBox="1"/>
          <p:nvPr/>
        </p:nvSpPr>
        <p:spPr>
          <a:xfrm>
            <a:off x="8342138" y="3190019"/>
            <a:ext cx="601447" cy="256352"/>
          </a:xfrm>
          <a:prstGeom prst="rect">
            <a:avLst/>
          </a:prstGeom>
          <a:noFill/>
          <a:effectLst>
            <a:glow rad="101600">
              <a:schemeClr val="accent3">
                <a:satMod val="175000"/>
                <a:alpha val="40000"/>
              </a:schemeClr>
            </a:glow>
          </a:effectLst>
        </p:spPr>
        <p:txBody>
          <a:bodyPr wrap="none" rtlCol="0">
            <a:spAutoFit/>
          </a:bodyPr>
          <a:lstStyle/>
          <a:p>
            <a:pPr algn="r"/>
            <a:r>
              <a:rPr lang="en-US" sz="1066" b="1" dirty="0">
                <a:solidFill>
                  <a:srgbClr val="404040"/>
                </a:solidFill>
                <a:latin typeface="Helvetica 55 Roman"/>
                <a:cs typeface="Helvetica 55 Roman"/>
              </a:rPr>
              <a:t>NGFW</a:t>
            </a:r>
          </a:p>
        </p:txBody>
      </p:sp>
      <p:cxnSp>
        <p:nvCxnSpPr>
          <p:cNvPr id="42" name="Straight Connector 41"/>
          <p:cNvCxnSpPr/>
          <p:nvPr/>
        </p:nvCxnSpPr>
        <p:spPr bwMode="auto">
          <a:xfrm flipH="1">
            <a:off x="7712212" y="4437174"/>
            <a:ext cx="969715" cy="558586"/>
          </a:xfrm>
          <a:prstGeom prst="line">
            <a:avLst/>
          </a:prstGeom>
          <a:solidFill>
            <a:schemeClr val="accent2">
              <a:alpha val="42000"/>
            </a:schemeClr>
          </a:solidFill>
          <a:ln w="19050" cap="flat" cmpd="sng" algn="ctr">
            <a:solidFill>
              <a:srgbClr val="DDDB66"/>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43" name="Picture 42" descr="Generic_Box.png"/>
          <p:cNvPicPr>
            <a:picLocks noChangeAspect="1"/>
          </p:cNvPicPr>
          <p:nvPr/>
        </p:nvPicPr>
        <p:blipFill>
          <a:blip r:embed="rId3" cstate="print">
            <a:duotone>
              <a:prstClr val="black"/>
              <a:srgbClr val="FFFF66">
                <a:tint val="45000"/>
                <a:satMod val="400000"/>
              </a:srgbClr>
            </a:duotone>
            <a:extLst>
              <a:ext uri="{28A0092B-C50C-407E-A947-70E740481C1C}">
                <a14:useLocalDpi xmlns:a14="http://schemas.microsoft.com/office/drawing/2010/main"/>
              </a:ext>
            </a:extLst>
          </a:blip>
          <a:stretch>
            <a:fillRect/>
          </a:stretch>
        </p:blipFill>
        <p:spPr>
          <a:xfrm>
            <a:off x="7300307" y="4760102"/>
            <a:ext cx="850225" cy="619683"/>
          </a:xfrm>
          <a:prstGeom prst="rect">
            <a:avLst/>
          </a:prstGeom>
          <a:effectLst>
            <a:outerShdw blurRad="50800" dist="38100" dir="2700000" algn="tl" rotWithShape="0">
              <a:prstClr val="black">
                <a:alpha val="40000"/>
              </a:prstClr>
            </a:outerShdw>
          </a:effectLst>
        </p:spPr>
      </p:pic>
      <p:sp>
        <p:nvSpPr>
          <p:cNvPr id="44" name="TextBox 43"/>
          <p:cNvSpPr txBox="1"/>
          <p:nvPr/>
        </p:nvSpPr>
        <p:spPr>
          <a:xfrm>
            <a:off x="7046950" y="1296458"/>
            <a:ext cx="1351784" cy="307777"/>
          </a:xfrm>
          <a:prstGeom prst="rect">
            <a:avLst/>
          </a:prstGeom>
          <a:noFill/>
          <a:effectLst>
            <a:glow rad="101600">
              <a:schemeClr val="accent3">
                <a:satMod val="175000"/>
                <a:alpha val="40000"/>
              </a:schemeClr>
            </a:glow>
          </a:effectLst>
        </p:spPr>
        <p:txBody>
          <a:bodyPr wrap="square" rtlCol="0">
            <a:spAutoFit/>
          </a:bodyPr>
          <a:lstStyle/>
          <a:p>
            <a:pPr algn="ctr"/>
            <a:r>
              <a:rPr lang="ru-RU" sz="1400" b="1" dirty="0">
                <a:solidFill>
                  <a:srgbClr val="404040"/>
                </a:solidFill>
                <a:latin typeface="Helvetica 55 Roman"/>
                <a:cs typeface="Helvetica 55 Roman"/>
              </a:rPr>
              <a:t>Управление</a:t>
            </a:r>
            <a:endParaRPr lang="en-US" sz="1333" b="1" dirty="0">
              <a:solidFill>
                <a:srgbClr val="637F7F"/>
              </a:solidFill>
              <a:latin typeface="Helvetica 55 Roman"/>
              <a:cs typeface="Helvetica 55 Roman"/>
            </a:endParaRPr>
          </a:p>
        </p:txBody>
      </p:sp>
      <p:pic>
        <p:nvPicPr>
          <p:cNvPr id="45" name="Picture 44"/>
          <p:cNvPicPr>
            <a:picLocks noChangeAspect="1"/>
          </p:cNvPicPr>
          <p:nvPr/>
        </p:nvPicPr>
        <p:blipFill>
          <a:blip r:embed="rId4" cstate="print"/>
          <a:stretch>
            <a:fillRect/>
          </a:stretch>
        </p:blipFill>
        <p:spPr>
          <a:xfrm>
            <a:off x="7214464" y="1628037"/>
            <a:ext cx="773570" cy="507592"/>
          </a:xfrm>
          <a:prstGeom prst="rect">
            <a:avLst/>
          </a:prstGeom>
          <a:effectLst>
            <a:glow rad="38100">
              <a:schemeClr val="tx1">
                <a:lumMod val="40000"/>
                <a:lumOff val="60000"/>
                <a:alpha val="40000"/>
              </a:schemeClr>
            </a:glow>
          </a:effectLst>
        </p:spPr>
      </p:pic>
      <p:pic>
        <p:nvPicPr>
          <p:cNvPr id="47" name="Picture 46"/>
          <p:cNvPicPr>
            <a:picLocks noChangeAspect="1"/>
          </p:cNvPicPr>
          <p:nvPr/>
        </p:nvPicPr>
        <p:blipFill>
          <a:blip r:embed="rId4" cstate="print"/>
          <a:stretch>
            <a:fillRect/>
          </a:stretch>
        </p:blipFill>
        <p:spPr>
          <a:xfrm>
            <a:off x="7368933" y="1785139"/>
            <a:ext cx="773570" cy="507592"/>
          </a:xfrm>
          <a:prstGeom prst="rect">
            <a:avLst/>
          </a:prstGeom>
          <a:effectLst>
            <a:glow rad="38100">
              <a:schemeClr val="tx1">
                <a:lumMod val="40000"/>
                <a:lumOff val="60000"/>
                <a:alpha val="40000"/>
              </a:schemeClr>
            </a:glow>
          </a:effectLst>
        </p:spPr>
      </p:pic>
      <p:pic>
        <p:nvPicPr>
          <p:cNvPr id="48" name="Picture 47"/>
          <p:cNvPicPr>
            <a:picLocks noChangeAspect="1"/>
          </p:cNvPicPr>
          <p:nvPr/>
        </p:nvPicPr>
        <p:blipFill>
          <a:blip r:embed="rId4" cstate="print"/>
          <a:stretch>
            <a:fillRect/>
          </a:stretch>
        </p:blipFill>
        <p:spPr>
          <a:xfrm>
            <a:off x="7523401" y="1942240"/>
            <a:ext cx="773570" cy="507592"/>
          </a:xfrm>
          <a:prstGeom prst="rect">
            <a:avLst/>
          </a:prstGeom>
          <a:effectLst>
            <a:glow rad="38100">
              <a:schemeClr val="tx1">
                <a:lumMod val="40000"/>
                <a:lumOff val="60000"/>
                <a:alpha val="40000"/>
              </a:schemeClr>
            </a:glow>
          </a:effectLst>
        </p:spPr>
      </p:pic>
      <p:pic>
        <p:nvPicPr>
          <p:cNvPr id="49" name="Picture 48" descr="HQ.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78689" y="4188736"/>
            <a:ext cx="1313509" cy="1763278"/>
          </a:xfrm>
          <a:prstGeom prst="rect">
            <a:avLst/>
          </a:prstGeom>
        </p:spPr>
      </p:pic>
      <p:pic>
        <p:nvPicPr>
          <p:cNvPr id="55" name="Picture 5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31793" y="1635294"/>
            <a:ext cx="1380579" cy="1247467"/>
          </a:xfrm>
          <a:prstGeom prst="rect">
            <a:avLst/>
          </a:prstGeom>
        </p:spPr>
      </p:pic>
      <p:sp>
        <p:nvSpPr>
          <p:cNvPr id="56" name="Down Arrow 55"/>
          <p:cNvSpPr/>
          <p:nvPr/>
        </p:nvSpPr>
        <p:spPr bwMode="invGray">
          <a:xfrm>
            <a:off x="2124460" y="4108299"/>
            <a:ext cx="1099174" cy="489610"/>
          </a:xfrm>
          <a:prstGeom prst="downArrow">
            <a:avLst/>
          </a:prstGeom>
          <a:solidFill>
            <a:srgbClr val="C00000"/>
          </a:solidFill>
          <a:ln w="9525">
            <a:noFill/>
            <a:round/>
            <a:headEnd/>
            <a:tailEnd/>
          </a:ln>
          <a:effectLst/>
          <a:extLst/>
        </p:spPr>
        <p:txBody>
          <a:bodyPr wrap="square" rtlCol="0" anchor="ctr"/>
          <a:lstStyle/>
          <a:p>
            <a:pPr algn="ctr" defTabSz="457058"/>
            <a:endParaRPr lang="en-US" sz="2666" dirty="0"/>
          </a:p>
        </p:txBody>
      </p:sp>
      <p:sp>
        <p:nvSpPr>
          <p:cNvPr id="57" name="Title 9"/>
          <p:cNvSpPr txBox="1">
            <a:spLocks/>
          </p:cNvSpPr>
          <p:nvPr/>
        </p:nvSpPr>
        <p:spPr>
          <a:xfrm>
            <a:off x="609441" y="204536"/>
            <a:ext cx="11472968" cy="613851"/>
          </a:xfrm>
          <a:prstGeom prst="rect">
            <a:avLst/>
          </a:prstGeom>
        </p:spPr>
        <p:txBody>
          <a:bodyPr vert="horz" lIns="121899" tIns="60949" rIns="121899" bIns="60949" rtlCol="0" anchor="b" anchorCtr="0">
            <a:normAutofit/>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dirty="0"/>
          </a:p>
        </p:txBody>
      </p:sp>
      <p:pic>
        <p:nvPicPr>
          <p:cNvPr id="50" name="Picture 49" descr="Generic_Box.png"/>
          <p:cNvPicPr>
            <a:picLocks noChangeAspect="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8325573" y="2419958"/>
            <a:ext cx="850225" cy="619683"/>
          </a:xfrm>
          <a:prstGeom prst="rect">
            <a:avLst/>
          </a:prstGeom>
          <a:effectLst>
            <a:outerShdw blurRad="50800" dist="38100" dir="2700000" algn="tl" rotWithShape="0">
              <a:prstClr val="black">
                <a:alpha val="40000"/>
              </a:prstClr>
            </a:outerShdw>
          </a:effectLst>
        </p:spPr>
      </p:pic>
      <p:sp>
        <p:nvSpPr>
          <p:cNvPr id="58" name="TextBox 57"/>
          <p:cNvSpPr txBox="1"/>
          <p:nvPr/>
        </p:nvSpPr>
        <p:spPr>
          <a:xfrm>
            <a:off x="8447914" y="2187936"/>
            <a:ext cx="1122423" cy="256352"/>
          </a:xfrm>
          <a:prstGeom prst="rect">
            <a:avLst/>
          </a:prstGeom>
          <a:noFill/>
          <a:effectLst>
            <a:glow rad="101600">
              <a:schemeClr val="accent3">
                <a:satMod val="175000"/>
                <a:alpha val="40000"/>
              </a:schemeClr>
            </a:glow>
          </a:effectLst>
        </p:spPr>
        <p:txBody>
          <a:bodyPr wrap="none" rtlCol="0">
            <a:spAutoFit/>
          </a:bodyPr>
          <a:lstStyle/>
          <a:p>
            <a:r>
              <a:rPr lang="ru-RU" sz="1066" b="1" dirty="0">
                <a:solidFill>
                  <a:srgbClr val="404040"/>
                </a:solidFill>
                <a:latin typeface="Helvetica 55 Roman"/>
                <a:cs typeface="Helvetica 55 Roman"/>
              </a:rPr>
              <a:t>Коммутаторы</a:t>
            </a:r>
            <a:endParaRPr lang="en-US" sz="1066" b="1" dirty="0">
              <a:solidFill>
                <a:srgbClr val="404040"/>
              </a:solidFill>
              <a:latin typeface="Helvetica 55 Roman"/>
              <a:cs typeface="Helvetica 55 Roman"/>
            </a:endParaRPr>
          </a:p>
        </p:txBody>
      </p:sp>
      <p:pic>
        <p:nvPicPr>
          <p:cNvPr id="60" name="Picture 59" descr="Generic_Box.png"/>
          <p:cNvPicPr>
            <a:picLocks noChangeAspect="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9382099" y="3322371"/>
            <a:ext cx="850225" cy="619683"/>
          </a:xfrm>
          <a:prstGeom prst="rect">
            <a:avLst/>
          </a:prstGeom>
          <a:effectLst>
            <a:outerShdw blurRad="50800" dist="38100" dir="2700000" algn="tl" rotWithShape="0">
              <a:prstClr val="black">
                <a:alpha val="40000"/>
              </a:prstClr>
            </a:outerShdw>
          </a:effectLst>
        </p:spPr>
      </p:pic>
      <p:cxnSp>
        <p:nvCxnSpPr>
          <p:cNvPr id="61" name="Straight Connector 60"/>
          <p:cNvCxnSpPr/>
          <p:nvPr/>
        </p:nvCxnSpPr>
        <p:spPr bwMode="auto">
          <a:xfrm flipH="1">
            <a:off x="7231088" y="3380735"/>
            <a:ext cx="377590" cy="218200"/>
          </a:xfrm>
          <a:prstGeom prst="line">
            <a:avLst/>
          </a:prstGeom>
          <a:ln>
            <a:solidFill>
              <a:srgbClr val="00B05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41" name="Picture 40" descr="Generic_Box.png"/>
          <p:cNvPicPr>
            <a:picLocks noChangeAspect="1"/>
          </p:cNvPicPr>
          <p:nvPr/>
        </p:nvPicPr>
        <p:blipFill>
          <a:blip r:embed="rId8" cstate="print">
            <a:duotone>
              <a:prstClr val="black"/>
              <a:srgbClr val="206835">
                <a:tint val="45000"/>
                <a:satMod val="400000"/>
              </a:srgbClr>
            </a:duotone>
            <a:extLst>
              <a:ext uri="{28A0092B-C50C-407E-A947-70E740481C1C}">
                <a14:useLocalDpi xmlns:a14="http://schemas.microsoft.com/office/drawing/2010/main"/>
              </a:ext>
            </a:extLst>
          </a:blip>
          <a:stretch>
            <a:fillRect/>
          </a:stretch>
        </p:blipFill>
        <p:spPr>
          <a:xfrm>
            <a:off x="6783291" y="3423569"/>
            <a:ext cx="850225" cy="619683"/>
          </a:xfrm>
          <a:prstGeom prst="rect">
            <a:avLst/>
          </a:prstGeom>
          <a:effectLst>
            <a:outerShdw blurRad="50800" dist="38100" dir="2700000" algn="tl" rotWithShape="0">
              <a:prstClr val="black">
                <a:alpha val="40000"/>
              </a:prstClr>
            </a:outerShdw>
          </a:effectLst>
        </p:spPr>
      </p:pic>
      <p:sp>
        <p:nvSpPr>
          <p:cNvPr id="15" name="Title 14"/>
          <p:cNvSpPr>
            <a:spLocks noGrp="1"/>
          </p:cNvSpPr>
          <p:nvPr>
            <p:ph type="title"/>
          </p:nvPr>
        </p:nvSpPr>
        <p:spPr>
          <a:xfrm>
            <a:off x="609441" y="286818"/>
            <a:ext cx="11082757" cy="729997"/>
          </a:xfrm>
        </p:spPr>
        <p:txBody>
          <a:bodyPr>
            <a:noAutofit/>
          </a:bodyPr>
          <a:lstStyle/>
          <a:p>
            <a:r>
              <a:rPr lang="ru-RU" sz="2500" dirty="0"/>
              <a:t>Традиционный подход к организации уровня доступа </a:t>
            </a:r>
            <a:r>
              <a:rPr lang="en-US" sz="2500" dirty="0"/>
              <a:t>= </a:t>
            </a:r>
            <a:r>
              <a:rPr lang="ru-RU" sz="2500" dirty="0"/>
              <a:t>Сложность</a:t>
            </a:r>
            <a:endParaRPr lang="en-US" sz="2500" dirty="0"/>
          </a:p>
        </p:txBody>
      </p:sp>
      <p:sp>
        <p:nvSpPr>
          <p:cNvPr id="20" name="Content Placeholder 19"/>
          <p:cNvSpPr>
            <a:spLocks noGrp="1"/>
          </p:cNvSpPr>
          <p:nvPr>
            <p:ph idx="1"/>
          </p:nvPr>
        </p:nvSpPr>
        <p:spPr>
          <a:xfrm>
            <a:off x="609443" y="1554480"/>
            <a:ext cx="5315923" cy="4594784"/>
          </a:xfrm>
        </p:spPr>
        <p:txBody>
          <a:bodyPr>
            <a:normAutofit fontScale="55000" lnSpcReduction="20000"/>
          </a:bodyPr>
          <a:lstStyle/>
          <a:p>
            <a:pPr marL="0" indent="0">
              <a:buNone/>
            </a:pPr>
            <a:r>
              <a:rPr lang="ru-RU" b="1" dirty="0"/>
              <a:t>Сложность это ваш ВРАГ</a:t>
            </a:r>
            <a:endParaRPr lang="en-US" b="1" dirty="0"/>
          </a:p>
          <a:p>
            <a:r>
              <a:rPr lang="ru-RU" dirty="0"/>
              <a:t>Большое количество различных решений</a:t>
            </a:r>
            <a:endParaRPr lang="en-US" dirty="0"/>
          </a:p>
          <a:p>
            <a:pPr marL="0" indent="0">
              <a:buNone/>
            </a:pPr>
            <a:r>
              <a:rPr lang="ru-RU" dirty="0"/>
              <a:t>     от различных вендоров</a:t>
            </a:r>
            <a:endParaRPr lang="en-US" dirty="0"/>
          </a:p>
          <a:p>
            <a:r>
              <a:rPr lang="ru-RU" dirty="0"/>
              <a:t>Множество различных платформ</a:t>
            </a:r>
            <a:endParaRPr lang="en-US" dirty="0"/>
          </a:p>
          <a:p>
            <a:r>
              <a:rPr lang="ru-RU" dirty="0"/>
              <a:t>Множество консолей управления</a:t>
            </a:r>
            <a:endParaRPr lang="en-US" dirty="0"/>
          </a:p>
          <a:p>
            <a:r>
              <a:rPr lang="ru-RU" dirty="0"/>
              <a:t>Непоследовательная политика в части безопасности и организации сетей</a:t>
            </a:r>
          </a:p>
          <a:p>
            <a:r>
              <a:rPr lang="ru-RU" dirty="0"/>
              <a:t>Различия в цикле обновлений компонентов</a:t>
            </a:r>
            <a:endParaRPr lang="en-US" dirty="0"/>
          </a:p>
          <a:p>
            <a:endParaRPr lang="en-US" dirty="0"/>
          </a:p>
          <a:p>
            <a:endParaRPr lang="en-US" dirty="0"/>
          </a:p>
          <a:p>
            <a:endParaRPr lang="ru-RU" dirty="0"/>
          </a:p>
          <a:p>
            <a:r>
              <a:rPr lang="ru-RU" dirty="0"/>
              <a:t>Медленная и не системная обратная реакция на любые возникающие угрозы </a:t>
            </a:r>
            <a:endParaRPr lang="en-US" dirty="0"/>
          </a:p>
          <a:p>
            <a:r>
              <a:rPr lang="ru-RU" dirty="0"/>
              <a:t>Затраты большого количества ресурсов</a:t>
            </a:r>
            <a:endParaRPr lang="en-US" dirty="0"/>
          </a:p>
          <a:p>
            <a:r>
              <a:rPr lang="ru-RU" dirty="0"/>
              <a:t>Сложные конфигурации</a:t>
            </a:r>
          </a:p>
          <a:p>
            <a:r>
              <a:rPr lang="ru-RU" dirty="0"/>
              <a:t>Отсутствие интеграции между решениями</a:t>
            </a:r>
            <a:endParaRPr lang="en-US" dirty="0"/>
          </a:p>
        </p:txBody>
      </p:sp>
    </p:spTree>
    <p:extLst>
      <p:ext uri="{BB962C8B-B14F-4D97-AF65-F5344CB8AC3E}">
        <p14:creationId xmlns:p14="http://schemas.microsoft.com/office/powerpoint/2010/main" val="27262560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p:cNvSpPr>
          <p:nvPr/>
        </p:nvSpPr>
        <p:spPr bwMode="auto">
          <a:xfrm>
            <a:off x="443828" y="3025362"/>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FAP-421E</a:t>
            </a:r>
          </a:p>
        </p:txBody>
      </p:sp>
      <p:sp>
        <p:nvSpPr>
          <p:cNvPr id="18" name="Content Placeholder 2"/>
          <p:cNvSpPr>
            <a:spLocks/>
          </p:cNvSpPr>
          <p:nvPr/>
        </p:nvSpPr>
        <p:spPr bwMode="auto">
          <a:xfrm>
            <a:off x="448467" y="5830904"/>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FAP-423E</a:t>
            </a:r>
          </a:p>
        </p:txBody>
      </p:sp>
      <p:sp>
        <p:nvSpPr>
          <p:cNvPr id="3" name="Title 2"/>
          <p:cNvSpPr>
            <a:spLocks noGrp="1"/>
          </p:cNvSpPr>
          <p:nvPr>
            <p:ph type="title"/>
          </p:nvPr>
        </p:nvSpPr>
        <p:spPr/>
        <p:txBody>
          <a:bodyPr/>
          <a:lstStyle/>
          <a:p>
            <a:r>
              <a:rPr lang="en-US" dirty="0"/>
              <a:t>High Performance (4x4, 11ac) – FAP-421E &amp; FAP-423E</a:t>
            </a:r>
          </a:p>
        </p:txBody>
      </p:sp>
      <p:pic>
        <p:nvPicPr>
          <p:cNvPr id="4098" name="Picture 2" descr="https://site.fortinet.com/productselector/api/application/images/FortiAP421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026" y="982981"/>
            <a:ext cx="2787824" cy="27878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ite.fortinet.com/productselector/api/application/images/FortiAP423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17" y="2754495"/>
            <a:ext cx="3268320" cy="3268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ontent Placeholder 4"/>
          <p:cNvGraphicFramePr>
            <a:graphicFrameLocks/>
          </p:cNvGraphicFramePr>
          <p:nvPr>
            <p:extLst>
              <p:ext uri="{D42A27DB-BD31-4B8C-83A1-F6EECF244321}">
                <p14:modId xmlns:p14="http://schemas.microsoft.com/office/powerpoint/2010/main" val="430180105"/>
              </p:ext>
            </p:extLst>
          </p:nvPr>
        </p:nvGraphicFramePr>
        <p:xfrm>
          <a:off x="4777158" y="1435929"/>
          <a:ext cx="6718250" cy="4501581"/>
        </p:xfrm>
        <a:graphic>
          <a:graphicData uri="http://schemas.openxmlformats.org/drawingml/2006/table">
            <a:tbl>
              <a:tblPr firstRow="1" firstCol="1" bandRow="1">
                <a:effectLst/>
                <a:tableStyleId>{073A0DAA-6AF3-43AB-8588-CEC1D06C72B9}</a:tableStyleId>
              </a:tblPr>
              <a:tblGrid>
                <a:gridCol w="2278119">
                  <a:extLst>
                    <a:ext uri="{9D8B030D-6E8A-4147-A177-3AD203B41FA5}">
                      <a16:colId xmlns:a16="http://schemas.microsoft.com/office/drawing/2014/main" val="20000"/>
                    </a:ext>
                  </a:extLst>
                </a:gridCol>
                <a:gridCol w="4440131">
                  <a:extLst>
                    <a:ext uri="{9D8B030D-6E8A-4147-A177-3AD203B41FA5}">
                      <a16:colId xmlns:a16="http://schemas.microsoft.com/office/drawing/2014/main" val="20001"/>
                    </a:ext>
                  </a:extLst>
                </a:gridCol>
              </a:tblGrid>
              <a:tr h="387864">
                <a:tc gridSpan="2">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ru-RU" sz="1600" u="none" strike="noStrike" cap="none" normalizeH="0" baseline="0" dirty="0">
                          <a:ln>
                            <a:noFill/>
                          </a:ln>
                          <a:effectLst/>
                        </a:rPr>
                        <a:t>Технические характеристики</a:t>
                      </a:r>
                      <a:endParaRPr lang="en-US" sz="1600" dirty="0"/>
                    </a:p>
                  </a:txBody>
                  <a:tcPr marL="121888" marR="121888" anchor="ctr">
                    <a:solidFill>
                      <a:srgbClr val="3C3C3C"/>
                    </a:solidFill>
                  </a:tcPr>
                </a:tc>
                <a:tc hMerge="1">
                  <a:txBody>
                    <a:bodyPr/>
                    <a:lstStyle/>
                    <a:p>
                      <a:pPr algn="ctr"/>
                      <a:endParaRPr lang="en-US" sz="1100" dirty="0"/>
                    </a:p>
                  </a:txBody>
                  <a:tcPr anchor="ctr"/>
                </a:tc>
                <a:extLst>
                  <a:ext uri="{0D108BD9-81ED-4DB2-BD59-A6C34878D82A}">
                    <a16:rowId xmlns:a16="http://schemas.microsoft.com/office/drawing/2014/main" val="10000"/>
                  </a:ext>
                </a:extLst>
              </a:tr>
              <a:tr h="340851">
                <a:tc>
                  <a:txBody>
                    <a:bodyPr/>
                    <a:lstStyle/>
                    <a:p>
                      <a:r>
                        <a:rPr lang="en-US" sz="1300" b="1" dirty="0">
                          <a:solidFill>
                            <a:srgbClr val="FFFFFF"/>
                          </a:solidFill>
                        </a:rPr>
                        <a:t>Use Case</a:t>
                      </a: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cap="none" normalizeH="0" baseline="0" dirty="0">
                          <a:ln>
                            <a:noFill/>
                          </a:ln>
                          <a:solidFill>
                            <a:srgbClr val="C00000"/>
                          </a:solidFill>
                          <a:effectLst/>
                          <a:latin typeface="+mn-lt"/>
                        </a:rPr>
                        <a:t>High Density, High Performance Indoor AP</a:t>
                      </a:r>
                    </a:p>
                  </a:txBody>
                  <a:tcPr marL="121888" marR="121888" anchor="ctr"/>
                </a:tc>
                <a:extLst>
                  <a:ext uri="{0D108BD9-81ED-4DB2-BD59-A6C34878D82A}">
                    <a16:rowId xmlns:a16="http://schemas.microsoft.com/office/drawing/2014/main" val="10001"/>
                  </a:ext>
                </a:extLst>
              </a:tr>
              <a:tr h="340851">
                <a:tc>
                  <a:txBody>
                    <a:bodyPr/>
                    <a:lstStyle/>
                    <a:p>
                      <a:r>
                        <a:rPr lang="en-US" sz="1300" dirty="0"/>
                        <a:t>Form Factor</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300" u="none" strike="noStrike" cap="none" normalizeH="0" baseline="0" dirty="0">
                          <a:ln>
                            <a:noFill/>
                          </a:ln>
                          <a:effectLst/>
                        </a:rPr>
                        <a:t>Wall/</a:t>
                      </a:r>
                      <a:r>
                        <a:rPr kumimoji="0" lang="de-DE" sz="1300" u="none" strike="noStrike" cap="none" normalizeH="0" baseline="0" dirty="0" err="1">
                          <a:ln>
                            <a:noFill/>
                          </a:ln>
                          <a:effectLst/>
                        </a:rPr>
                        <a:t>Ceiling</a:t>
                      </a:r>
                      <a:r>
                        <a:rPr kumimoji="0" lang="de-DE" sz="1300" u="none" strike="noStrike" cap="none" normalizeH="0" baseline="0" dirty="0">
                          <a:ln>
                            <a:noFill/>
                          </a:ln>
                          <a:effectLst/>
                        </a:rPr>
                        <a:t> Mount</a:t>
                      </a:r>
                      <a:endParaRPr kumimoji="0" lang="en-GB" sz="1300" u="none" strike="noStrike" cap="none" normalizeH="0" baseline="0" dirty="0">
                        <a:ln>
                          <a:noFill/>
                        </a:ln>
                        <a:effectLst/>
                      </a:endParaRPr>
                    </a:p>
                  </a:txBody>
                  <a:tcPr marL="121888" marR="121888" anchor="ctr"/>
                </a:tc>
                <a:extLst>
                  <a:ext uri="{0D108BD9-81ED-4DB2-BD59-A6C34878D82A}">
                    <a16:rowId xmlns:a16="http://schemas.microsoft.com/office/drawing/2014/main" val="10002"/>
                  </a:ext>
                </a:extLst>
              </a:tr>
              <a:tr h="340851">
                <a:tc>
                  <a:txBody>
                    <a:bodyPr/>
                    <a:lstStyle/>
                    <a:p>
                      <a:r>
                        <a:rPr lang="fr-FR" sz="1300" dirty="0"/>
                        <a:t>Rx / </a:t>
                      </a:r>
                      <a:r>
                        <a:rPr lang="fr-FR" sz="1300" dirty="0" err="1"/>
                        <a:t>Tx</a:t>
                      </a:r>
                      <a:endParaRPr lang="fr-FR" sz="1300" b="1" dirty="0">
                        <a:solidFill>
                          <a:srgbClr val="FFFFFF"/>
                        </a:solidFill>
                      </a:endParaRPr>
                    </a:p>
                  </a:txBody>
                  <a:tcPr marL="121888" marR="121888" anchor="ctr">
                    <a:solidFill>
                      <a:schemeClr val="accent4"/>
                    </a:solidFill>
                  </a:tcPr>
                </a:tc>
                <a:tc>
                  <a:txBody>
                    <a:bodyPr/>
                    <a:lstStyle/>
                    <a:p>
                      <a:pPr algn="l"/>
                      <a:r>
                        <a:rPr lang="en-US" sz="1300" b="0" i="0" dirty="0">
                          <a:latin typeface="+mn-lt"/>
                        </a:rPr>
                        <a:t>4x4</a:t>
                      </a:r>
                    </a:p>
                  </a:txBody>
                  <a:tcPr marL="121888" marR="121888" anchor="ctr"/>
                </a:tc>
                <a:extLst>
                  <a:ext uri="{0D108BD9-81ED-4DB2-BD59-A6C34878D82A}">
                    <a16:rowId xmlns:a16="http://schemas.microsoft.com/office/drawing/2014/main" val="10003"/>
                  </a:ext>
                </a:extLst>
              </a:tr>
              <a:tr h="575920">
                <a:tc>
                  <a:txBody>
                    <a:bodyPr/>
                    <a:lstStyle/>
                    <a:p>
                      <a:r>
                        <a:rPr lang="en-US" sz="1300" dirty="0"/>
                        <a:t>Radio 1</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2.4 GHz 802.11b/g/n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4x4, 4 stream (800 Mbps)</a:t>
                      </a:r>
                    </a:p>
                  </a:txBody>
                  <a:tcPr marL="121888" marR="121888" anchor="ctr"/>
                </a:tc>
                <a:extLst>
                  <a:ext uri="{0D108BD9-81ED-4DB2-BD59-A6C34878D82A}">
                    <a16:rowId xmlns:a16="http://schemas.microsoft.com/office/drawing/2014/main" val="10004"/>
                  </a:ext>
                </a:extLst>
              </a:tr>
              <a:tr h="575920">
                <a:tc>
                  <a:txBody>
                    <a:bodyPr/>
                    <a:lstStyle/>
                    <a:p>
                      <a:r>
                        <a:rPr lang="en-US" sz="1300" b="1" dirty="0">
                          <a:solidFill>
                            <a:srgbClr val="FFFFFF"/>
                          </a:solidFill>
                        </a:rPr>
                        <a:t>Radio 2</a:t>
                      </a:r>
                    </a:p>
                  </a:txBody>
                  <a:tcPr marL="121888" marR="121888" anchor="ctr">
                    <a:solidFill>
                      <a:schemeClr val="accent4"/>
                    </a:solidFill>
                  </a:tcPr>
                </a:tc>
                <a:tc>
                  <a:txBody>
                    <a:bodyPr/>
                    <a:lstStyle/>
                    <a:p>
                      <a:pPr algn="l"/>
                      <a:r>
                        <a:rPr kumimoji="0" lang="en-US" sz="1300" u="none" strike="noStrike" cap="none" normalizeH="0" baseline="0" dirty="0">
                          <a:ln>
                            <a:noFill/>
                          </a:ln>
                          <a:effectLst/>
                        </a:rPr>
                        <a:t>5 GHz 802.11a/n/ac  4x4 MU-MIMO</a:t>
                      </a:r>
                    </a:p>
                    <a:p>
                      <a:pPr algn="l"/>
                      <a:r>
                        <a:rPr kumimoji="0" lang="en-US" sz="1300" u="none" strike="noStrike" cap="none" normalizeH="0" baseline="0" dirty="0">
                          <a:ln>
                            <a:noFill/>
                          </a:ln>
                          <a:effectLst/>
                        </a:rPr>
                        <a:t>4x4, 4 stream (1,733 Mbps)</a:t>
                      </a:r>
                    </a:p>
                  </a:txBody>
                  <a:tcPr marL="121888" marR="121888" anchor="ctr"/>
                </a:tc>
                <a:extLst>
                  <a:ext uri="{0D108BD9-81ED-4DB2-BD59-A6C34878D82A}">
                    <a16:rowId xmlns:a16="http://schemas.microsoft.com/office/drawing/2014/main" val="10005"/>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Radio 3</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6"/>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BLE</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dirty="0"/>
                        <a:t>-</a:t>
                      </a:r>
                      <a:endParaRPr kumimoji="0" lang="en-US" sz="1300" u="none" strike="noStrike" cap="none" normalizeH="0" baseline="0" dirty="0">
                        <a:ln>
                          <a:noFill/>
                        </a:ln>
                        <a:effectLst/>
                      </a:endParaRPr>
                    </a:p>
                  </a:txBody>
                  <a:tcPr marL="121888" marR="121888" anchor="ctr"/>
                </a:tc>
                <a:extLst>
                  <a:ext uri="{0D108BD9-81ED-4DB2-BD59-A6C34878D82A}">
                    <a16:rowId xmlns:a16="http://schemas.microsoft.com/office/drawing/2014/main" val="1564822677"/>
                  </a:ext>
                </a:extLst>
              </a:tr>
              <a:tr h="340851">
                <a:tc>
                  <a:txBody>
                    <a:bodyPr/>
                    <a:lstStyle/>
                    <a:p>
                      <a:r>
                        <a:rPr lang="en-US" sz="1300" dirty="0" err="1"/>
                        <a:t>PoE</a:t>
                      </a:r>
                      <a:endParaRPr lang="en-US" sz="1300" b="1" dirty="0">
                        <a:solidFill>
                          <a:srgbClr val="FFFFFF"/>
                        </a:solidFill>
                      </a:endParaRPr>
                    </a:p>
                  </a:txBody>
                  <a:tcPr marL="121888" marR="121888" anchor="ctr">
                    <a:solidFill>
                      <a:schemeClr val="accent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a-DK" sz="1300" u="none" strike="noStrike" cap="none" normalizeH="0" baseline="0" dirty="0">
                          <a:ln>
                            <a:noFill/>
                          </a:ln>
                          <a:effectLst/>
                        </a:rPr>
                        <a:t>802.3 at</a:t>
                      </a:r>
                    </a:p>
                  </a:txBody>
                  <a:tcPr marL="121888" marR="121888" anchor="ctr"/>
                </a:tc>
                <a:extLst>
                  <a:ext uri="{0D108BD9-81ED-4DB2-BD59-A6C34878D82A}">
                    <a16:rowId xmlns:a16="http://schemas.microsoft.com/office/drawing/2014/main" val="10007"/>
                  </a:ext>
                </a:extLst>
              </a:tr>
              <a:tr h="575920">
                <a:tc>
                  <a:txBody>
                    <a:bodyPr/>
                    <a:lstStyle/>
                    <a:p>
                      <a:r>
                        <a:rPr lang="en-US" sz="1300" dirty="0"/>
                        <a:t>Antennas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FAP-421E: 8x Internal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FAP-423E: 8x External </a:t>
                      </a:r>
                    </a:p>
                  </a:txBody>
                  <a:tcPr marL="121888" marR="121888" anchor="ctr"/>
                </a:tc>
                <a:extLst>
                  <a:ext uri="{0D108BD9-81ED-4DB2-BD59-A6C34878D82A}">
                    <a16:rowId xmlns:a16="http://schemas.microsoft.com/office/drawing/2014/main" val="10008"/>
                  </a:ext>
                </a:extLst>
              </a:tr>
              <a:tr h="340851">
                <a:tc>
                  <a:txBody>
                    <a:bodyPr/>
                    <a:lstStyle/>
                    <a:p>
                      <a:r>
                        <a:rPr lang="en-US" sz="1300" dirty="0"/>
                        <a:t>Ethernet Interfaces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u="none" strike="noStrike" cap="none" normalizeH="0" baseline="0" dirty="0">
                          <a:ln>
                            <a:noFill/>
                          </a:ln>
                          <a:solidFill>
                            <a:schemeClr val="tx1"/>
                          </a:solidFill>
                          <a:effectLst/>
                        </a:rPr>
                        <a:t>2 x GE RJ45</a:t>
                      </a:r>
                    </a:p>
                  </a:txBody>
                  <a:tcPr marL="121888" marR="121888"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57682486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p:cNvSpPr>
          <p:nvPr/>
        </p:nvSpPr>
        <p:spPr bwMode="auto">
          <a:xfrm>
            <a:off x="443828" y="3025362"/>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FAP-S421E</a:t>
            </a:r>
          </a:p>
        </p:txBody>
      </p:sp>
      <p:sp>
        <p:nvSpPr>
          <p:cNvPr id="18" name="Content Placeholder 2"/>
          <p:cNvSpPr>
            <a:spLocks/>
          </p:cNvSpPr>
          <p:nvPr/>
        </p:nvSpPr>
        <p:spPr bwMode="auto">
          <a:xfrm>
            <a:off x="410367" y="5462604"/>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FAP-S423E</a:t>
            </a:r>
          </a:p>
        </p:txBody>
      </p:sp>
      <p:sp>
        <p:nvSpPr>
          <p:cNvPr id="3" name="Title 2"/>
          <p:cNvSpPr>
            <a:spLocks noGrp="1"/>
          </p:cNvSpPr>
          <p:nvPr>
            <p:ph type="title"/>
          </p:nvPr>
        </p:nvSpPr>
        <p:spPr/>
        <p:txBody>
          <a:bodyPr>
            <a:normAutofit fontScale="90000"/>
          </a:bodyPr>
          <a:lstStyle/>
          <a:p>
            <a:r>
              <a:rPr lang="en-US" dirty="0"/>
              <a:t>High Performance (4x4, 11ac) – FAP-S421E &amp; FAP-S423E</a:t>
            </a:r>
          </a:p>
        </p:txBody>
      </p:sp>
      <p:pic>
        <p:nvPicPr>
          <p:cNvPr id="5122" name="Picture 2" descr="https://site.fortinet.com/productselector/api/application/images/FortiAP-S423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27" y="3009900"/>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ite.fortinet.com/productselector/api/application/images/FortiAP421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71" y="914162"/>
            <a:ext cx="2816933" cy="28169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ontent Placeholder 4"/>
          <p:cNvGraphicFramePr>
            <a:graphicFrameLocks/>
          </p:cNvGraphicFramePr>
          <p:nvPr>
            <p:extLst>
              <p:ext uri="{D42A27DB-BD31-4B8C-83A1-F6EECF244321}">
                <p14:modId xmlns:p14="http://schemas.microsoft.com/office/powerpoint/2010/main" val="1952590861"/>
              </p:ext>
            </p:extLst>
          </p:nvPr>
        </p:nvGraphicFramePr>
        <p:xfrm>
          <a:off x="4800348" y="1344846"/>
          <a:ext cx="6718250" cy="4501581"/>
        </p:xfrm>
        <a:graphic>
          <a:graphicData uri="http://schemas.openxmlformats.org/drawingml/2006/table">
            <a:tbl>
              <a:tblPr firstRow="1" firstCol="1" bandRow="1">
                <a:effectLst/>
                <a:tableStyleId>{073A0DAA-6AF3-43AB-8588-CEC1D06C72B9}</a:tableStyleId>
              </a:tblPr>
              <a:tblGrid>
                <a:gridCol w="2278119">
                  <a:extLst>
                    <a:ext uri="{9D8B030D-6E8A-4147-A177-3AD203B41FA5}">
                      <a16:colId xmlns:a16="http://schemas.microsoft.com/office/drawing/2014/main" val="20000"/>
                    </a:ext>
                  </a:extLst>
                </a:gridCol>
                <a:gridCol w="4440131">
                  <a:extLst>
                    <a:ext uri="{9D8B030D-6E8A-4147-A177-3AD203B41FA5}">
                      <a16:colId xmlns:a16="http://schemas.microsoft.com/office/drawing/2014/main" val="20001"/>
                    </a:ext>
                  </a:extLst>
                </a:gridCol>
              </a:tblGrid>
              <a:tr h="387864">
                <a:tc gridSpan="2">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ru-RU" sz="1600" u="none" strike="noStrike" cap="none" normalizeH="0" baseline="0" dirty="0">
                          <a:ln>
                            <a:noFill/>
                          </a:ln>
                          <a:effectLst/>
                        </a:rPr>
                        <a:t>Технические характеристики</a:t>
                      </a:r>
                      <a:endParaRPr lang="en-US" sz="1600" dirty="0"/>
                    </a:p>
                  </a:txBody>
                  <a:tcPr marL="121888" marR="121888" anchor="ctr">
                    <a:solidFill>
                      <a:srgbClr val="3C3C3C"/>
                    </a:solidFill>
                  </a:tcPr>
                </a:tc>
                <a:tc hMerge="1">
                  <a:txBody>
                    <a:bodyPr/>
                    <a:lstStyle/>
                    <a:p>
                      <a:pPr algn="ctr"/>
                      <a:endParaRPr lang="en-US" sz="1100" dirty="0"/>
                    </a:p>
                  </a:txBody>
                  <a:tcPr anchor="ctr"/>
                </a:tc>
                <a:extLst>
                  <a:ext uri="{0D108BD9-81ED-4DB2-BD59-A6C34878D82A}">
                    <a16:rowId xmlns:a16="http://schemas.microsoft.com/office/drawing/2014/main" val="10000"/>
                  </a:ext>
                </a:extLst>
              </a:tr>
              <a:tr h="340851">
                <a:tc>
                  <a:txBody>
                    <a:bodyPr/>
                    <a:lstStyle/>
                    <a:p>
                      <a:r>
                        <a:rPr lang="en-US" sz="1300" b="1" dirty="0">
                          <a:solidFill>
                            <a:srgbClr val="FFFFFF"/>
                          </a:solidFill>
                        </a:rPr>
                        <a:t>Use Case</a:t>
                      </a: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cap="none" normalizeH="0" baseline="0" dirty="0">
                          <a:ln>
                            <a:noFill/>
                          </a:ln>
                          <a:solidFill>
                            <a:srgbClr val="C00000"/>
                          </a:solidFill>
                          <a:effectLst/>
                          <a:latin typeface="+mn-lt"/>
                        </a:rPr>
                        <a:t>High Density, High Performance Indoor AP</a:t>
                      </a:r>
                    </a:p>
                  </a:txBody>
                  <a:tcPr marL="121888" marR="121888" anchor="ctr"/>
                </a:tc>
                <a:extLst>
                  <a:ext uri="{0D108BD9-81ED-4DB2-BD59-A6C34878D82A}">
                    <a16:rowId xmlns:a16="http://schemas.microsoft.com/office/drawing/2014/main" val="10001"/>
                  </a:ext>
                </a:extLst>
              </a:tr>
              <a:tr h="340851">
                <a:tc>
                  <a:txBody>
                    <a:bodyPr/>
                    <a:lstStyle/>
                    <a:p>
                      <a:r>
                        <a:rPr lang="en-US" sz="1300" dirty="0"/>
                        <a:t>Form Factor</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300" u="none" strike="noStrike" cap="none" normalizeH="0" baseline="0" dirty="0">
                          <a:ln>
                            <a:noFill/>
                          </a:ln>
                          <a:effectLst/>
                        </a:rPr>
                        <a:t>Wall/</a:t>
                      </a:r>
                      <a:r>
                        <a:rPr kumimoji="0" lang="de-DE" sz="1300" u="none" strike="noStrike" cap="none" normalizeH="0" baseline="0" dirty="0" err="1">
                          <a:ln>
                            <a:noFill/>
                          </a:ln>
                          <a:effectLst/>
                        </a:rPr>
                        <a:t>Ceiling</a:t>
                      </a:r>
                      <a:r>
                        <a:rPr kumimoji="0" lang="de-DE" sz="1300" u="none" strike="noStrike" cap="none" normalizeH="0" baseline="0" dirty="0">
                          <a:ln>
                            <a:noFill/>
                          </a:ln>
                          <a:effectLst/>
                        </a:rPr>
                        <a:t> Mount</a:t>
                      </a:r>
                      <a:endParaRPr kumimoji="0" lang="en-GB" sz="1300" u="none" strike="noStrike" cap="none" normalizeH="0" baseline="0" dirty="0">
                        <a:ln>
                          <a:noFill/>
                        </a:ln>
                        <a:effectLst/>
                      </a:endParaRPr>
                    </a:p>
                  </a:txBody>
                  <a:tcPr marL="121888" marR="121888" anchor="ctr"/>
                </a:tc>
                <a:extLst>
                  <a:ext uri="{0D108BD9-81ED-4DB2-BD59-A6C34878D82A}">
                    <a16:rowId xmlns:a16="http://schemas.microsoft.com/office/drawing/2014/main" val="10002"/>
                  </a:ext>
                </a:extLst>
              </a:tr>
              <a:tr h="340851">
                <a:tc>
                  <a:txBody>
                    <a:bodyPr/>
                    <a:lstStyle/>
                    <a:p>
                      <a:r>
                        <a:rPr lang="fr-FR" sz="1300" dirty="0"/>
                        <a:t>Rx / </a:t>
                      </a:r>
                      <a:r>
                        <a:rPr lang="fr-FR" sz="1300" dirty="0" err="1"/>
                        <a:t>Tx</a:t>
                      </a:r>
                      <a:endParaRPr lang="fr-FR" sz="1300" b="1" dirty="0">
                        <a:solidFill>
                          <a:srgbClr val="FFFFFF"/>
                        </a:solidFill>
                      </a:endParaRPr>
                    </a:p>
                  </a:txBody>
                  <a:tcPr marL="121888" marR="121888" anchor="ctr">
                    <a:solidFill>
                      <a:schemeClr val="accent4"/>
                    </a:solidFill>
                  </a:tcPr>
                </a:tc>
                <a:tc>
                  <a:txBody>
                    <a:bodyPr/>
                    <a:lstStyle/>
                    <a:p>
                      <a:pPr algn="l"/>
                      <a:r>
                        <a:rPr lang="en-US" sz="1300" b="0" i="0" dirty="0">
                          <a:latin typeface="+mn-lt"/>
                        </a:rPr>
                        <a:t>4x4</a:t>
                      </a:r>
                    </a:p>
                  </a:txBody>
                  <a:tcPr marL="121888" marR="121888" anchor="ctr"/>
                </a:tc>
                <a:extLst>
                  <a:ext uri="{0D108BD9-81ED-4DB2-BD59-A6C34878D82A}">
                    <a16:rowId xmlns:a16="http://schemas.microsoft.com/office/drawing/2014/main" val="10003"/>
                  </a:ext>
                </a:extLst>
              </a:tr>
              <a:tr h="575920">
                <a:tc>
                  <a:txBody>
                    <a:bodyPr/>
                    <a:lstStyle/>
                    <a:p>
                      <a:r>
                        <a:rPr lang="en-US" sz="1300" dirty="0"/>
                        <a:t>Radio 1</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2.4 GHz 802.11b/g/n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4x4, 4 stream (600 Mbps)</a:t>
                      </a:r>
                    </a:p>
                  </a:txBody>
                  <a:tcPr marL="121888" marR="121888" anchor="ctr"/>
                </a:tc>
                <a:extLst>
                  <a:ext uri="{0D108BD9-81ED-4DB2-BD59-A6C34878D82A}">
                    <a16:rowId xmlns:a16="http://schemas.microsoft.com/office/drawing/2014/main" val="10004"/>
                  </a:ext>
                </a:extLst>
              </a:tr>
              <a:tr h="575920">
                <a:tc>
                  <a:txBody>
                    <a:bodyPr/>
                    <a:lstStyle/>
                    <a:p>
                      <a:r>
                        <a:rPr lang="en-US" sz="1300" b="1" dirty="0">
                          <a:solidFill>
                            <a:srgbClr val="FFFFFF"/>
                          </a:solidFill>
                        </a:rPr>
                        <a:t>Radio 2</a:t>
                      </a:r>
                    </a:p>
                  </a:txBody>
                  <a:tcPr marL="121888" marR="121888" anchor="ctr">
                    <a:solidFill>
                      <a:schemeClr val="accent4"/>
                    </a:solidFill>
                  </a:tcPr>
                </a:tc>
                <a:tc>
                  <a:txBody>
                    <a:bodyPr/>
                    <a:lstStyle/>
                    <a:p>
                      <a:pPr algn="l"/>
                      <a:r>
                        <a:rPr kumimoji="0" lang="en-US" sz="1300" u="none" strike="noStrike" cap="none" normalizeH="0" baseline="0" dirty="0">
                          <a:ln>
                            <a:noFill/>
                          </a:ln>
                          <a:effectLst/>
                        </a:rPr>
                        <a:t>5 GHz 802.11a/n/ac  4x4 MU-MIMO</a:t>
                      </a:r>
                    </a:p>
                    <a:p>
                      <a:pPr algn="l"/>
                      <a:r>
                        <a:rPr kumimoji="0" lang="en-US" sz="1300" u="none" strike="noStrike" cap="none" normalizeH="0" baseline="0" dirty="0">
                          <a:ln>
                            <a:noFill/>
                          </a:ln>
                          <a:effectLst/>
                        </a:rPr>
                        <a:t>4x4, 4 stream (1,733 Mbps)</a:t>
                      </a:r>
                    </a:p>
                  </a:txBody>
                  <a:tcPr marL="121888" marR="121888" anchor="ctr"/>
                </a:tc>
                <a:extLst>
                  <a:ext uri="{0D108BD9-81ED-4DB2-BD59-A6C34878D82A}">
                    <a16:rowId xmlns:a16="http://schemas.microsoft.com/office/drawing/2014/main" val="10005"/>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Radio 3</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6"/>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BLE</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dirty="0"/>
                        <a:t>-</a:t>
                      </a:r>
                      <a:endParaRPr kumimoji="0" lang="en-US" sz="1300" u="none" strike="noStrike" cap="none" normalizeH="0" baseline="0" dirty="0">
                        <a:ln>
                          <a:noFill/>
                        </a:ln>
                        <a:effectLst/>
                      </a:endParaRPr>
                    </a:p>
                  </a:txBody>
                  <a:tcPr marL="121888" marR="121888" anchor="ctr"/>
                </a:tc>
                <a:extLst>
                  <a:ext uri="{0D108BD9-81ED-4DB2-BD59-A6C34878D82A}">
                    <a16:rowId xmlns:a16="http://schemas.microsoft.com/office/drawing/2014/main" val="1564822677"/>
                  </a:ext>
                </a:extLst>
              </a:tr>
              <a:tr h="340851">
                <a:tc>
                  <a:txBody>
                    <a:bodyPr/>
                    <a:lstStyle/>
                    <a:p>
                      <a:r>
                        <a:rPr lang="en-US" sz="1300" dirty="0" err="1"/>
                        <a:t>PoE</a:t>
                      </a:r>
                      <a:endParaRPr lang="en-US" sz="1300" b="1" dirty="0">
                        <a:solidFill>
                          <a:srgbClr val="FFFFFF"/>
                        </a:solidFill>
                      </a:endParaRPr>
                    </a:p>
                  </a:txBody>
                  <a:tcPr marL="121888" marR="121888" anchor="ctr">
                    <a:solidFill>
                      <a:schemeClr val="accent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a-DK" sz="1300" u="none" strike="noStrike" cap="none" normalizeH="0" baseline="0" dirty="0">
                          <a:ln>
                            <a:noFill/>
                          </a:ln>
                          <a:effectLst/>
                        </a:rPr>
                        <a:t>802.3 at</a:t>
                      </a:r>
                    </a:p>
                  </a:txBody>
                  <a:tcPr marL="121888" marR="121888" anchor="ctr"/>
                </a:tc>
                <a:extLst>
                  <a:ext uri="{0D108BD9-81ED-4DB2-BD59-A6C34878D82A}">
                    <a16:rowId xmlns:a16="http://schemas.microsoft.com/office/drawing/2014/main" val="10007"/>
                  </a:ext>
                </a:extLst>
              </a:tr>
              <a:tr h="575920">
                <a:tc>
                  <a:txBody>
                    <a:bodyPr/>
                    <a:lstStyle/>
                    <a:p>
                      <a:r>
                        <a:rPr lang="en-US" sz="1300" dirty="0"/>
                        <a:t>Antennas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FAP-U421EV: 8x Internal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FAP-U423EV: 8x External </a:t>
                      </a:r>
                    </a:p>
                  </a:txBody>
                  <a:tcPr marL="121888" marR="121888" anchor="ctr"/>
                </a:tc>
                <a:extLst>
                  <a:ext uri="{0D108BD9-81ED-4DB2-BD59-A6C34878D82A}">
                    <a16:rowId xmlns:a16="http://schemas.microsoft.com/office/drawing/2014/main" val="10008"/>
                  </a:ext>
                </a:extLst>
              </a:tr>
              <a:tr h="340851">
                <a:tc>
                  <a:txBody>
                    <a:bodyPr/>
                    <a:lstStyle/>
                    <a:p>
                      <a:r>
                        <a:rPr lang="en-US" sz="1300" dirty="0"/>
                        <a:t>Ethernet Interfaces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u="none" strike="noStrike" cap="none" normalizeH="0" baseline="0" dirty="0">
                          <a:ln>
                            <a:noFill/>
                          </a:ln>
                          <a:solidFill>
                            <a:schemeClr val="tx1"/>
                          </a:solidFill>
                          <a:effectLst/>
                        </a:rPr>
                        <a:t>2 x GE RJ45</a:t>
                      </a:r>
                    </a:p>
                  </a:txBody>
                  <a:tcPr marL="121888" marR="121888"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30078674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extLst>
              <p:ext uri="{D42A27DB-BD31-4B8C-83A1-F6EECF244321}">
                <p14:modId xmlns:p14="http://schemas.microsoft.com/office/powerpoint/2010/main" val="1201153688"/>
              </p:ext>
            </p:extLst>
          </p:nvPr>
        </p:nvGraphicFramePr>
        <p:xfrm>
          <a:off x="4807186" y="1385129"/>
          <a:ext cx="6718250" cy="4501581"/>
        </p:xfrm>
        <a:graphic>
          <a:graphicData uri="http://schemas.openxmlformats.org/drawingml/2006/table">
            <a:tbl>
              <a:tblPr firstRow="1" firstCol="1" bandRow="1">
                <a:effectLst/>
                <a:tableStyleId>{073A0DAA-6AF3-43AB-8588-CEC1D06C72B9}</a:tableStyleId>
              </a:tblPr>
              <a:tblGrid>
                <a:gridCol w="2278119">
                  <a:extLst>
                    <a:ext uri="{9D8B030D-6E8A-4147-A177-3AD203B41FA5}">
                      <a16:colId xmlns:a16="http://schemas.microsoft.com/office/drawing/2014/main" val="20000"/>
                    </a:ext>
                  </a:extLst>
                </a:gridCol>
                <a:gridCol w="4440131">
                  <a:extLst>
                    <a:ext uri="{9D8B030D-6E8A-4147-A177-3AD203B41FA5}">
                      <a16:colId xmlns:a16="http://schemas.microsoft.com/office/drawing/2014/main" val="20001"/>
                    </a:ext>
                  </a:extLst>
                </a:gridCol>
              </a:tblGrid>
              <a:tr h="387864">
                <a:tc gridSpan="2">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ru-RU" sz="1600" u="none" strike="noStrike" cap="none" normalizeH="0" baseline="0" dirty="0">
                          <a:ln>
                            <a:noFill/>
                          </a:ln>
                          <a:effectLst/>
                        </a:rPr>
                        <a:t>Технические характеристики</a:t>
                      </a:r>
                      <a:endParaRPr lang="en-US" sz="1600" dirty="0"/>
                    </a:p>
                  </a:txBody>
                  <a:tcPr marL="121888" marR="121888" anchor="ctr">
                    <a:solidFill>
                      <a:srgbClr val="3C3C3C"/>
                    </a:solidFill>
                  </a:tcPr>
                </a:tc>
                <a:tc hMerge="1">
                  <a:txBody>
                    <a:bodyPr/>
                    <a:lstStyle/>
                    <a:p>
                      <a:pPr algn="ctr"/>
                      <a:endParaRPr lang="en-US" sz="1100" dirty="0"/>
                    </a:p>
                  </a:txBody>
                  <a:tcPr anchor="ctr"/>
                </a:tc>
                <a:extLst>
                  <a:ext uri="{0D108BD9-81ED-4DB2-BD59-A6C34878D82A}">
                    <a16:rowId xmlns:a16="http://schemas.microsoft.com/office/drawing/2014/main" val="10000"/>
                  </a:ext>
                </a:extLst>
              </a:tr>
              <a:tr h="340851">
                <a:tc>
                  <a:txBody>
                    <a:bodyPr/>
                    <a:lstStyle/>
                    <a:p>
                      <a:r>
                        <a:rPr lang="en-US" sz="1300" b="1" dirty="0">
                          <a:solidFill>
                            <a:srgbClr val="FFFFFF"/>
                          </a:solidFill>
                        </a:rPr>
                        <a:t>Use Case</a:t>
                      </a: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cap="none" normalizeH="0" baseline="0" dirty="0">
                          <a:ln>
                            <a:noFill/>
                          </a:ln>
                          <a:solidFill>
                            <a:srgbClr val="C00000"/>
                          </a:solidFill>
                          <a:effectLst/>
                          <a:latin typeface="+mn-lt"/>
                        </a:rPr>
                        <a:t>High Density, High Performance Indoor AP</a:t>
                      </a:r>
                    </a:p>
                  </a:txBody>
                  <a:tcPr marL="121888" marR="121888" anchor="ctr"/>
                </a:tc>
                <a:extLst>
                  <a:ext uri="{0D108BD9-81ED-4DB2-BD59-A6C34878D82A}">
                    <a16:rowId xmlns:a16="http://schemas.microsoft.com/office/drawing/2014/main" val="10001"/>
                  </a:ext>
                </a:extLst>
              </a:tr>
              <a:tr h="340851">
                <a:tc>
                  <a:txBody>
                    <a:bodyPr/>
                    <a:lstStyle/>
                    <a:p>
                      <a:r>
                        <a:rPr lang="en-US" sz="1300" dirty="0"/>
                        <a:t>Form Factor</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300" u="none" strike="noStrike" cap="none" normalizeH="0" baseline="0" dirty="0">
                          <a:ln>
                            <a:noFill/>
                          </a:ln>
                          <a:effectLst/>
                        </a:rPr>
                        <a:t>Wall/</a:t>
                      </a:r>
                      <a:r>
                        <a:rPr kumimoji="0" lang="de-DE" sz="1300" u="none" strike="noStrike" cap="none" normalizeH="0" baseline="0" dirty="0" err="1">
                          <a:ln>
                            <a:noFill/>
                          </a:ln>
                          <a:effectLst/>
                        </a:rPr>
                        <a:t>Ceiling</a:t>
                      </a:r>
                      <a:r>
                        <a:rPr kumimoji="0" lang="de-DE" sz="1300" u="none" strike="noStrike" cap="none" normalizeH="0" baseline="0" dirty="0">
                          <a:ln>
                            <a:noFill/>
                          </a:ln>
                          <a:effectLst/>
                        </a:rPr>
                        <a:t> Mount</a:t>
                      </a:r>
                      <a:endParaRPr kumimoji="0" lang="en-GB" sz="1300" u="none" strike="noStrike" cap="none" normalizeH="0" baseline="0" dirty="0">
                        <a:ln>
                          <a:noFill/>
                        </a:ln>
                        <a:effectLst/>
                      </a:endParaRPr>
                    </a:p>
                  </a:txBody>
                  <a:tcPr marL="121888" marR="121888" anchor="ctr"/>
                </a:tc>
                <a:extLst>
                  <a:ext uri="{0D108BD9-81ED-4DB2-BD59-A6C34878D82A}">
                    <a16:rowId xmlns:a16="http://schemas.microsoft.com/office/drawing/2014/main" val="10002"/>
                  </a:ext>
                </a:extLst>
              </a:tr>
              <a:tr h="340851">
                <a:tc>
                  <a:txBody>
                    <a:bodyPr/>
                    <a:lstStyle/>
                    <a:p>
                      <a:r>
                        <a:rPr lang="fr-FR" sz="1300" dirty="0"/>
                        <a:t>Rx / </a:t>
                      </a:r>
                      <a:r>
                        <a:rPr lang="fr-FR" sz="1300" dirty="0" err="1"/>
                        <a:t>Tx</a:t>
                      </a:r>
                      <a:endParaRPr lang="fr-FR" sz="1300" b="1" dirty="0">
                        <a:solidFill>
                          <a:srgbClr val="FFFFFF"/>
                        </a:solidFill>
                      </a:endParaRPr>
                    </a:p>
                  </a:txBody>
                  <a:tcPr marL="121888" marR="121888" anchor="ctr">
                    <a:solidFill>
                      <a:schemeClr val="accent4"/>
                    </a:solidFill>
                  </a:tcPr>
                </a:tc>
                <a:tc>
                  <a:txBody>
                    <a:bodyPr/>
                    <a:lstStyle/>
                    <a:p>
                      <a:pPr algn="l"/>
                      <a:r>
                        <a:rPr lang="en-US" sz="1300" b="0" i="0" dirty="0">
                          <a:latin typeface="+mn-lt"/>
                        </a:rPr>
                        <a:t>4x4</a:t>
                      </a:r>
                    </a:p>
                  </a:txBody>
                  <a:tcPr marL="121888" marR="121888" anchor="ctr"/>
                </a:tc>
                <a:extLst>
                  <a:ext uri="{0D108BD9-81ED-4DB2-BD59-A6C34878D82A}">
                    <a16:rowId xmlns:a16="http://schemas.microsoft.com/office/drawing/2014/main" val="10003"/>
                  </a:ext>
                </a:extLst>
              </a:tr>
              <a:tr h="575920">
                <a:tc>
                  <a:txBody>
                    <a:bodyPr/>
                    <a:lstStyle/>
                    <a:p>
                      <a:r>
                        <a:rPr lang="en-US" sz="1300" dirty="0"/>
                        <a:t>Radio 1</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2.4 GHz 802.11b/g/n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4x4, 4 stream (600 Mbps)</a:t>
                      </a:r>
                    </a:p>
                  </a:txBody>
                  <a:tcPr marL="121888" marR="121888" anchor="ctr"/>
                </a:tc>
                <a:extLst>
                  <a:ext uri="{0D108BD9-81ED-4DB2-BD59-A6C34878D82A}">
                    <a16:rowId xmlns:a16="http://schemas.microsoft.com/office/drawing/2014/main" val="10004"/>
                  </a:ext>
                </a:extLst>
              </a:tr>
              <a:tr h="575920">
                <a:tc>
                  <a:txBody>
                    <a:bodyPr/>
                    <a:lstStyle/>
                    <a:p>
                      <a:r>
                        <a:rPr lang="en-US" sz="1300" b="1" dirty="0">
                          <a:solidFill>
                            <a:srgbClr val="FFFFFF"/>
                          </a:solidFill>
                        </a:rPr>
                        <a:t>Radio 2</a:t>
                      </a:r>
                    </a:p>
                  </a:txBody>
                  <a:tcPr marL="121888" marR="121888" anchor="ctr">
                    <a:solidFill>
                      <a:schemeClr val="accent4"/>
                    </a:solidFill>
                  </a:tcPr>
                </a:tc>
                <a:tc>
                  <a:txBody>
                    <a:bodyPr/>
                    <a:lstStyle/>
                    <a:p>
                      <a:pPr algn="l"/>
                      <a:r>
                        <a:rPr kumimoji="0" lang="en-US" sz="1300" u="none" strike="noStrike" cap="none" normalizeH="0" baseline="0" dirty="0">
                          <a:ln>
                            <a:noFill/>
                          </a:ln>
                          <a:effectLst/>
                        </a:rPr>
                        <a:t>5 GHz 802.11a/n/ac  4x4 MU-MIMO</a:t>
                      </a:r>
                    </a:p>
                    <a:p>
                      <a:pPr algn="l"/>
                      <a:r>
                        <a:rPr kumimoji="0" lang="en-US" sz="1300" u="none" strike="noStrike" cap="none" normalizeH="0" baseline="0" dirty="0">
                          <a:ln>
                            <a:noFill/>
                          </a:ln>
                          <a:effectLst/>
                        </a:rPr>
                        <a:t>4x4, 4 stream (1,733 Mbps)</a:t>
                      </a:r>
                    </a:p>
                  </a:txBody>
                  <a:tcPr marL="121888" marR="121888" anchor="ctr"/>
                </a:tc>
                <a:extLst>
                  <a:ext uri="{0D108BD9-81ED-4DB2-BD59-A6C34878D82A}">
                    <a16:rowId xmlns:a16="http://schemas.microsoft.com/office/drawing/2014/main" val="10005"/>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Radio 3</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6"/>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BLE</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dirty="0"/>
                        <a:t>Bluetooth scanning and iBeacon advertisement</a:t>
                      </a:r>
                      <a:endParaRPr kumimoji="0" lang="en-US" sz="1300" u="none" strike="noStrike" cap="none" normalizeH="0" baseline="0" dirty="0">
                        <a:ln>
                          <a:noFill/>
                        </a:ln>
                        <a:effectLst/>
                      </a:endParaRPr>
                    </a:p>
                  </a:txBody>
                  <a:tcPr marL="121888" marR="121888" anchor="ctr"/>
                </a:tc>
                <a:extLst>
                  <a:ext uri="{0D108BD9-81ED-4DB2-BD59-A6C34878D82A}">
                    <a16:rowId xmlns:a16="http://schemas.microsoft.com/office/drawing/2014/main" val="1564822677"/>
                  </a:ext>
                </a:extLst>
              </a:tr>
              <a:tr h="340851">
                <a:tc>
                  <a:txBody>
                    <a:bodyPr/>
                    <a:lstStyle/>
                    <a:p>
                      <a:r>
                        <a:rPr lang="en-US" sz="1300" dirty="0" err="1"/>
                        <a:t>PoE</a:t>
                      </a:r>
                      <a:endParaRPr lang="en-US" sz="1300" b="1" dirty="0">
                        <a:solidFill>
                          <a:srgbClr val="FFFFFF"/>
                        </a:solidFill>
                      </a:endParaRPr>
                    </a:p>
                  </a:txBody>
                  <a:tcPr marL="121888" marR="121888" anchor="ctr">
                    <a:solidFill>
                      <a:schemeClr val="accent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a-DK" sz="1300" u="none" strike="noStrike" cap="none" normalizeH="0" baseline="0" dirty="0">
                          <a:ln>
                            <a:noFill/>
                          </a:ln>
                          <a:effectLst/>
                        </a:rPr>
                        <a:t>802.3 at  (2x2 if run on 802.3af)</a:t>
                      </a:r>
                    </a:p>
                  </a:txBody>
                  <a:tcPr marL="121888" marR="121888" anchor="ctr"/>
                </a:tc>
                <a:extLst>
                  <a:ext uri="{0D108BD9-81ED-4DB2-BD59-A6C34878D82A}">
                    <a16:rowId xmlns:a16="http://schemas.microsoft.com/office/drawing/2014/main" val="10007"/>
                  </a:ext>
                </a:extLst>
              </a:tr>
              <a:tr h="575920">
                <a:tc>
                  <a:txBody>
                    <a:bodyPr/>
                    <a:lstStyle/>
                    <a:p>
                      <a:r>
                        <a:rPr lang="en-US" sz="1300" dirty="0"/>
                        <a:t>Antennas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FAP-U421EV: 8x Internal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FAP-U423EV: 8x External </a:t>
                      </a:r>
                    </a:p>
                  </a:txBody>
                  <a:tcPr marL="121888" marR="121888" anchor="ctr"/>
                </a:tc>
                <a:extLst>
                  <a:ext uri="{0D108BD9-81ED-4DB2-BD59-A6C34878D82A}">
                    <a16:rowId xmlns:a16="http://schemas.microsoft.com/office/drawing/2014/main" val="10008"/>
                  </a:ext>
                </a:extLst>
              </a:tr>
              <a:tr h="340851">
                <a:tc>
                  <a:txBody>
                    <a:bodyPr/>
                    <a:lstStyle/>
                    <a:p>
                      <a:r>
                        <a:rPr lang="en-US" sz="1300" dirty="0"/>
                        <a:t>Ethernet Interfaces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u="none" strike="noStrike" cap="none" normalizeH="0" baseline="0" dirty="0">
                          <a:ln>
                            <a:noFill/>
                          </a:ln>
                          <a:solidFill>
                            <a:schemeClr val="tx1"/>
                          </a:solidFill>
                          <a:effectLst/>
                        </a:rPr>
                        <a:t>2 x GE RJ45</a:t>
                      </a:r>
                    </a:p>
                  </a:txBody>
                  <a:tcPr marL="121888" marR="121888" anchor="ctr"/>
                </a:tc>
                <a:extLst>
                  <a:ext uri="{0D108BD9-81ED-4DB2-BD59-A6C34878D82A}">
                    <a16:rowId xmlns:a16="http://schemas.microsoft.com/office/drawing/2014/main" val="10009"/>
                  </a:ext>
                </a:extLst>
              </a:tr>
            </a:tbl>
          </a:graphicData>
        </a:graphic>
      </p:graphicFrame>
      <p:sp>
        <p:nvSpPr>
          <p:cNvPr id="16" name="Content Placeholder 2"/>
          <p:cNvSpPr>
            <a:spLocks/>
          </p:cNvSpPr>
          <p:nvPr/>
        </p:nvSpPr>
        <p:spPr bwMode="auto">
          <a:xfrm>
            <a:off x="443828" y="3025362"/>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FAP-U421EV</a:t>
            </a:r>
          </a:p>
        </p:txBody>
      </p:sp>
      <p:sp>
        <p:nvSpPr>
          <p:cNvPr id="18" name="Content Placeholder 2"/>
          <p:cNvSpPr>
            <a:spLocks/>
          </p:cNvSpPr>
          <p:nvPr/>
        </p:nvSpPr>
        <p:spPr bwMode="auto">
          <a:xfrm>
            <a:off x="410367" y="6021404"/>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FAP-U423EV</a:t>
            </a:r>
          </a:p>
        </p:txBody>
      </p:sp>
      <p:sp>
        <p:nvSpPr>
          <p:cNvPr id="3" name="Title 2"/>
          <p:cNvSpPr>
            <a:spLocks noGrp="1"/>
          </p:cNvSpPr>
          <p:nvPr>
            <p:ph type="title"/>
          </p:nvPr>
        </p:nvSpPr>
        <p:spPr/>
        <p:txBody>
          <a:bodyPr>
            <a:normAutofit fontScale="90000"/>
          </a:bodyPr>
          <a:lstStyle/>
          <a:p>
            <a:r>
              <a:rPr lang="en-US" dirty="0"/>
              <a:t>High Performance (4x4, 11ac) – FAP-U421EV &amp; FAP-U423EV</a:t>
            </a:r>
          </a:p>
        </p:txBody>
      </p:sp>
      <p:pic>
        <p:nvPicPr>
          <p:cNvPr id="6146" name="Picture 2" descr="https://site.fortinet.com/productselector/api/application/images/FAPU421E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138" y="730761"/>
            <a:ext cx="3149600" cy="3149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ite.fortinet.com/productselector/api/application/images/FAPU423E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6" y="2245259"/>
            <a:ext cx="4758025" cy="475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69836"/>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p:cNvSpPr>
          <p:nvPr/>
        </p:nvSpPr>
        <p:spPr bwMode="auto">
          <a:xfrm>
            <a:off x="443828" y="3025362"/>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FAP-222E</a:t>
            </a:r>
          </a:p>
        </p:txBody>
      </p:sp>
      <p:sp>
        <p:nvSpPr>
          <p:cNvPr id="18" name="Content Placeholder 2"/>
          <p:cNvSpPr>
            <a:spLocks/>
          </p:cNvSpPr>
          <p:nvPr/>
        </p:nvSpPr>
        <p:spPr bwMode="auto">
          <a:xfrm>
            <a:off x="443828" y="5382169"/>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FAP-224E</a:t>
            </a:r>
          </a:p>
        </p:txBody>
      </p:sp>
      <p:sp>
        <p:nvSpPr>
          <p:cNvPr id="3" name="Title 2"/>
          <p:cNvSpPr>
            <a:spLocks noGrp="1"/>
          </p:cNvSpPr>
          <p:nvPr>
            <p:ph type="title"/>
          </p:nvPr>
        </p:nvSpPr>
        <p:spPr/>
        <p:txBody>
          <a:bodyPr/>
          <a:lstStyle/>
          <a:p>
            <a:r>
              <a:rPr lang="en-US" dirty="0"/>
              <a:t>Outdoor Value (2x2, 11ac) – FAP-222E &amp; FAP-224E</a:t>
            </a:r>
          </a:p>
        </p:txBody>
      </p:sp>
      <p:pic>
        <p:nvPicPr>
          <p:cNvPr id="7170" name="Picture 2" descr="https://site.fortinet.com/productselector/api/application/images/FAP-222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75" y="947941"/>
            <a:ext cx="2418925" cy="2418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393" y="3863935"/>
            <a:ext cx="2434007" cy="1622671"/>
          </a:xfrm>
          <a:prstGeom prst="rect">
            <a:avLst/>
          </a:prstGeom>
        </p:spPr>
      </p:pic>
      <p:graphicFrame>
        <p:nvGraphicFramePr>
          <p:cNvPr id="10" name="Content Placeholder 4"/>
          <p:cNvGraphicFramePr>
            <a:graphicFrameLocks/>
          </p:cNvGraphicFramePr>
          <p:nvPr>
            <p:extLst>
              <p:ext uri="{D42A27DB-BD31-4B8C-83A1-F6EECF244321}">
                <p14:modId xmlns:p14="http://schemas.microsoft.com/office/powerpoint/2010/main" val="2899999989"/>
              </p:ext>
            </p:extLst>
          </p:nvPr>
        </p:nvGraphicFramePr>
        <p:xfrm>
          <a:off x="4856614" y="1325863"/>
          <a:ext cx="6718250" cy="4501581"/>
        </p:xfrm>
        <a:graphic>
          <a:graphicData uri="http://schemas.openxmlformats.org/drawingml/2006/table">
            <a:tbl>
              <a:tblPr firstRow="1" firstCol="1" bandRow="1">
                <a:effectLst/>
                <a:tableStyleId>{073A0DAA-6AF3-43AB-8588-CEC1D06C72B9}</a:tableStyleId>
              </a:tblPr>
              <a:tblGrid>
                <a:gridCol w="2278119">
                  <a:extLst>
                    <a:ext uri="{9D8B030D-6E8A-4147-A177-3AD203B41FA5}">
                      <a16:colId xmlns:a16="http://schemas.microsoft.com/office/drawing/2014/main" val="20000"/>
                    </a:ext>
                  </a:extLst>
                </a:gridCol>
                <a:gridCol w="4440131">
                  <a:extLst>
                    <a:ext uri="{9D8B030D-6E8A-4147-A177-3AD203B41FA5}">
                      <a16:colId xmlns:a16="http://schemas.microsoft.com/office/drawing/2014/main" val="20001"/>
                    </a:ext>
                  </a:extLst>
                </a:gridCol>
              </a:tblGrid>
              <a:tr h="387864">
                <a:tc gridSpan="2">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ru-RU" sz="1600" u="none" strike="noStrike" cap="none" normalizeH="0" baseline="0" dirty="0">
                          <a:ln>
                            <a:noFill/>
                          </a:ln>
                          <a:effectLst/>
                        </a:rPr>
                        <a:t>Технические характеристики</a:t>
                      </a:r>
                      <a:endParaRPr lang="en-US" sz="1600" dirty="0"/>
                    </a:p>
                  </a:txBody>
                  <a:tcPr marL="121888" marR="121888" anchor="ctr">
                    <a:solidFill>
                      <a:srgbClr val="3C3C3C"/>
                    </a:solidFill>
                  </a:tcPr>
                </a:tc>
                <a:tc hMerge="1">
                  <a:txBody>
                    <a:bodyPr/>
                    <a:lstStyle/>
                    <a:p>
                      <a:pPr algn="ctr"/>
                      <a:endParaRPr lang="en-US" sz="1100" dirty="0"/>
                    </a:p>
                  </a:txBody>
                  <a:tcPr anchor="ctr"/>
                </a:tc>
                <a:extLst>
                  <a:ext uri="{0D108BD9-81ED-4DB2-BD59-A6C34878D82A}">
                    <a16:rowId xmlns:a16="http://schemas.microsoft.com/office/drawing/2014/main" val="10000"/>
                  </a:ext>
                </a:extLst>
              </a:tr>
              <a:tr h="340851">
                <a:tc>
                  <a:txBody>
                    <a:bodyPr/>
                    <a:lstStyle/>
                    <a:p>
                      <a:r>
                        <a:rPr lang="en-US" sz="1300" b="1" dirty="0">
                          <a:solidFill>
                            <a:srgbClr val="FFFFFF"/>
                          </a:solidFill>
                        </a:rPr>
                        <a:t>Use Case</a:t>
                      </a: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cap="none" normalizeH="0" baseline="0" dirty="0">
                          <a:ln>
                            <a:noFill/>
                          </a:ln>
                          <a:solidFill>
                            <a:srgbClr val="C00000"/>
                          </a:solidFill>
                          <a:effectLst/>
                          <a:latin typeface="+mn-lt"/>
                        </a:rPr>
                        <a:t>Mid Density Outdoor AP</a:t>
                      </a:r>
                    </a:p>
                  </a:txBody>
                  <a:tcPr marL="121888" marR="121888" anchor="ctr"/>
                </a:tc>
                <a:extLst>
                  <a:ext uri="{0D108BD9-81ED-4DB2-BD59-A6C34878D82A}">
                    <a16:rowId xmlns:a16="http://schemas.microsoft.com/office/drawing/2014/main" val="10001"/>
                  </a:ext>
                </a:extLst>
              </a:tr>
              <a:tr h="340851">
                <a:tc>
                  <a:txBody>
                    <a:bodyPr/>
                    <a:lstStyle/>
                    <a:p>
                      <a:r>
                        <a:rPr lang="en-US" sz="1300" dirty="0"/>
                        <a:t>Form Factor</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300" u="none" strike="noStrike" cap="none" normalizeH="0" baseline="0" dirty="0">
                          <a:ln>
                            <a:noFill/>
                          </a:ln>
                          <a:effectLst/>
                        </a:rPr>
                        <a:t>IP67, Wall/Pole Mount</a:t>
                      </a:r>
                      <a:endParaRPr kumimoji="0" lang="en-GB" sz="1300" u="none" strike="noStrike" cap="none" normalizeH="0" baseline="0" dirty="0">
                        <a:ln>
                          <a:noFill/>
                        </a:ln>
                        <a:effectLst/>
                      </a:endParaRPr>
                    </a:p>
                  </a:txBody>
                  <a:tcPr marL="121888" marR="121888" anchor="ctr"/>
                </a:tc>
                <a:extLst>
                  <a:ext uri="{0D108BD9-81ED-4DB2-BD59-A6C34878D82A}">
                    <a16:rowId xmlns:a16="http://schemas.microsoft.com/office/drawing/2014/main" val="10002"/>
                  </a:ext>
                </a:extLst>
              </a:tr>
              <a:tr h="340851">
                <a:tc>
                  <a:txBody>
                    <a:bodyPr/>
                    <a:lstStyle/>
                    <a:p>
                      <a:r>
                        <a:rPr lang="fr-FR" sz="1300" dirty="0"/>
                        <a:t>Rx / </a:t>
                      </a:r>
                      <a:r>
                        <a:rPr lang="fr-FR" sz="1300" dirty="0" err="1"/>
                        <a:t>Tx</a:t>
                      </a:r>
                      <a:endParaRPr lang="fr-FR" sz="1300" b="1" dirty="0">
                        <a:solidFill>
                          <a:srgbClr val="FFFFFF"/>
                        </a:solidFill>
                      </a:endParaRPr>
                    </a:p>
                  </a:txBody>
                  <a:tcPr marL="121888" marR="121888" anchor="ctr">
                    <a:solidFill>
                      <a:schemeClr val="accent4"/>
                    </a:solidFill>
                  </a:tcPr>
                </a:tc>
                <a:tc>
                  <a:txBody>
                    <a:bodyPr/>
                    <a:lstStyle/>
                    <a:p>
                      <a:pPr algn="l"/>
                      <a:r>
                        <a:rPr lang="en-US" sz="1300" b="0" i="0" dirty="0">
                          <a:latin typeface="+mn-lt"/>
                        </a:rPr>
                        <a:t>2x2</a:t>
                      </a:r>
                    </a:p>
                  </a:txBody>
                  <a:tcPr marL="121888" marR="121888" anchor="ctr"/>
                </a:tc>
                <a:extLst>
                  <a:ext uri="{0D108BD9-81ED-4DB2-BD59-A6C34878D82A}">
                    <a16:rowId xmlns:a16="http://schemas.microsoft.com/office/drawing/2014/main" val="10003"/>
                  </a:ext>
                </a:extLst>
              </a:tr>
              <a:tr h="575920">
                <a:tc>
                  <a:txBody>
                    <a:bodyPr/>
                    <a:lstStyle/>
                    <a:p>
                      <a:r>
                        <a:rPr lang="en-US" sz="1300" dirty="0"/>
                        <a:t>Radio 1</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2.4 GHz 802.11b/g/n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2x2, 2 stream (400 Mbps)</a:t>
                      </a:r>
                    </a:p>
                  </a:txBody>
                  <a:tcPr marL="121888" marR="121888" anchor="ctr"/>
                </a:tc>
                <a:extLst>
                  <a:ext uri="{0D108BD9-81ED-4DB2-BD59-A6C34878D82A}">
                    <a16:rowId xmlns:a16="http://schemas.microsoft.com/office/drawing/2014/main" val="10004"/>
                  </a:ext>
                </a:extLst>
              </a:tr>
              <a:tr h="575920">
                <a:tc>
                  <a:txBody>
                    <a:bodyPr/>
                    <a:lstStyle/>
                    <a:p>
                      <a:r>
                        <a:rPr lang="en-US" sz="1300" b="1" dirty="0">
                          <a:solidFill>
                            <a:srgbClr val="FFFFFF"/>
                          </a:solidFill>
                        </a:rPr>
                        <a:t>Radio 2</a:t>
                      </a:r>
                    </a:p>
                  </a:txBody>
                  <a:tcPr marL="121888" marR="121888" anchor="ctr">
                    <a:solidFill>
                      <a:schemeClr val="accent4"/>
                    </a:solidFill>
                  </a:tcPr>
                </a:tc>
                <a:tc>
                  <a:txBody>
                    <a:bodyPr/>
                    <a:lstStyle/>
                    <a:p>
                      <a:pPr algn="l"/>
                      <a:r>
                        <a:rPr kumimoji="0" lang="en-US" sz="1300" u="none" strike="noStrike" cap="none" normalizeH="0" baseline="0" dirty="0">
                          <a:ln>
                            <a:noFill/>
                          </a:ln>
                          <a:effectLst/>
                        </a:rPr>
                        <a:t>5 GHz 802.11a/n/ac  2x2 MU-MIMO</a:t>
                      </a:r>
                    </a:p>
                    <a:p>
                      <a:pPr algn="l"/>
                      <a:r>
                        <a:rPr kumimoji="0" lang="en-US" sz="1300" u="none" strike="noStrike" cap="none" normalizeH="0" baseline="0" dirty="0">
                          <a:ln>
                            <a:noFill/>
                          </a:ln>
                          <a:effectLst/>
                        </a:rPr>
                        <a:t>2x2, 2 stream (866 Mbps)</a:t>
                      </a:r>
                    </a:p>
                  </a:txBody>
                  <a:tcPr marL="121888" marR="121888" anchor="ctr"/>
                </a:tc>
                <a:extLst>
                  <a:ext uri="{0D108BD9-81ED-4DB2-BD59-A6C34878D82A}">
                    <a16:rowId xmlns:a16="http://schemas.microsoft.com/office/drawing/2014/main" val="10005"/>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Radio 3</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6"/>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BLE</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dirty="0"/>
                        <a:t>Bluetooth scanning and iBeacon advertisement</a:t>
                      </a:r>
                      <a:endParaRPr kumimoji="0" lang="en-US" sz="1400" u="none" strike="noStrike" cap="none" normalizeH="0" baseline="0" dirty="0">
                        <a:ln>
                          <a:noFill/>
                        </a:ln>
                        <a:effectLst/>
                      </a:endParaRPr>
                    </a:p>
                  </a:txBody>
                  <a:tcPr marL="121888" marR="121888" anchor="ctr"/>
                </a:tc>
                <a:extLst>
                  <a:ext uri="{0D108BD9-81ED-4DB2-BD59-A6C34878D82A}">
                    <a16:rowId xmlns:a16="http://schemas.microsoft.com/office/drawing/2014/main" val="4079557429"/>
                  </a:ext>
                </a:extLst>
              </a:tr>
              <a:tr h="340851">
                <a:tc>
                  <a:txBody>
                    <a:bodyPr/>
                    <a:lstStyle/>
                    <a:p>
                      <a:r>
                        <a:rPr lang="en-US" sz="1300" dirty="0" err="1"/>
                        <a:t>PoE</a:t>
                      </a:r>
                      <a:endParaRPr lang="en-US" sz="1300" b="1" dirty="0">
                        <a:solidFill>
                          <a:srgbClr val="FFFFFF"/>
                        </a:solidFill>
                      </a:endParaRPr>
                    </a:p>
                  </a:txBody>
                  <a:tcPr marL="121888" marR="121888" anchor="ctr">
                    <a:solidFill>
                      <a:schemeClr val="accent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a-DK" sz="1300" u="none" strike="noStrike" cap="none" normalizeH="0" baseline="0" dirty="0">
                          <a:ln>
                            <a:noFill/>
                          </a:ln>
                          <a:effectLst/>
                        </a:rPr>
                        <a:t>802.3 af	</a:t>
                      </a:r>
                    </a:p>
                  </a:txBody>
                  <a:tcPr marL="121888" marR="121888" anchor="ctr"/>
                </a:tc>
                <a:extLst>
                  <a:ext uri="{0D108BD9-81ED-4DB2-BD59-A6C34878D82A}">
                    <a16:rowId xmlns:a16="http://schemas.microsoft.com/office/drawing/2014/main" val="10007"/>
                  </a:ext>
                </a:extLst>
              </a:tr>
              <a:tr h="575920">
                <a:tc>
                  <a:txBody>
                    <a:bodyPr/>
                    <a:lstStyle/>
                    <a:p>
                      <a:r>
                        <a:rPr lang="en-US" sz="1300" dirty="0"/>
                        <a:t>Antennas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FAP-222E: 4x External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FAP-224E: 4x Internal </a:t>
                      </a:r>
                    </a:p>
                  </a:txBody>
                  <a:tcPr marL="121888" marR="121888" anchor="ctr"/>
                </a:tc>
                <a:extLst>
                  <a:ext uri="{0D108BD9-81ED-4DB2-BD59-A6C34878D82A}">
                    <a16:rowId xmlns:a16="http://schemas.microsoft.com/office/drawing/2014/main" val="10008"/>
                  </a:ext>
                </a:extLst>
              </a:tr>
              <a:tr h="340851">
                <a:tc>
                  <a:txBody>
                    <a:bodyPr/>
                    <a:lstStyle/>
                    <a:p>
                      <a:r>
                        <a:rPr lang="en-US" sz="1300" dirty="0"/>
                        <a:t>Ethernet Interfaces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u="none" strike="noStrike" cap="none" normalizeH="0" baseline="0" dirty="0">
                          <a:ln>
                            <a:noFill/>
                          </a:ln>
                          <a:solidFill>
                            <a:schemeClr val="tx1"/>
                          </a:solidFill>
                          <a:effectLst/>
                        </a:rPr>
                        <a:t>1 x GE RJ45</a:t>
                      </a:r>
                    </a:p>
                  </a:txBody>
                  <a:tcPr marL="121888" marR="121888" anchor="ctr"/>
                </a:tc>
                <a:extLst>
                  <a:ext uri="{0D108BD9-81ED-4DB2-BD59-A6C34878D82A}">
                    <a16:rowId xmlns:a16="http://schemas.microsoft.com/office/drawing/2014/main" val="10009"/>
                  </a:ext>
                </a:extLst>
              </a:tr>
            </a:tbl>
          </a:graphicData>
        </a:graphic>
      </p:graphicFrame>
      <p:pic>
        <p:nvPicPr>
          <p:cNvPr id="8" name="Picture 6"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0333" y="4206760"/>
            <a:ext cx="165264" cy="16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14089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p:cNvSpPr>
          <p:nvPr/>
        </p:nvSpPr>
        <p:spPr bwMode="auto">
          <a:xfrm>
            <a:off x="227928" y="3973880"/>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FAP-S422E</a:t>
            </a:r>
          </a:p>
        </p:txBody>
      </p:sp>
      <p:sp>
        <p:nvSpPr>
          <p:cNvPr id="3" name="Title 2"/>
          <p:cNvSpPr>
            <a:spLocks noGrp="1"/>
          </p:cNvSpPr>
          <p:nvPr>
            <p:ph type="title"/>
          </p:nvPr>
        </p:nvSpPr>
        <p:spPr/>
        <p:txBody>
          <a:bodyPr>
            <a:normAutofit/>
          </a:bodyPr>
          <a:lstStyle/>
          <a:p>
            <a:r>
              <a:rPr lang="en-US" dirty="0"/>
              <a:t>Outdoor High Performance (4x4, 11ac) – FAP-S422E</a:t>
            </a:r>
          </a:p>
        </p:txBody>
      </p:sp>
      <p:pic>
        <p:nvPicPr>
          <p:cNvPr id="8198" name="Picture 6" descr="https://site.fortinet.com/productselector/api/application/images/FortiAP-S422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1" y="1562100"/>
            <a:ext cx="2942996" cy="29429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Content Placeholder 4"/>
          <p:cNvGraphicFramePr>
            <a:graphicFrameLocks/>
          </p:cNvGraphicFramePr>
          <p:nvPr>
            <p:extLst>
              <p:ext uri="{D42A27DB-BD31-4B8C-83A1-F6EECF244321}">
                <p14:modId xmlns:p14="http://schemas.microsoft.com/office/powerpoint/2010/main" val="78179528"/>
              </p:ext>
            </p:extLst>
          </p:nvPr>
        </p:nvGraphicFramePr>
        <p:xfrm>
          <a:off x="4726516" y="1562100"/>
          <a:ext cx="6718250" cy="4281255"/>
        </p:xfrm>
        <a:graphic>
          <a:graphicData uri="http://schemas.openxmlformats.org/drawingml/2006/table">
            <a:tbl>
              <a:tblPr firstRow="1" firstCol="1" bandRow="1">
                <a:effectLst/>
                <a:tableStyleId>{073A0DAA-6AF3-43AB-8588-CEC1D06C72B9}</a:tableStyleId>
              </a:tblPr>
              <a:tblGrid>
                <a:gridCol w="2278119">
                  <a:extLst>
                    <a:ext uri="{9D8B030D-6E8A-4147-A177-3AD203B41FA5}">
                      <a16:colId xmlns:a16="http://schemas.microsoft.com/office/drawing/2014/main" val="20000"/>
                    </a:ext>
                  </a:extLst>
                </a:gridCol>
                <a:gridCol w="4440131">
                  <a:extLst>
                    <a:ext uri="{9D8B030D-6E8A-4147-A177-3AD203B41FA5}">
                      <a16:colId xmlns:a16="http://schemas.microsoft.com/office/drawing/2014/main" val="20001"/>
                    </a:ext>
                  </a:extLst>
                </a:gridCol>
              </a:tblGrid>
              <a:tr h="387864">
                <a:tc gridSpan="2">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ru-RU" sz="1600" u="none" strike="noStrike" cap="none" normalizeH="0" baseline="0" dirty="0">
                          <a:ln>
                            <a:noFill/>
                          </a:ln>
                          <a:effectLst/>
                        </a:rPr>
                        <a:t>Технические характеристики</a:t>
                      </a:r>
                      <a:endParaRPr lang="en-US" sz="1600" dirty="0"/>
                    </a:p>
                  </a:txBody>
                  <a:tcPr marL="121888" marR="121888" anchor="ctr">
                    <a:solidFill>
                      <a:srgbClr val="3C3C3C"/>
                    </a:solidFill>
                  </a:tcPr>
                </a:tc>
                <a:tc hMerge="1">
                  <a:txBody>
                    <a:bodyPr/>
                    <a:lstStyle/>
                    <a:p>
                      <a:pPr algn="ctr"/>
                      <a:endParaRPr lang="en-US" sz="1100" dirty="0"/>
                    </a:p>
                  </a:txBody>
                  <a:tcPr anchor="ctr"/>
                </a:tc>
                <a:extLst>
                  <a:ext uri="{0D108BD9-81ED-4DB2-BD59-A6C34878D82A}">
                    <a16:rowId xmlns:a16="http://schemas.microsoft.com/office/drawing/2014/main" val="10000"/>
                  </a:ext>
                </a:extLst>
              </a:tr>
              <a:tr h="340851">
                <a:tc>
                  <a:txBody>
                    <a:bodyPr/>
                    <a:lstStyle/>
                    <a:p>
                      <a:r>
                        <a:rPr lang="en-US" sz="1300" b="1" dirty="0">
                          <a:solidFill>
                            <a:srgbClr val="FFFFFF"/>
                          </a:solidFill>
                        </a:rPr>
                        <a:t>Use Case</a:t>
                      </a: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cap="none" normalizeH="0" baseline="0" dirty="0">
                          <a:ln>
                            <a:noFill/>
                          </a:ln>
                          <a:solidFill>
                            <a:srgbClr val="C00000"/>
                          </a:solidFill>
                          <a:effectLst/>
                          <a:latin typeface="+mn-lt"/>
                        </a:rPr>
                        <a:t>High Density, High Performance Outdoor AP</a:t>
                      </a:r>
                    </a:p>
                  </a:txBody>
                  <a:tcPr marL="121888" marR="121888" anchor="ctr"/>
                </a:tc>
                <a:extLst>
                  <a:ext uri="{0D108BD9-81ED-4DB2-BD59-A6C34878D82A}">
                    <a16:rowId xmlns:a16="http://schemas.microsoft.com/office/drawing/2014/main" val="10001"/>
                  </a:ext>
                </a:extLst>
              </a:tr>
              <a:tr h="340851">
                <a:tc>
                  <a:txBody>
                    <a:bodyPr/>
                    <a:lstStyle/>
                    <a:p>
                      <a:r>
                        <a:rPr lang="en-US" sz="1300" dirty="0"/>
                        <a:t>Form Factor</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300" u="none" strike="noStrike" cap="none" normalizeH="0" baseline="0" dirty="0">
                          <a:ln>
                            <a:noFill/>
                          </a:ln>
                          <a:effectLst/>
                        </a:rPr>
                        <a:t>IP67, Wall/Pole Mount</a:t>
                      </a:r>
                      <a:endParaRPr kumimoji="0" lang="en-GB" sz="1300" u="none" strike="noStrike" cap="none" normalizeH="0" baseline="0" dirty="0">
                        <a:ln>
                          <a:noFill/>
                        </a:ln>
                        <a:effectLst/>
                      </a:endParaRPr>
                    </a:p>
                  </a:txBody>
                  <a:tcPr marL="121888" marR="121888" anchor="ctr"/>
                </a:tc>
                <a:extLst>
                  <a:ext uri="{0D108BD9-81ED-4DB2-BD59-A6C34878D82A}">
                    <a16:rowId xmlns:a16="http://schemas.microsoft.com/office/drawing/2014/main" val="10002"/>
                  </a:ext>
                </a:extLst>
              </a:tr>
              <a:tr h="340851">
                <a:tc>
                  <a:txBody>
                    <a:bodyPr/>
                    <a:lstStyle/>
                    <a:p>
                      <a:r>
                        <a:rPr lang="fr-FR" sz="1300" dirty="0"/>
                        <a:t>Rx / </a:t>
                      </a:r>
                      <a:r>
                        <a:rPr lang="fr-FR" sz="1300" dirty="0" err="1"/>
                        <a:t>Tx</a:t>
                      </a:r>
                      <a:endParaRPr lang="fr-FR" sz="1300" b="1" dirty="0">
                        <a:solidFill>
                          <a:srgbClr val="FFFFFF"/>
                        </a:solidFill>
                      </a:endParaRPr>
                    </a:p>
                  </a:txBody>
                  <a:tcPr marL="121888" marR="121888" anchor="ctr">
                    <a:solidFill>
                      <a:schemeClr val="accent4"/>
                    </a:solidFill>
                  </a:tcPr>
                </a:tc>
                <a:tc>
                  <a:txBody>
                    <a:bodyPr/>
                    <a:lstStyle/>
                    <a:p>
                      <a:pPr algn="l"/>
                      <a:r>
                        <a:rPr lang="en-US" sz="1300" b="0" i="0" dirty="0">
                          <a:latin typeface="+mn-lt"/>
                        </a:rPr>
                        <a:t>4x4</a:t>
                      </a:r>
                    </a:p>
                  </a:txBody>
                  <a:tcPr marL="121888" marR="121888" anchor="ctr"/>
                </a:tc>
                <a:extLst>
                  <a:ext uri="{0D108BD9-81ED-4DB2-BD59-A6C34878D82A}">
                    <a16:rowId xmlns:a16="http://schemas.microsoft.com/office/drawing/2014/main" val="10003"/>
                  </a:ext>
                </a:extLst>
              </a:tr>
              <a:tr h="575920">
                <a:tc>
                  <a:txBody>
                    <a:bodyPr/>
                    <a:lstStyle/>
                    <a:p>
                      <a:r>
                        <a:rPr lang="en-US" sz="1300" dirty="0"/>
                        <a:t>Radio 1</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2.4 GHz 802.11b/g/n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4x4, 4 stream (800 Mbps)</a:t>
                      </a:r>
                    </a:p>
                  </a:txBody>
                  <a:tcPr marL="121888" marR="121888" anchor="ctr"/>
                </a:tc>
                <a:extLst>
                  <a:ext uri="{0D108BD9-81ED-4DB2-BD59-A6C34878D82A}">
                    <a16:rowId xmlns:a16="http://schemas.microsoft.com/office/drawing/2014/main" val="10004"/>
                  </a:ext>
                </a:extLst>
              </a:tr>
              <a:tr h="575920">
                <a:tc>
                  <a:txBody>
                    <a:bodyPr/>
                    <a:lstStyle/>
                    <a:p>
                      <a:r>
                        <a:rPr lang="en-US" sz="1300" b="1" dirty="0">
                          <a:solidFill>
                            <a:srgbClr val="FFFFFF"/>
                          </a:solidFill>
                        </a:rPr>
                        <a:t>Radio 2</a:t>
                      </a:r>
                    </a:p>
                  </a:txBody>
                  <a:tcPr marL="121888" marR="121888" anchor="ctr">
                    <a:solidFill>
                      <a:schemeClr val="accent4"/>
                    </a:solidFill>
                  </a:tcPr>
                </a:tc>
                <a:tc>
                  <a:txBody>
                    <a:bodyPr/>
                    <a:lstStyle/>
                    <a:p>
                      <a:pPr algn="l"/>
                      <a:r>
                        <a:rPr kumimoji="0" lang="en-US" sz="1300" u="none" strike="noStrike" cap="none" normalizeH="0" baseline="0" dirty="0">
                          <a:ln>
                            <a:noFill/>
                          </a:ln>
                          <a:effectLst/>
                        </a:rPr>
                        <a:t>5 GHz 802.11a/n/ac  4x4 MU-MIMO</a:t>
                      </a:r>
                    </a:p>
                    <a:p>
                      <a:pPr algn="l"/>
                      <a:r>
                        <a:rPr kumimoji="0" lang="en-US" sz="1300" u="none" strike="noStrike" cap="none" normalizeH="0" baseline="0" dirty="0">
                          <a:ln>
                            <a:noFill/>
                          </a:ln>
                          <a:effectLst/>
                        </a:rPr>
                        <a:t>4x4, 4 stream (1,733 Mbps)</a:t>
                      </a:r>
                    </a:p>
                  </a:txBody>
                  <a:tcPr marL="121888" marR="121888" anchor="ctr"/>
                </a:tc>
                <a:extLst>
                  <a:ext uri="{0D108BD9-81ED-4DB2-BD59-A6C34878D82A}">
                    <a16:rowId xmlns:a16="http://schemas.microsoft.com/office/drawing/2014/main" val="10005"/>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Radio 3</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6"/>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BLE</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dirty="0"/>
                        <a:t>-</a:t>
                      </a:r>
                      <a:endParaRPr kumimoji="0" lang="en-US" sz="1300" u="none" strike="noStrike" cap="none" normalizeH="0" baseline="0" dirty="0">
                        <a:ln>
                          <a:noFill/>
                        </a:ln>
                        <a:effectLst/>
                      </a:endParaRPr>
                    </a:p>
                  </a:txBody>
                  <a:tcPr marL="121888" marR="121888" anchor="ctr"/>
                </a:tc>
                <a:extLst>
                  <a:ext uri="{0D108BD9-81ED-4DB2-BD59-A6C34878D82A}">
                    <a16:rowId xmlns:a16="http://schemas.microsoft.com/office/drawing/2014/main" val="1564822677"/>
                  </a:ext>
                </a:extLst>
              </a:tr>
              <a:tr h="340851">
                <a:tc>
                  <a:txBody>
                    <a:bodyPr/>
                    <a:lstStyle/>
                    <a:p>
                      <a:r>
                        <a:rPr lang="en-US" sz="1300" dirty="0" err="1"/>
                        <a:t>PoE</a:t>
                      </a:r>
                      <a:endParaRPr lang="en-US" sz="1300" b="1" dirty="0">
                        <a:solidFill>
                          <a:srgbClr val="FFFFFF"/>
                        </a:solidFill>
                      </a:endParaRPr>
                    </a:p>
                  </a:txBody>
                  <a:tcPr marL="121888" marR="121888" anchor="ctr">
                    <a:solidFill>
                      <a:schemeClr val="accent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a-DK" sz="1300" u="none" strike="noStrike" cap="none" normalizeH="0" baseline="0" dirty="0">
                          <a:ln>
                            <a:noFill/>
                          </a:ln>
                          <a:effectLst/>
                        </a:rPr>
                        <a:t>802.3 at</a:t>
                      </a:r>
                    </a:p>
                  </a:txBody>
                  <a:tcPr marL="121888" marR="121888" anchor="ctr"/>
                </a:tc>
                <a:extLst>
                  <a:ext uri="{0D108BD9-81ED-4DB2-BD59-A6C34878D82A}">
                    <a16:rowId xmlns:a16="http://schemas.microsoft.com/office/drawing/2014/main" val="10007"/>
                  </a:ext>
                </a:extLst>
              </a:tr>
              <a:tr h="355594">
                <a:tc>
                  <a:txBody>
                    <a:bodyPr/>
                    <a:lstStyle/>
                    <a:p>
                      <a:r>
                        <a:rPr lang="en-US" sz="1300" dirty="0"/>
                        <a:t>Antennas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FAP-S422E: 8x External </a:t>
                      </a:r>
                    </a:p>
                  </a:txBody>
                  <a:tcPr marL="121888" marR="121888" anchor="ctr"/>
                </a:tc>
                <a:extLst>
                  <a:ext uri="{0D108BD9-81ED-4DB2-BD59-A6C34878D82A}">
                    <a16:rowId xmlns:a16="http://schemas.microsoft.com/office/drawing/2014/main" val="10008"/>
                  </a:ext>
                </a:extLst>
              </a:tr>
              <a:tr h="340851">
                <a:tc>
                  <a:txBody>
                    <a:bodyPr/>
                    <a:lstStyle/>
                    <a:p>
                      <a:r>
                        <a:rPr lang="en-US" sz="1300" dirty="0"/>
                        <a:t>Ethernet Interfaces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u="none" strike="noStrike" cap="none" normalizeH="0" baseline="0" dirty="0">
                          <a:ln>
                            <a:noFill/>
                          </a:ln>
                          <a:solidFill>
                            <a:schemeClr val="tx1"/>
                          </a:solidFill>
                          <a:effectLst/>
                        </a:rPr>
                        <a:t>2 x GE RJ45</a:t>
                      </a:r>
                    </a:p>
                  </a:txBody>
                  <a:tcPr marL="121888" marR="121888"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7877034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p:cNvSpPr>
          <p:nvPr/>
        </p:nvSpPr>
        <p:spPr bwMode="auto">
          <a:xfrm>
            <a:off x="227928" y="3973880"/>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FAP-U422EV</a:t>
            </a:r>
          </a:p>
        </p:txBody>
      </p:sp>
      <p:sp>
        <p:nvSpPr>
          <p:cNvPr id="3" name="Title 2"/>
          <p:cNvSpPr>
            <a:spLocks noGrp="1"/>
          </p:cNvSpPr>
          <p:nvPr>
            <p:ph type="title"/>
          </p:nvPr>
        </p:nvSpPr>
        <p:spPr/>
        <p:txBody>
          <a:bodyPr>
            <a:normAutofit/>
          </a:bodyPr>
          <a:lstStyle/>
          <a:p>
            <a:r>
              <a:rPr lang="en-US" dirty="0"/>
              <a:t>Outdoor High Performance (4x4, 11ac) – FAP-U422EV</a:t>
            </a:r>
          </a:p>
        </p:txBody>
      </p:sp>
      <p:pic>
        <p:nvPicPr>
          <p:cNvPr id="8194" name="Picture 2" descr="https://site.fortinet.com/productselector/api/application/images/FAPU4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37" y="1977699"/>
            <a:ext cx="2995002" cy="19961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4"/>
          <p:cNvGraphicFramePr>
            <a:graphicFrameLocks/>
          </p:cNvGraphicFramePr>
          <p:nvPr>
            <p:extLst>
              <p:ext uri="{D42A27DB-BD31-4B8C-83A1-F6EECF244321}">
                <p14:modId xmlns:p14="http://schemas.microsoft.com/office/powerpoint/2010/main" val="1265852602"/>
              </p:ext>
            </p:extLst>
          </p:nvPr>
        </p:nvGraphicFramePr>
        <p:xfrm>
          <a:off x="4726516" y="1495196"/>
          <a:ext cx="6718250" cy="4281255"/>
        </p:xfrm>
        <a:graphic>
          <a:graphicData uri="http://schemas.openxmlformats.org/drawingml/2006/table">
            <a:tbl>
              <a:tblPr firstRow="1" firstCol="1" bandRow="1">
                <a:effectLst/>
                <a:tableStyleId>{073A0DAA-6AF3-43AB-8588-CEC1D06C72B9}</a:tableStyleId>
              </a:tblPr>
              <a:tblGrid>
                <a:gridCol w="2278119">
                  <a:extLst>
                    <a:ext uri="{9D8B030D-6E8A-4147-A177-3AD203B41FA5}">
                      <a16:colId xmlns:a16="http://schemas.microsoft.com/office/drawing/2014/main" val="20000"/>
                    </a:ext>
                  </a:extLst>
                </a:gridCol>
                <a:gridCol w="4440131">
                  <a:extLst>
                    <a:ext uri="{9D8B030D-6E8A-4147-A177-3AD203B41FA5}">
                      <a16:colId xmlns:a16="http://schemas.microsoft.com/office/drawing/2014/main" val="20001"/>
                    </a:ext>
                  </a:extLst>
                </a:gridCol>
              </a:tblGrid>
              <a:tr h="387864">
                <a:tc gridSpan="2">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ru-RU" sz="1600" u="none" strike="noStrike" cap="none" normalizeH="0" baseline="0" dirty="0">
                          <a:ln>
                            <a:noFill/>
                          </a:ln>
                          <a:effectLst/>
                        </a:rPr>
                        <a:t>Технические характеристики</a:t>
                      </a:r>
                      <a:endParaRPr lang="en-US" sz="1600" dirty="0"/>
                    </a:p>
                  </a:txBody>
                  <a:tcPr marL="121888" marR="121888" anchor="ctr">
                    <a:solidFill>
                      <a:srgbClr val="3C3C3C"/>
                    </a:solidFill>
                  </a:tcPr>
                </a:tc>
                <a:tc hMerge="1">
                  <a:txBody>
                    <a:bodyPr/>
                    <a:lstStyle/>
                    <a:p>
                      <a:pPr algn="ctr"/>
                      <a:endParaRPr lang="en-US" sz="1100" dirty="0"/>
                    </a:p>
                  </a:txBody>
                  <a:tcPr anchor="ctr"/>
                </a:tc>
                <a:extLst>
                  <a:ext uri="{0D108BD9-81ED-4DB2-BD59-A6C34878D82A}">
                    <a16:rowId xmlns:a16="http://schemas.microsoft.com/office/drawing/2014/main" val="10000"/>
                  </a:ext>
                </a:extLst>
              </a:tr>
              <a:tr h="340851">
                <a:tc>
                  <a:txBody>
                    <a:bodyPr/>
                    <a:lstStyle/>
                    <a:p>
                      <a:r>
                        <a:rPr lang="en-US" sz="1300" b="1" dirty="0">
                          <a:solidFill>
                            <a:srgbClr val="FFFFFF"/>
                          </a:solidFill>
                        </a:rPr>
                        <a:t>Use Case</a:t>
                      </a: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cap="none" normalizeH="0" baseline="0" dirty="0">
                          <a:ln>
                            <a:noFill/>
                          </a:ln>
                          <a:solidFill>
                            <a:srgbClr val="C00000"/>
                          </a:solidFill>
                          <a:effectLst/>
                          <a:latin typeface="+mn-lt"/>
                        </a:rPr>
                        <a:t>High Density, High Performance Outdoor AP</a:t>
                      </a:r>
                    </a:p>
                  </a:txBody>
                  <a:tcPr marL="121888" marR="121888" anchor="ctr"/>
                </a:tc>
                <a:extLst>
                  <a:ext uri="{0D108BD9-81ED-4DB2-BD59-A6C34878D82A}">
                    <a16:rowId xmlns:a16="http://schemas.microsoft.com/office/drawing/2014/main" val="10001"/>
                  </a:ext>
                </a:extLst>
              </a:tr>
              <a:tr h="340851">
                <a:tc>
                  <a:txBody>
                    <a:bodyPr/>
                    <a:lstStyle/>
                    <a:p>
                      <a:r>
                        <a:rPr lang="en-US" sz="1300" dirty="0"/>
                        <a:t>Form Factor</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300" u="none" strike="noStrike" cap="none" normalizeH="0" baseline="0" dirty="0">
                          <a:ln>
                            <a:noFill/>
                          </a:ln>
                          <a:effectLst/>
                        </a:rPr>
                        <a:t>IP67, Wall/Pole Mount</a:t>
                      </a:r>
                      <a:endParaRPr kumimoji="0" lang="en-GB" sz="1300" u="none" strike="noStrike" cap="none" normalizeH="0" baseline="0" dirty="0">
                        <a:ln>
                          <a:noFill/>
                        </a:ln>
                        <a:effectLst/>
                      </a:endParaRPr>
                    </a:p>
                  </a:txBody>
                  <a:tcPr marL="121888" marR="121888" anchor="ctr"/>
                </a:tc>
                <a:extLst>
                  <a:ext uri="{0D108BD9-81ED-4DB2-BD59-A6C34878D82A}">
                    <a16:rowId xmlns:a16="http://schemas.microsoft.com/office/drawing/2014/main" val="10002"/>
                  </a:ext>
                </a:extLst>
              </a:tr>
              <a:tr h="340851">
                <a:tc>
                  <a:txBody>
                    <a:bodyPr/>
                    <a:lstStyle/>
                    <a:p>
                      <a:r>
                        <a:rPr lang="fr-FR" sz="1300" dirty="0"/>
                        <a:t>Rx / </a:t>
                      </a:r>
                      <a:r>
                        <a:rPr lang="fr-FR" sz="1300" dirty="0" err="1"/>
                        <a:t>Tx</a:t>
                      </a:r>
                      <a:endParaRPr lang="fr-FR" sz="1300" b="1" dirty="0">
                        <a:solidFill>
                          <a:srgbClr val="FFFFFF"/>
                        </a:solidFill>
                      </a:endParaRPr>
                    </a:p>
                  </a:txBody>
                  <a:tcPr marL="121888" marR="121888" anchor="ctr">
                    <a:solidFill>
                      <a:schemeClr val="accent4"/>
                    </a:solidFill>
                  </a:tcPr>
                </a:tc>
                <a:tc>
                  <a:txBody>
                    <a:bodyPr/>
                    <a:lstStyle/>
                    <a:p>
                      <a:pPr algn="l"/>
                      <a:r>
                        <a:rPr lang="en-US" sz="1300" b="0" i="0" dirty="0">
                          <a:latin typeface="+mn-lt"/>
                        </a:rPr>
                        <a:t>4x4</a:t>
                      </a:r>
                    </a:p>
                  </a:txBody>
                  <a:tcPr marL="121888" marR="121888" anchor="ctr"/>
                </a:tc>
                <a:extLst>
                  <a:ext uri="{0D108BD9-81ED-4DB2-BD59-A6C34878D82A}">
                    <a16:rowId xmlns:a16="http://schemas.microsoft.com/office/drawing/2014/main" val="10003"/>
                  </a:ext>
                </a:extLst>
              </a:tr>
              <a:tr h="575920">
                <a:tc>
                  <a:txBody>
                    <a:bodyPr/>
                    <a:lstStyle/>
                    <a:p>
                      <a:r>
                        <a:rPr lang="en-US" sz="1300" dirty="0"/>
                        <a:t>Radio 1</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2.4 GHz 802.11b/g/n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4x4, 4 stream (600 Mbps)</a:t>
                      </a:r>
                    </a:p>
                  </a:txBody>
                  <a:tcPr marL="121888" marR="121888" anchor="ctr"/>
                </a:tc>
                <a:extLst>
                  <a:ext uri="{0D108BD9-81ED-4DB2-BD59-A6C34878D82A}">
                    <a16:rowId xmlns:a16="http://schemas.microsoft.com/office/drawing/2014/main" val="10004"/>
                  </a:ext>
                </a:extLst>
              </a:tr>
              <a:tr h="575920">
                <a:tc>
                  <a:txBody>
                    <a:bodyPr/>
                    <a:lstStyle/>
                    <a:p>
                      <a:r>
                        <a:rPr lang="en-US" sz="1300" b="1" dirty="0">
                          <a:solidFill>
                            <a:srgbClr val="FFFFFF"/>
                          </a:solidFill>
                        </a:rPr>
                        <a:t>Radio 2</a:t>
                      </a:r>
                    </a:p>
                  </a:txBody>
                  <a:tcPr marL="121888" marR="121888" anchor="ctr">
                    <a:solidFill>
                      <a:schemeClr val="accent4"/>
                    </a:solidFill>
                  </a:tcPr>
                </a:tc>
                <a:tc>
                  <a:txBody>
                    <a:bodyPr/>
                    <a:lstStyle/>
                    <a:p>
                      <a:pPr algn="l"/>
                      <a:r>
                        <a:rPr kumimoji="0" lang="en-US" sz="1300" u="none" strike="noStrike" cap="none" normalizeH="0" baseline="0" dirty="0">
                          <a:ln>
                            <a:noFill/>
                          </a:ln>
                          <a:effectLst/>
                        </a:rPr>
                        <a:t>5 GHz 802.11a/n/ac  4x4 MU-MIMO</a:t>
                      </a:r>
                    </a:p>
                    <a:p>
                      <a:pPr algn="l"/>
                      <a:r>
                        <a:rPr kumimoji="0" lang="en-US" sz="1300" u="none" strike="noStrike" cap="none" normalizeH="0" baseline="0" dirty="0">
                          <a:ln>
                            <a:noFill/>
                          </a:ln>
                          <a:effectLst/>
                        </a:rPr>
                        <a:t>4x4, 4 stream (1,733 Mbps)</a:t>
                      </a:r>
                    </a:p>
                  </a:txBody>
                  <a:tcPr marL="121888" marR="121888" anchor="ctr"/>
                </a:tc>
                <a:extLst>
                  <a:ext uri="{0D108BD9-81ED-4DB2-BD59-A6C34878D82A}">
                    <a16:rowId xmlns:a16="http://schemas.microsoft.com/office/drawing/2014/main" val="10005"/>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Radio 3</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6"/>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BLE</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dirty="0"/>
                        <a:t>Bluetooth scanning and iBeacon advertisement</a:t>
                      </a:r>
                      <a:endParaRPr kumimoji="0" lang="en-US" sz="1400" u="none" strike="noStrike" cap="none" normalizeH="0" baseline="0" dirty="0">
                        <a:ln>
                          <a:noFill/>
                        </a:ln>
                        <a:effectLst/>
                      </a:endParaRPr>
                    </a:p>
                  </a:txBody>
                  <a:tcPr marL="121888" marR="121888" anchor="ctr"/>
                </a:tc>
                <a:extLst>
                  <a:ext uri="{0D108BD9-81ED-4DB2-BD59-A6C34878D82A}">
                    <a16:rowId xmlns:a16="http://schemas.microsoft.com/office/drawing/2014/main" val="1564822677"/>
                  </a:ext>
                </a:extLst>
              </a:tr>
              <a:tr h="340851">
                <a:tc>
                  <a:txBody>
                    <a:bodyPr/>
                    <a:lstStyle/>
                    <a:p>
                      <a:r>
                        <a:rPr lang="en-US" sz="1300" dirty="0" err="1"/>
                        <a:t>PoE</a:t>
                      </a:r>
                      <a:endParaRPr lang="en-US" sz="1300" b="1" dirty="0">
                        <a:solidFill>
                          <a:srgbClr val="FFFFFF"/>
                        </a:solidFill>
                      </a:endParaRPr>
                    </a:p>
                  </a:txBody>
                  <a:tcPr marL="121888" marR="121888" anchor="ctr">
                    <a:solidFill>
                      <a:schemeClr val="accent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a-DK" sz="1300" u="none" strike="noStrike" cap="none" normalizeH="0" baseline="0" dirty="0">
                          <a:ln>
                            <a:noFill/>
                          </a:ln>
                          <a:effectLst/>
                        </a:rPr>
                        <a:t>802.3 at</a:t>
                      </a:r>
                    </a:p>
                  </a:txBody>
                  <a:tcPr marL="121888" marR="121888" anchor="ctr"/>
                </a:tc>
                <a:extLst>
                  <a:ext uri="{0D108BD9-81ED-4DB2-BD59-A6C34878D82A}">
                    <a16:rowId xmlns:a16="http://schemas.microsoft.com/office/drawing/2014/main" val="10007"/>
                  </a:ext>
                </a:extLst>
              </a:tr>
              <a:tr h="355594">
                <a:tc>
                  <a:txBody>
                    <a:bodyPr/>
                    <a:lstStyle/>
                    <a:p>
                      <a:r>
                        <a:rPr lang="en-US" sz="1300" dirty="0"/>
                        <a:t>Antennas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FAP-U422EV: 8x External </a:t>
                      </a:r>
                    </a:p>
                  </a:txBody>
                  <a:tcPr marL="121888" marR="121888" anchor="ctr"/>
                </a:tc>
                <a:extLst>
                  <a:ext uri="{0D108BD9-81ED-4DB2-BD59-A6C34878D82A}">
                    <a16:rowId xmlns:a16="http://schemas.microsoft.com/office/drawing/2014/main" val="10008"/>
                  </a:ext>
                </a:extLst>
              </a:tr>
              <a:tr h="340851">
                <a:tc>
                  <a:txBody>
                    <a:bodyPr/>
                    <a:lstStyle/>
                    <a:p>
                      <a:r>
                        <a:rPr lang="en-US" sz="1300" dirty="0"/>
                        <a:t>Ethernet Interfaces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u="none" strike="noStrike" cap="none" normalizeH="0" baseline="0" dirty="0">
                          <a:ln>
                            <a:noFill/>
                          </a:ln>
                          <a:solidFill>
                            <a:schemeClr val="tx1"/>
                          </a:solidFill>
                          <a:effectLst/>
                        </a:rPr>
                        <a:t>2 x GE RJ45</a:t>
                      </a:r>
                    </a:p>
                  </a:txBody>
                  <a:tcPr marL="121888" marR="121888"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16511001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p:cNvSpPr>
          <p:nvPr/>
        </p:nvSpPr>
        <p:spPr bwMode="auto">
          <a:xfrm>
            <a:off x="389771" y="3837152"/>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FAP-C24JE</a:t>
            </a:r>
          </a:p>
        </p:txBody>
      </p:sp>
      <p:sp>
        <p:nvSpPr>
          <p:cNvPr id="3" name="Title 2"/>
          <p:cNvSpPr>
            <a:spLocks noGrp="1"/>
          </p:cNvSpPr>
          <p:nvPr>
            <p:ph type="title"/>
          </p:nvPr>
        </p:nvSpPr>
        <p:spPr/>
        <p:txBody>
          <a:bodyPr/>
          <a:lstStyle/>
          <a:p>
            <a:r>
              <a:rPr lang="en-US" dirty="0" err="1"/>
              <a:t>Wallplate</a:t>
            </a:r>
            <a:r>
              <a:rPr lang="en-US" dirty="0"/>
              <a:t> (2x2, 11ac) – FAP-C24JE</a:t>
            </a:r>
          </a:p>
        </p:txBody>
      </p:sp>
      <p:graphicFrame>
        <p:nvGraphicFramePr>
          <p:cNvPr id="8" name="Content Placeholder 4"/>
          <p:cNvGraphicFramePr>
            <a:graphicFrameLocks/>
          </p:cNvGraphicFramePr>
          <p:nvPr>
            <p:extLst>
              <p:ext uri="{D42A27DB-BD31-4B8C-83A1-F6EECF244321}">
                <p14:modId xmlns:p14="http://schemas.microsoft.com/office/powerpoint/2010/main" val="2677119349"/>
              </p:ext>
            </p:extLst>
          </p:nvPr>
        </p:nvGraphicFramePr>
        <p:xfrm>
          <a:off x="4726516" y="910231"/>
          <a:ext cx="6718250" cy="5037537"/>
        </p:xfrm>
        <a:graphic>
          <a:graphicData uri="http://schemas.openxmlformats.org/drawingml/2006/table">
            <a:tbl>
              <a:tblPr firstRow="1" firstCol="1" bandRow="1">
                <a:effectLst/>
                <a:tableStyleId>{073A0DAA-6AF3-43AB-8588-CEC1D06C72B9}</a:tableStyleId>
              </a:tblPr>
              <a:tblGrid>
                <a:gridCol w="2278119">
                  <a:extLst>
                    <a:ext uri="{9D8B030D-6E8A-4147-A177-3AD203B41FA5}">
                      <a16:colId xmlns:a16="http://schemas.microsoft.com/office/drawing/2014/main" val="20000"/>
                    </a:ext>
                  </a:extLst>
                </a:gridCol>
                <a:gridCol w="4440131">
                  <a:extLst>
                    <a:ext uri="{9D8B030D-6E8A-4147-A177-3AD203B41FA5}">
                      <a16:colId xmlns:a16="http://schemas.microsoft.com/office/drawing/2014/main" val="20001"/>
                    </a:ext>
                  </a:extLst>
                </a:gridCol>
              </a:tblGrid>
              <a:tr h="387864">
                <a:tc gridSpan="2">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ru-RU" sz="1600" u="none" strike="noStrike" cap="none" normalizeH="0" baseline="0" dirty="0">
                          <a:ln>
                            <a:noFill/>
                          </a:ln>
                          <a:effectLst/>
                        </a:rPr>
                        <a:t>Технические характеристики</a:t>
                      </a:r>
                      <a:endParaRPr lang="en-US" sz="1600" dirty="0"/>
                    </a:p>
                  </a:txBody>
                  <a:tcPr marL="121888" marR="121888" anchor="ctr">
                    <a:solidFill>
                      <a:srgbClr val="3C3C3C"/>
                    </a:solidFill>
                  </a:tcPr>
                </a:tc>
                <a:tc hMerge="1">
                  <a:txBody>
                    <a:bodyPr/>
                    <a:lstStyle/>
                    <a:p>
                      <a:pPr algn="ctr"/>
                      <a:endParaRPr lang="en-US" sz="1100" dirty="0"/>
                    </a:p>
                  </a:txBody>
                  <a:tcPr anchor="ctr"/>
                </a:tc>
                <a:extLst>
                  <a:ext uri="{0D108BD9-81ED-4DB2-BD59-A6C34878D82A}">
                    <a16:rowId xmlns:a16="http://schemas.microsoft.com/office/drawing/2014/main" val="10000"/>
                  </a:ext>
                </a:extLst>
              </a:tr>
              <a:tr h="340851">
                <a:tc>
                  <a:txBody>
                    <a:bodyPr/>
                    <a:lstStyle/>
                    <a:p>
                      <a:r>
                        <a:rPr lang="en-US" sz="1300" b="1" dirty="0">
                          <a:solidFill>
                            <a:srgbClr val="FFFFFF"/>
                          </a:solidFill>
                        </a:rPr>
                        <a:t>Use Case</a:t>
                      </a: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cap="none" normalizeH="0" baseline="0" dirty="0" err="1">
                          <a:ln>
                            <a:noFill/>
                          </a:ln>
                          <a:solidFill>
                            <a:srgbClr val="C00000"/>
                          </a:solidFill>
                          <a:effectLst/>
                          <a:latin typeface="+mn-lt"/>
                        </a:rPr>
                        <a:t>Wallplate</a:t>
                      </a:r>
                      <a:r>
                        <a:rPr kumimoji="0" lang="en-GB" sz="1300" b="1" i="0" u="none" strike="noStrike" cap="none" normalizeH="0" baseline="0" dirty="0">
                          <a:ln>
                            <a:noFill/>
                          </a:ln>
                          <a:solidFill>
                            <a:srgbClr val="C00000"/>
                          </a:solidFill>
                          <a:effectLst/>
                          <a:latin typeface="+mn-lt"/>
                        </a:rPr>
                        <a:t> Indoor AP</a:t>
                      </a:r>
                    </a:p>
                  </a:txBody>
                  <a:tcPr marL="121888" marR="121888" anchor="ctr"/>
                </a:tc>
                <a:extLst>
                  <a:ext uri="{0D108BD9-81ED-4DB2-BD59-A6C34878D82A}">
                    <a16:rowId xmlns:a16="http://schemas.microsoft.com/office/drawing/2014/main" val="10001"/>
                  </a:ext>
                </a:extLst>
              </a:tr>
              <a:tr h="340851">
                <a:tc>
                  <a:txBody>
                    <a:bodyPr/>
                    <a:lstStyle/>
                    <a:p>
                      <a:r>
                        <a:rPr lang="en-US" sz="1300" dirty="0"/>
                        <a:t>Form Factor</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300" u="none" strike="noStrike" cap="none" normalizeH="0" baseline="0" dirty="0">
                          <a:ln>
                            <a:noFill/>
                          </a:ln>
                          <a:effectLst/>
                        </a:rPr>
                        <a:t>Wallplate Mount</a:t>
                      </a:r>
                      <a:endParaRPr kumimoji="0" lang="en-GB" sz="1300" u="none" strike="noStrike" cap="none" normalizeH="0" baseline="0" dirty="0">
                        <a:ln>
                          <a:noFill/>
                        </a:ln>
                        <a:effectLst/>
                      </a:endParaRPr>
                    </a:p>
                  </a:txBody>
                  <a:tcPr marL="121888" marR="121888" anchor="ctr"/>
                </a:tc>
                <a:extLst>
                  <a:ext uri="{0D108BD9-81ED-4DB2-BD59-A6C34878D82A}">
                    <a16:rowId xmlns:a16="http://schemas.microsoft.com/office/drawing/2014/main" val="10002"/>
                  </a:ext>
                </a:extLst>
              </a:tr>
              <a:tr h="340851">
                <a:tc>
                  <a:txBody>
                    <a:bodyPr/>
                    <a:lstStyle/>
                    <a:p>
                      <a:r>
                        <a:rPr lang="fr-FR" sz="1300" dirty="0"/>
                        <a:t>Rx / </a:t>
                      </a:r>
                      <a:r>
                        <a:rPr lang="fr-FR" sz="1300" dirty="0" err="1"/>
                        <a:t>Tx</a:t>
                      </a:r>
                      <a:endParaRPr lang="fr-FR" sz="1300" b="1" dirty="0">
                        <a:solidFill>
                          <a:srgbClr val="FFFFFF"/>
                        </a:solidFill>
                      </a:endParaRPr>
                    </a:p>
                  </a:txBody>
                  <a:tcPr marL="121888" marR="121888" anchor="ctr">
                    <a:solidFill>
                      <a:schemeClr val="accent4"/>
                    </a:solidFill>
                  </a:tcPr>
                </a:tc>
                <a:tc>
                  <a:txBody>
                    <a:bodyPr/>
                    <a:lstStyle/>
                    <a:p>
                      <a:pPr algn="l"/>
                      <a:r>
                        <a:rPr lang="en-US" sz="1300" b="0" i="0">
                          <a:latin typeface="+mn-lt"/>
                        </a:rPr>
                        <a:t>2x2</a:t>
                      </a:r>
                      <a:endParaRPr lang="en-US" sz="1300" b="0" i="0" dirty="0">
                        <a:latin typeface="+mn-lt"/>
                      </a:endParaRPr>
                    </a:p>
                  </a:txBody>
                  <a:tcPr marL="121888" marR="121888" anchor="ctr"/>
                </a:tc>
                <a:extLst>
                  <a:ext uri="{0D108BD9-81ED-4DB2-BD59-A6C34878D82A}">
                    <a16:rowId xmlns:a16="http://schemas.microsoft.com/office/drawing/2014/main" val="10003"/>
                  </a:ext>
                </a:extLst>
              </a:tr>
              <a:tr h="447187">
                <a:tc>
                  <a:txBody>
                    <a:bodyPr/>
                    <a:lstStyle/>
                    <a:p>
                      <a:r>
                        <a:rPr lang="en-US" sz="1300" dirty="0"/>
                        <a:t>Radio 1</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2.4 GHz 802.11b/g/n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2x2, 2 stream (300 Mbps)</a:t>
                      </a:r>
                    </a:p>
                  </a:txBody>
                  <a:tcPr marL="121888" marR="121888" anchor="ctr"/>
                </a:tc>
                <a:extLst>
                  <a:ext uri="{0D108BD9-81ED-4DB2-BD59-A6C34878D82A}">
                    <a16:rowId xmlns:a16="http://schemas.microsoft.com/office/drawing/2014/main" val="10004"/>
                  </a:ext>
                </a:extLst>
              </a:tr>
              <a:tr h="328467">
                <a:tc>
                  <a:txBody>
                    <a:bodyPr/>
                    <a:lstStyle/>
                    <a:p>
                      <a:r>
                        <a:rPr lang="en-US" sz="1300" b="1" dirty="0">
                          <a:solidFill>
                            <a:srgbClr val="FFFFFF"/>
                          </a:solidFill>
                        </a:rPr>
                        <a:t>Radio 2</a:t>
                      </a:r>
                    </a:p>
                  </a:txBody>
                  <a:tcPr marL="121888" marR="121888" anchor="ctr">
                    <a:solidFill>
                      <a:schemeClr val="accent4"/>
                    </a:solidFill>
                  </a:tcPr>
                </a:tc>
                <a:tc>
                  <a:txBody>
                    <a:bodyPr/>
                    <a:lstStyle/>
                    <a:p>
                      <a:pPr algn="l"/>
                      <a:r>
                        <a:rPr kumimoji="0" lang="en-US" sz="1300" u="none" strike="noStrike" cap="none" normalizeH="0" baseline="0" dirty="0">
                          <a:ln>
                            <a:noFill/>
                          </a:ln>
                          <a:effectLst/>
                        </a:rPr>
                        <a:t>5 GHz 802.11a/n/ac  2x2 MU-MIMO</a:t>
                      </a:r>
                    </a:p>
                    <a:p>
                      <a:pPr algn="l"/>
                      <a:r>
                        <a:rPr kumimoji="0" lang="en-US" sz="1300" u="none" strike="noStrike" cap="none" normalizeH="0" baseline="0" dirty="0">
                          <a:ln>
                            <a:noFill/>
                          </a:ln>
                          <a:effectLst/>
                        </a:rPr>
                        <a:t>2x2, 2 stream (866 Mbps)</a:t>
                      </a:r>
                    </a:p>
                  </a:txBody>
                  <a:tcPr marL="121888" marR="121888" anchor="ctr"/>
                </a:tc>
                <a:extLst>
                  <a:ext uri="{0D108BD9-81ED-4DB2-BD59-A6C34878D82A}">
                    <a16:rowId xmlns:a16="http://schemas.microsoft.com/office/drawing/2014/main" val="10005"/>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Radio 3</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6"/>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BLE</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300" dirty="0"/>
                        <a:t>-</a:t>
                      </a:r>
                      <a:endParaRPr kumimoji="0" lang="en-US" sz="1300" u="none" strike="noStrike" cap="none" normalizeH="0" baseline="0" dirty="0">
                        <a:ln>
                          <a:noFill/>
                        </a:ln>
                        <a:effectLst/>
                      </a:endParaRPr>
                    </a:p>
                  </a:txBody>
                  <a:tcPr marL="121888" marR="121888" anchor="ctr"/>
                </a:tc>
                <a:extLst>
                  <a:ext uri="{0D108BD9-81ED-4DB2-BD59-A6C34878D82A}">
                    <a16:rowId xmlns:a16="http://schemas.microsoft.com/office/drawing/2014/main" val="4079557429"/>
                  </a:ext>
                </a:extLst>
              </a:tr>
              <a:tr h="340851">
                <a:tc>
                  <a:txBody>
                    <a:bodyPr/>
                    <a:lstStyle/>
                    <a:p>
                      <a:r>
                        <a:rPr lang="en-US" sz="1300" dirty="0" err="1"/>
                        <a:t>PoE</a:t>
                      </a:r>
                      <a:endParaRPr lang="en-US" sz="1300" b="1" dirty="0">
                        <a:solidFill>
                          <a:srgbClr val="FFFFFF"/>
                        </a:solidFill>
                      </a:endParaRPr>
                    </a:p>
                  </a:txBody>
                  <a:tcPr marL="121888" marR="121888" anchor="ctr">
                    <a:solidFill>
                      <a:schemeClr val="accent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a-DK" sz="1300" u="none" strike="noStrike" cap="none" normalizeH="0" baseline="0" dirty="0">
                          <a:ln>
                            <a:noFill/>
                          </a:ln>
                          <a:effectLst/>
                        </a:rPr>
                        <a:t>802.3 at</a:t>
                      </a:r>
                    </a:p>
                  </a:txBody>
                  <a:tcPr marL="121888" marR="121888" anchor="ctr"/>
                </a:tc>
                <a:extLst>
                  <a:ext uri="{0D108BD9-81ED-4DB2-BD59-A6C34878D82A}">
                    <a16:rowId xmlns:a16="http://schemas.microsoft.com/office/drawing/2014/main" val="10007"/>
                  </a:ext>
                </a:extLst>
              </a:tr>
              <a:tr h="349047">
                <a:tc>
                  <a:txBody>
                    <a:bodyPr/>
                    <a:lstStyle/>
                    <a:p>
                      <a:r>
                        <a:rPr lang="en-US" sz="1300" dirty="0"/>
                        <a:t>Antennas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4x Internal</a:t>
                      </a:r>
                    </a:p>
                  </a:txBody>
                  <a:tcPr marL="121888" marR="121888" anchor="ctr"/>
                </a:tc>
                <a:extLst>
                  <a:ext uri="{0D108BD9-81ED-4DB2-BD59-A6C34878D82A}">
                    <a16:rowId xmlns:a16="http://schemas.microsoft.com/office/drawing/2014/main" val="10008"/>
                  </a:ext>
                </a:extLst>
              </a:tr>
              <a:tr h="340851">
                <a:tc>
                  <a:txBody>
                    <a:bodyPr/>
                    <a:lstStyle/>
                    <a:p>
                      <a:r>
                        <a:rPr lang="en-US" sz="1300" dirty="0"/>
                        <a:t>Ethernet Interfaces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u="none" strike="noStrike" cap="none" normalizeH="0" baseline="0" dirty="0">
                          <a:ln>
                            <a:noFill/>
                          </a:ln>
                          <a:solidFill>
                            <a:schemeClr val="tx1"/>
                          </a:solidFill>
                          <a:effectLst/>
                        </a:rPr>
                        <a:t>6 x GE RJ45:</a:t>
                      </a:r>
                    </a:p>
                    <a:p>
                      <a:pPr marL="74287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u="none" strike="noStrike" cap="none" normalizeH="0" baseline="0" dirty="0">
                          <a:ln>
                            <a:noFill/>
                          </a:ln>
                          <a:solidFill>
                            <a:schemeClr val="tx1"/>
                          </a:solidFill>
                          <a:effectLst/>
                        </a:rPr>
                        <a:t>1 x GE RJ45 (PD 802.3at)</a:t>
                      </a:r>
                    </a:p>
                    <a:p>
                      <a:pPr marL="74287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u="none" strike="noStrike" cap="none" normalizeH="0" baseline="0" dirty="0">
                          <a:ln>
                            <a:noFill/>
                          </a:ln>
                          <a:solidFill>
                            <a:schemeClr val="tx1"/>
                          </a:solidFill>
                          <a:effectLst/>
                        </a:rPr>
                        <a:t>1 x GE RJ45 (PSE 802.3af)</a:t>
                      </a:r>
                    </a:p>
                    <a:p>
                      <a:pPr marL="74287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u="none" strike="noStrike" cap="none" normalizeH="0" baseline="0" dirty="0">
                          <a:ln>
                            <a:noFill/>
                          </a:ln>
                          <a:solidFill>
                            <a:schemeClr val="tx1"/>
                          </a:solidFill>
                          <a:effectLst/>
                        </a:rPr>
                        <a:t>2 x GE RJ45</a:t>
                      </a:r>
                    </a:p>
                    <a:p>
                      <a:pPr marL="74287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u="none" strike="noStrike" cap="none" normalizeH="0" baseline="0" dirty="0">
                          <a:ln>
                            <a:noFill/>
                          </a:ln>
                          <a:solidFill>
                            <a:schemeClr val="tx1"/>
                          </a:solidFill>
                          <a:effectLst/>
                        </a:rPr>
                        <a:t>1 x GE RJ45 (Pass Through In)</a:t>
                      </a:r>
                    </a:p>
                    <a:p>
                      <a:pPr marL="74287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u="none" strike="noStrike" cap="none" normalizeH="0" baseline="0" dirty="0">
                          <a:ln>
                            <a:noFill/>
                          </a:ln>
                          <a:solidFill>
                            <a:schemeClr val="tx1"/>
                          </a:solidFill>
                          <a:effectLst/>
                        </a:rPr>
                        <a:t>1 x GE RJ45 (Pass Through Out)</a:t>
                      </a:r>
                    </a:p>
                  </a:txBody>
                  <a:tcPr marL="121888" marR="121888" anchor="ctr"/>
                </a:tc>
                <a:extLst>
                  <a:ext uri="{0D108BD9-81ED-4DB2-BD59-A6C34878D82A}">
                    <a16:rowId xmlns:a16="http://schemas.microsoft.com/office/drawing/2014/main" val="10009"/>
                  </a:ext>
                </a:extLst>
              </a:tr>
            </a:tbl>
          </a:graphicData>
        </a:graphic>
      </p:graphicFrame>
      <p:pic>
        <p:nvPicPr>
          <p:cNvPr id="1026" name="Picture 2" descr="https://site.fortinet.com/productselector/api/application/images/FAP-C24J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745" y="1592130"/>
            <a:ext cx="2628845" cy="262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227934"/>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extLst>
              <p:ext uri="{D42A27DB-BD31-4B8C-83A1-F6EECF244321}">
                <p14:modId xmlns:p14="http://schemas.microsoft.com/office/powerpoint/2010/main" val="1130234526"/>
              </p:ext>
            </p:extLst>
          </p:nvPr>
        </p:nvGraphicFramePr>
        <p:xfrm>
          <a:off x="4726516" y="1020216"/>
          <a:ext cx="6718250" cy="4966564"/>
        </p:xfrm>
        <a:graphic>
          <a:graphicData uri="http://schemas.openxmlformats.org/drawingml/2006/table">
            <a:tbl>
              <a:tblPr firstRow="1" firstCol="1" bandRow="1">
                <a:effectLst/>
                <a:tableStyleId>{073A0DAA-6AF3-43AB-8588-CEC1D06C72B9}</a:tableStyleId>
              </a:tblPr>
              <a:tblGrid>
                <a:gridCol w="2278119">
                  <a:extLst>
                    <a:ext uri="{9D8B030D-6E8A-4147-A177-3AD203B41FA5}">
                      <a16:colId xmlns:a16="http://schemas.microsoft.com/office/drawing/2014/main" val="20000"/>
                    </a:ext>
                  </a:extLst>
                </a:gridCol>
                <a:gridCol w="4440131">
                  <a:extLst>
                    <a:ext uri="{9D8B030D-6E8A-4147-A177-3AD203B41FA5}">
                      <a16:colId xmlns:a16="http://schemas.microsoft.com/office/drawing/2014/main" val="20001"/>
                    </a:ext>
                  </a:extLst>
                </a:gridCol>
              </a:tblGrid>
              <a:tr h="387864">
                <a:tc gridSpan="2">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ru-RU" sz="1600" u="none" strike="noStrike" cap="none" normalizeH="0" baseline="0" dirty="0">
                          <a:ln>
                            <a:noFill/>
                          </a:ln>
                          <a:effectLst/>
                        </a:rPr>
                        <a:t>Технические характеристики</a:t>
                      </a:r>
                      <a:endParaRPr lang="en-US" sz="1600" dirty="0"/>
                    </a:p>
                  </a:txBody>
                  <a:tcPr marL="121888" marR="121888" anchor="ctr">
                    <a:solidFill>
                      <a:srgbClr val="3C3C3C"/>
                    </a:solidFill>
                  </a:tcPr>
                </a:tc>
                <a:tc hMerge="1">
                  <a:txBody>
                    <a:bodyPr/>
                    <a:lstStyle/>
                    <a:p>
                      <a:pPr algn="ctr"/>
                      <a:endParaRPr lang="en-US" sz="1100" dirty="0"/>
                    </a:p>
                  </a:txBody>
                  <a:tcPr anchor="ctr"/>
                </a:tc>
                <a:extLst>
                  <a:ext uri="{0D108BD9-81ED-4DB2-BD59-A6C34878D82A}">
                    <a16:rowId xmlns:a16="http://schemas.microsoft.com/office/drawing/2014/main" val="10000"/>
                  </a:ext>
                </a:extLst>
              </a:tr>
              <a:tr h="340851">
                <a:tc>
                  <a:txBody>
                    <a:bodyPr/>
                    <a:lstStyle/>
                    <a:p>
                      <a:r>
                        <a:rPr lang="en-US" sz="1300" b="1" dirty="0">
                          <a:solidFill>
                            <a:srgbClr val="FFFFFF"/>
                          </a:solidFill>
                        </a:rPr>
                        <a:t>Use Case</a:t>
                      </a: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1" i="0" u="none" strike="noStrike" cap="none" normalizeH="0" baseline="0" dirty="0" err="1">
                          <a:ln>
                            <a:noFill/>
                          </a:ln>
                          <a:solidFill>
                            <a:srgbClr val="C00000"/>
                          </a:solidFill>
                          <a:effectLst/>
                          <a:latin typeface="+mn-lt"/>
                        </a:rPr>
                        <a:t>Wallplate</a:t>
                      </a:r>
                      <a:r>
                        <a:rPr kumimoji="0" lang="en-GB" sz="1300" b="1" i="0" u="none" strike="noStrike" cap="none" normalizeH="0" baseline="0" dirty="0">
                          <a:ln>
                            <a:noFill/>
                          </a:ln>
                          <a:solidFill>
                            <a:srgbClr val="C00000"/>
                          </a:solidFill>
                          <a:effectLst/>
                          <a:latin typeface="+mn-lt"/>
                        </a:rPr>
                        <a:t> Indoor AP</a:t>
                      </a:r>
                    </a:p>
                  </a:txBody>
                  <a:tcPr marL="121888" marR="121888" anchor="ctr"/>
                </a:tc>
                <a:extLst>
                  <a:ext uri="{0D108BD9-81ED-4DB2-BD59-A6C34878D82A}">
                    <a16:rowId xmlns:a16="http://schemas.microsoft.com/office/drawing/2014/main" val="10001"/>
                  </a:ext>
                </a:extLst>
              </a:tr>
              <a:tr h="340851">
                <a:tc>
                  <a:txBody>
                    <a:bodyPr/>
                    <a:lstStyle/>
                    <a:p>
                      <a:r>
                        <a:rPr lang="en-US" sz="1300" dirty="0"/>
                        <a:t>Form Factor</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300" u="none" strike="noStrike" cap="none" normalizeH="0" baseline="0" dirty="0">
                          <a:ln>
                            <a:noFill/>
                          </a:ln>
                          <a:effectLst/>
                        </a:rPr>
                        <a:t>Wallplate Mount</a:t>
                      </a:r>
                      <a:endParaRPr kumimoji="0" lang="en-GB" sz="1300" u="none" strike="noStrike" cap="none" normalizeH="0" baseline="0" dirty="0">
                        <a:ln>
                          <a:noFill/>
                        </a:ln>
                        <a:effectLst/>
                      </a:endParaRPr>
                    </a:p>
                  </a:txBody>
                  <a:tcPr marL="121888" marR="121888" anchor="ctr"/>
                </a:tc>
                <a:extLst>
                  <a:ext uri="{0D108BD9-81ED-4DB2-BD59-A6C34878D82A}">
                    <a16:rowId xmlns:a16="http://schemas.microsoft.com/office/drawing/2014/main" val="10002"/>
                  </a:ext>
                </a:extLst>
              </a:tr>
              <a:tr h="340851">
                <a:tc>
                  <a:txBody>
                    <a:bodyPr/>
                    <a:lstStyle/>
                    <a:p>
                      <a:r>
                        <a:rPr lang="fr-FR" sz="1300" dirty="0"/>
                        <a:t>Rx / </a:t>
                      </a:r>
                      <a:r>
                        <a:rPr lang="fr-FR" sz="1300" dirty="0" err="1"/>
                        <a:t>Tx</a:t>
                      </a:r>
                      <a:endParaRPr lang="fr-FR" sz="1300" b="1" dirty="0">
                        <a:solidFill>
                          <a:srgbClr val="FFFFFF"/>
                        </a:solidFill>
                      </a:endParaRPr>
                    </a:p>
                  </a:txBody>
                  <a:tcPr marL="121888" marR="121888" anchor="ctr">
                    <a:solidFill>
                      <a:schemeClr val="accent4"/>
                    </a:solidFill>
                  </a:tcPr>
                </a:tc>
                <a:tc>
                  <a:txBody>
                    <a:bodyPr/>
                    <a:lstStyle/>
                    <a:p>
                      <a:pPr algn="l"/>
                      <a:r>
                        <a:rPr lang="en-US" sz="1300" b="0" i="0" dirty="0">
                          <a:latin typeface="+mn-lt"/>
                        </a:rPr>
                        <a:t>2x2 or 1x1</a:t>
                      </a:r>
                    </a:p>
                  </a:txBody>
                  <a:tcPr marL="121888" marR="121888" anchor="ctr"/>
                </a:tc>
                <a:extLst>
                  <a:ext uri="{0D108BD9-81ED-4DB2-BD59-A6C34878D82A}">
                    <a16:rowId xmlns:a16="http://schemas.microsoft.com/office/drawing/2014/main" val="10003"/>
                  </a:ext>
                </a:extLst>
              </a:tr>
              <a:tr h="575920">
                <a:tc>
                  <a:txBody>
                    <a:bodyPr/>
                    <a:lstStyle/>
                    <a:p>
                      <a:r>
                        <a:rPr lang="en-US" sz="1300" dirty="0"/>
                        <a:t>Radio 1</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2.4 GHz 802.11b/g/n  and/or  5 GHz 802.11a/n/ac</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Configurable as 1 2x2, or 2 1x1 radios</a:t>
                      </a:r>
                    </a:p>
                  </a:txBody>
                  <a:tcPr marL="121888" marR="121888" anchor="ctr"/>
                </a:tc>
                <a:extLst>
                  <a:ext uri="{0D108BD9-81ED-4DB2-BD59-A6C34878D82A}">
                    <a16:rowId xmlns:a16="http://schemas.microsoft.com/office/drawing/2014/main" val="10004"/>
                  </a:ext>
                </a:extLst>
              </a:tr>
              <a:tr h="328467">
                <a:tc>
                  <a:txBody>
                    <a:bodyPr/>
                    <a:lstStyle/>
                    <a:p>
                      <a:r>
                        <a:rPr lang="en-US" sz="1300" b="1" dirty="0">
                          <a:solidFill>
                            <a:srgbClr val="FFFFFF"/>
                          </a:solidFill>
                        </a:rPr>
                        <a:t>Radio 2</a:t>
                      </a:r>
                    </a:p>
                  </a:txBody>
                  <a:tcPr marL="121888" marR="121888" anchor="ctr">
                    <a:solidFill>
                      <a:schemeClr val="accent4"/>
                    </a:solidFill>
                  </a:tcPr>
                </a:tc>
                <a:tc>
                  <a:txBody>
                    <a:bodyPr/>
                    <a:lstStyle/>
                    <a:p>
                      <a:pPr algn="l"/>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5"/>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Radio 3</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a:t>
                      </a:r>
                    </a:p>
                  </a:txBody>
                  <a:tcPr marL="121888" marR="121888" anchor="ctr"/>
                </a:tc>
                <a:extLst>
                  <a:ext uri="{0D108BD9-81ED-4DB2-BD59-A6C34878D82A}">
                    <a16:rowId xmlns:a16="http://schemas.microsoft.com/office/drawing/2014/main" val="10006"/>
                  </a:ext>
                </a:extLst>
              </a:tr>
              <a:tr h="340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FFFF"/>
                          </a:solidFill>
                        </a:rPr>
                        <a:t>BLE</a:t>
                      </a:r>
                    </a:p>
                  </a:txBody>
                  <a:tcPr marL="121888" marR="121888"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300" dirty="0"/>
                        <a:t>Bluetooth scanning and iBeacon advertisement</a:t>
                      </a:r>
                      <a:endParaRPr kumimoji="0" lang="en-US" sz="1300" u="none" strike="noStrike" cap="none" normalizeH="0" baseline="0" dirty="0">
                        <a:ln>
                          <a:noFill/>
                        </a:ln>
                        <a:effectLst/>
                      </a:endParaRPr>
                    </a:p>
                  </a:txBody>
                  <a:tcPr marL="121888" marR="121888" anchor="ctr"/>
                </a:tc>
                <a:extLst>
                  <a:ext uri="{0D108BD9-81ED-4DB2-BD59-A6C34878D82A}">
                    <a16:rowId xmlns:a16="http://schemas.microsoft.com/office/drawing/2014/main" val="4079557429"/>
                  </a:ext>
                </a:extLst>
              </a:tr>
              <a:tr h="340851">
                <a:tc>
                  <a:txBody>
                    <a:bodyPr/>
                    <a:lstStyle/>
                    <a:p>
                      <a:r>
                        <a:rPr lang="en-US" sz="1300" dirty="0" err="1"/>
                        <a:t>PoE</a:t>
                      </a:r>
                      <a:endParaRPr lang="en-US" sz="1300" b="1" dirty="0">
                        <a:solidFill>
                          <a:srgbClr val="FFFFFF"/>
                        </a:solidFill>
                      </a:endParaRPr>
                    </a:p>
                  </a:txBody>
                  <a:tcPr marL="121888" marR="121888" anchor="ctr">
                    <a:solidFill>
                      <a:schemeClr val="accent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a-DK" sz="1300" u="none" strike="noStrike" cap="none" normalizeH="0" baseline="0" dirty="0">
                          <a:ln>
                            <a:noFill/>
                          </a:ln>
                          <a:effectLst/>
                        </a:rPr>
                        <a:t>802.3 at</a:t>
                      </a:r>
                    </a:p>
                  </a:txBody>
                  <a:tcPr marL="121888" marR="121888" anchor="ctr"/>
                </a:tc>
                <a:extLst>
                  <a:ext uri="{0D108BD9-81ED-4DB2-BD59-A6C34878D82A}">
                    <a16:rowId xmlns:a16="http://schemas.microsoft.com/office/drawing/2014/main" val="10007"/>
                  </a:ext>
                </a:extLst>
              </a:tr>
              <a:tr h="349047">
                <a:tc>
                  <a:txBody>
                    <a:bodyPr/>
                    <a:lstStyle/>
                    <a:p>
                      <a:r>
                        <a:rPr lang="en-US" sz="1300" dirty="0"/>
                        <a:t>Antennas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dirty="0">
                          <a:ln>
                            <a:noFill/>
                          </a:ln>
                          <a:effectLst/>
                        </a:rPr>
                        <a:t>2x Internal</a:t>
                      </a:r>
                    </a:p>
                  </a:txBody>
                  <a:tcPr marL="121888" marR="121888" anchor="ctr"/>
                </a:tc>
                <a:extLst>
                  <a:ext uri="{0D108BD9-81ED-4DB2-BD59-A6C34878D82A}">
                    <a16:rowId xmlns:a16="http://schemas.microsoft.com/office/drawing/2014/main" val="10008"/>
                  </a:ext>
                </a:extLst>
              </a:tr>
              <a:tr h="340851">
                <a:tc>
                  <a:txBody>
                    <a:bodyPr/>
                    <a:lstStyle/>
                    <a:p>
                      <a:r>
                        <a:rPr lang="en-US" sz="1300" dirty="0"/>
                        <a:t>Ethernet Interfaces</a:t>
                      </a:r>
                      <a:endParaRPr lang="en-US" sz="1300" b="1" dirty="0">
                        <a:solidFill>
                          <a:srgbClr val="FFFFFF"/>
                        </a:solidFill>
                      </a:endParaRPr>
                    </a:p>
                  </a:txBody>
                  <a:tcPr marL="121888" marR="121888"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u="none" strike="noStrike" cap="none" normalizeH="0" baseline="0" dirty="0">
                          <a:ln>
                            <a:noFill/>
                          </a:ln>
                          <a:solidFill>
                            <a:schemeClr val="tx1"/>
                          </a:solidFill>
                          <a:effectLst/>
                        </a:rPr>
                        <a:t>6 x GE RJ45:</a:t>
                      </a:r>
                    </a:p>
                    <a:p>
                      <a:pPr marL="74287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u="none" strike="noStrike" cap="none" normalizeH="0" baseline="0" dirty="0">
                          <a:ln>
                            <a:noFill/>
                          </a:ln>
                          <a:solidFill>
                            <a:schemeClr val="tx1"/>
                          </a:solidFill>
                          <a:effectLst/>
                        </a:rPr>
                        <a:t>1 x GE RJ45 (PD 802.3at)</a:t>
                      </a:r>
                    </a:p>
                    <a:p>
                      <a:pPr marL="74287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u="none" strike="noStrike" cap="none" normalizeH="0" baseline="0" dirty="0">
                          <a:ln>
                            <a:noFill/>
                          </a:ln>
                          <a:solidFill>
                            <a:schemeClr val="tx1"/>
                          </a:solidFill>
                          <a:effectLst/>
                        </a:rPr>
                        <a:t>1 x GE RJ45 (PSE 802.3af)</a:t>
                      </a:r>
                    </a:p>
                    <a:p>
                      <a:pPr marL="74287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u="none" strike="noStrike" cap="none" normalizeH="0" baseline="0" dirty="0">
                          <a:ln>
                            <a:noFill/>
                          </a:ln>
                          <a:solidFill>
                            <a:schemeClr val="tx1"/>
                          </a:solidFill>
                          <a:effectLst/>
                        </a:rPr>
                        <a:t>2 x GE RJ45</a:t>
                      </a:r>
                    </a:p>
                    <a:p>
                      <a:pPr marL="74287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u="none" strike="noStrike" cap="none" normalizeH="0" baseline="0" dirty="0">
                          <a:ln>
                            <a:noFill/>
                          </a:ln>
                          <a:solidFill>
                            <a:schemeClr val="tx1"/>
                          </a:solidFill>
                          <a:effectLst/>
                        </a:rPr>
                        <a:t>1 x GE RJ45 (Pass Through In)</a:t>
                      </a:r>
                    </a:p>
                    <a:p>
                      <a:pPr marL="74287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u="none" strike="noStrike" cap="none" normalizeH="0" baseline="0" dirty="0">
                          <a:ln>
                            <a:noFill/>
                          </a:ln>
                          <a:solidFill>
                            <a:schemeClr val="tx1"/>
                          </a:solidFill>
                          <a:effectLst/>
                        </a:rPr>
                        <a:t>1 x GE RJ45 (Pass Through Out)</a:t>
                      </a:r>
                    </a:p>
                  </a:txBody>
                  <a:tcPr marL="121888" marR="121888" anchor="ctr"/>
                </a:tc>
                <a:extLst>
                  <a:ext uri="{0D108BD9-81ED-4DB2-BD59-A6C34878D82A}">
                    <a16:rowId xmlns:a16="http://schemas.microsoft.com/office/drawing/2014/main" val="10009"/>
                  </a:ext>
                </a:extLst>
              </a:tr>
            </a:tbl>
          </a:graphicData>
        </a:graphic>
      </p:graphicFrame>
      <p:sp>
        <p:nvSpPr>
          <p:cNvPr id="16" name="Content Placeholder 2"/>
          <p:cNvSpPr>
            <a:spLocks/>
          </p:cNvSpPr>
          <p:nvPr/>
        </p:nvSpPr>
        <p:spPr bwMode="auto">
          <a:xfrm>
            <a:off x="386678" y="4236942"/>
            <a:ext cx="3758221" cy="383823"/>
          </a:xfrm>
          <a:prstGeom prst="rect">
            <a:avLst/>
          </a:prstGeom>
          <a:noFill/>
          <a:ln w="9525">
            <a:noFill/>
            <a:miter lim="800000"/>
            <a:headEnd/>
            <a:tailEnd/>
          </a:ln>
        </p:spPr>
        <p:txBody>
          <a:bodyPr lIns="121899" tIns="60949" rIns="121899" bIns="60949"/>
          <a:lstStyle/>
          <a:p>
            <a:pPr marL="230677" indent="-230677" algn="ctr" eaLnBrk="0" hangingPunct="0">
              <a:spcBef>
                <a:spcPct val="20000"/>
              </a:spcBef>
              <a:buClr>
                <a:srgbClr val="FF0000"/>
              </a:buClr>
              <a:buSzPct val="100000"/>
            </a:pPr>
            <a:r>
              <a:rPr lang="en-US" sz="2100" b="1" dirty="0">
                <a:solidFill>
                  <a:srgbClr val="444F51"/>
                </a:solidFill>
              </a:rPr>
              <a:t>FAP-U24JEV</a:t>
            </a:r>
          </a:p>
        </p:txBody>
      </p:sp>
      <p:sp>
        <p:nvSpPr>
          <p:cNvPr id="3" name="Title 2"/>
          <p:cNvSpPr>
            <a:spLocks noGrp="1"/>
          </p:cNvSpPr>
          <p:nvPr>
            <p:ph type="title"/>
          </p:nvPr>
        </p:nvSpPr>
        <p:spPr/>
        <p:txBody>
          <a:bodyPr/>
          <a:lstStyle/>
          <a:p>
            <a:r>
              <a:rPr lang="en-US" dirty="0" err="1"/>
              <a:t>Wallplate</a:t>
            </a:r>
            <a:r>
              <a:rPr lang="en-US" dirty="0"/>
              <a:t> (2x2, 11ac) – FAP-U24JEV</a:t>
            </a:r>
          </a:p>
        </p:txBody>
      </p:sp>
      <p:pic>
        <p:nvPicPr>
          <p:cNvPr id="2050" name="Picture 2" descr="https://site.fortinet.com/productselector/api/application/images/FAP-U23JEV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78" y="1545460"/>
            <a:ext cx="3772535" cy="3772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333" y="4206760"/>
            <a:ext cx="165264" cy="16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088591"/>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2" y="264268"/>
            <a:ext cx="10835325" cy="729997"/>
          </a:xfrm>
        </p:spPr>
        <p:txBody>
          <a:bodyPr>
            <a:normAutofit fontScale="90000"/>
          </a:bodyPr>
          <a:lstStyle/>
          <a:p>
            <a:r>
              <a:rPr lang="ru-RU" dirty="0"/>
              <a:t>Развертывание в местах с высокой плотностью / гостевыми сетями</a:t>
            </a:r>
            <a:endParaRPr lang="en-US" dirty="0"/>
          </a:p>
        </p:txBody>
      </p:sp>
      <p:sp>
        <p:nvSpPr>
          <p:cNvPr id="3" name="TextBox 2"/>
          <p:cNvSpPr txBox="1"/>
          <p:nvPr/>
        </p:nvSpPr>
        <p:spPr>
          <a:xfrm>
            <a:off x="577683" y="917935"/>
            <a:ext cx="10898841" cy="5940065"/>
          </a:xfrm>
          <a:prstGeom prst="rect">
            <a:avLst/>
          </a:prstGeom>
          <a:noFill/>
        </p:spPr>
        <p:txBody>
          <a:bodyPr wrap="square" lIns="121899" tIns="60949" rIns="121899" bIns="60949" rtlCol="0">
            <a:spAutoFit/>
          </a:bodyPr>
          <a:lstStyle/>
          <a:p>
            <a:pPr marL="380933" indent="-380933">
              <a:buFont typeface="Arial" panose="020B0604020202020204" pitchFamily="34" charset="0"/>
              <a:buChar char="•"/>
            </a:pPr>
            <a:r>
              <a:rPr lang="ru-RU" b="1" dirty="0">
                <a:solidFill>
                  <a:srgbClr val="000000"/>
                </a:solidFill>
              </a:rPr>
              <a:t>Контроль скорости передачи данных</a:t>
            </a:r>
            <a:r>
              <a:rPr lang="en-US" b="1" dirty="0">
                <a:solidFill>
                  <a:srgbClr val="000000"/>
                </a:solidFill>
              </a:rPr>
              <a:t>– </a:t>
            </a:r>
            <a:r>
              <a:rPr lang="ru-RU" dirty="0">
                <a:solidFill>
                  <a:srgbClr val="000000"/>
                </a:solidFill>
              </a:rPr>
              <a:t>Корректируйте по необходимости пропускную способность и управляйте модуляцией для очистки эфира передачи при работе большого количества клиентов</a:t>
            </a:r>
            <a:endParaRPr lang="en-US" b="1" dirty="0">
              <a:solidFill>
                <a:srgbClr val="000000"/>
              </a:solidFill>
            </a:endParaRPr>
          </a:p>
          <a:p>
            <a:pPr marL="380933" indent="-380933">
              <a:buFont typeface="Arial" panose="020B0604020202020204" pitchFamily="34" charset="0"/>
              <a:buChar char="•"/>
            </a:pPr>
            <a:endParaRPr lang="en-US" b="1" dirty="0">
              <a:solidFill>
                <a:srgbClr val="000000"/>
              </a:solidFill>
            </a:endParaRPr>
          </a:p>
          <a:p>
            <a:pPr marL="380933" indent="-380933">
              <a:buFont typeface="Arial" panose="020B0604020202020204" pitchFamily="34" charset="0"/>
              <a:buChar char="•"/>
            </a:pPr>
            <a:r>
              <a:rPr lang="ru-RU" b="1" dirty="0">
                <a:solidFill>
                  <a:srgbClr val="000000"/>
                </a:solidFill>
              </a:rPr>
              <a:t>Управление </a:t>
            </a:r>
            <a:r>
              <a:rPr lang="en-US" b="1" dirty="0">
                <a:solidFill>
                  <a:srgbClr val="000000"/>
                </a:solidFill>
              </a:rPr>
              <a:t>Broadcast </a:t>
            </a:r>
            <a:r>
              <a:rPr lang="ru-RU" b="1" dirty="0">
                <a:solidFill>
                  <a:srgbClr val="000000"/>
                </a:solidFill>
              </a:rPr>
              <a:t>и</a:t>
            </a:r>
            <a:r>
              <a:rPr lang="en-US" b="1" dirty="0">
                <a:solidFill>
                  <a:srgbClr val="000000"/>
                </a:solidFill>
              </a:rPr>
              <a:t> Multicast </a:t>
            </a:r>
            <a:r>
              <a:rPr lang="ru-RU" b="1" dirty="0">
                <a:solidFill>
                  <a:srgbClr val="000000"/>
                </a:solidFill>
              </a:rPr>
              <a:t>трафиком</a:t>
            </a:r>
            <a:r>
              <a:rPr lang="en-US" dirty="0">
                <a:solidFill>
                  <a:srgbClr val="000000"/>
                </a:solidFill>
              </a:rPr>
              <a:t> </a:t>
            </a:r>
            <a:r>
              <a:rPr lang="ru-RU" dirty="0">
                <a:solidFill>
                  <a:srgbClr val="000000"/>
                </a:solidFill>
              </a:rPr>
              <a:t>Позволяет ограничить и управлять широковещательной и многоадресной рассыпкой ненужных фреймов, чтобы обеспечить максимальную эффективность передачи данных</a:t>
            </a:r>
            <a:r>
              <a:rPr lang="en-US" dirty="0">
                <a:solidFill>
                  <a:srgbClr val="000000"/>
                </a:solidFill>
              </a:rPr>
              <a:t> </a:t>
            </a:r>
          </a:p>
          <a:p>
            <a:pPr marL="380933" indent="-380933">
              <a:buFont typeface="Arial" panose="020B0604020202020204" pitchFamily="34" charset="0"/>
              <a:buChar char="•"/>
            </a:pPr>
            <a:endParaRPr lang="en-US" dirty="0">
              <a:solidFill>
                <a:srgbClr val="000000"/>
              </a:solidFill>
            </a:endParaRPr>
          </a:p>
          <a:p>
            <a:pPr marL="380933" indent="-380933">
              <a:buFont typeface="Arial" panose="020B0604020202020204" pitchFamily="34" charset="0"/>
              <a:buChar char="•"/>
            </a:pPr>
            <a:r>
              <a:rPr lang="ru-RU" b="1" dirty="0">
                <a:solidFill>
                  <a:srgbClr val="000000"/>
                </a:solidFill>
              </a:rPr>
              <a:t>Борьба с</a:t>
            </a:r>
            <a:r>
              <a:rPr lang="en-US" b="1" dirty="0">
                <a:solidFill>
                  <a:srgbClr val="000000"/>
                </a:solidFill>
              </a:rPr>
              <a:t> DHCP Starvation </a:t>
            </a:r>
            <a:r>
              <a:rPr lang="ru-RU" b="1" dirty="0">
                <a:solidFill>
                  <a:srgbClr val="000000"/>
                </a:solidFill>
              </a:rPr>
              <a:t>атаками</a:t>
            </a:r>
            <a:r>
              <a:rPr lang="en-US" b="1" dirty="0">
                <a:solidFill>
                  <a:srgbClr val="000000"/>
                </a:solidFill>
              </a:rPr>
              <a:t> </a:t>
            </a:r>
            <a:r>
              <a:rPr lang="mr-IN" dirty="0">
                <a:solidFill>
                  <a:srgbClr val="000000"/>
                </a:solidFill>
              </a:rPr>
              <a:t>–</a:t>
            </a:r>
            <a:r>
              <a:rPr lang="en-US" dirty="0">
                <a:solidFill>
                  <a:srgbClr val="000000"/>
                </a:solidFill>
              </a:rPr>
              <a:t> </a:t>
            </a:r>
            <a:r>
              <a:rPr lang="ru-RU" dirty="0">
                <a:solidFill>
                  <a:srgbClr val="000000"/>
                </a:solidFill>
              </a:rPr>
              <a:t>Устраните риски связанные с зараженными гостевыми беспроводными устройствами занимающие весь пул адресов </a:t>
            </a:r>
            <a:r>
              <a:rPr lang="ru-RU" dirty="0" err="1">
                <a:solidFill>
                  <a:srgbClr val="000000"/>
                </a:solidFill>
              </a:rPr>
              <a:t>dhcp</a:t>
            </a:r>
            <a:r>
              <a:rPr lang="ru-RU" dirty="0">
                <a:solidFill>
                  <a:srgbClr val="000000"/>
                </a:solidFill>
              </a:rPr>
              <a:t>.</a:t>
            </a:r>
          </a:p>
          <a:p>
            <a:pPr marL="380933" indent="-380933">
              <a:buFont typeface="Arial" panose="020B0604020202020204" pitchFamily="34" charset="0"/>
              <a:buChar char="•"/>
            </a:pPr>
            <a:endParaRPr lang="en-US" dirty="0">
              <a:solidFill>
                <a:srgbClr val="000000"/>
              </a:solidFill>
            </a:endParaRPr>
          </a:p>
          <a:p>
            <a:pPr marL="380933" indent="-380933">
              <a:buFont typeface="Arial" panose="020B0604020202020204" pitchFamily="34" charset="0"/>
              <a:buChar char="•"/>
            </a:pPr>
            <a:r>
              <a:rPr lang="ru-RU" b="1" dirty="0">
                <a:solidFill>
                  <a:srgbClr val="000000"/>
                </a:solidFill>
              </a:rPr>
              <a:t>Конфиденциальность клиента </a:t>
            </a:r>
            <a:r>
              <a:rPr lang="en-US" b="1" dirty="0">
                <a:solidFill>
                  <a:srgbClr val="000000"/>
                </a:solidFill>
              </a:rPr>
              <a:t>– </a:t>
            </a:r>
            <a:r>
              <a:rPr lang="ru-RU" dirty="0">
                <a:solidFill>
                  <a:srgbClr val="000000"/>
                </a:solidFill>
              </a:rPr>
              <a:t>Запретить пользователям блокировать сеть, отправлять трафик друг другу и защищать клиентов от возможных атак со стороны других клиентов</a:t>
            </a:r>
            <a:endParaRPr lang="en-US" dirty="0">
              <a:solidFill>
                <a:srgbClr val="000000"/>
              </a:solidFill>
            </a:endParaRPr>
          </a:p>
          <a:p>
            <a:pPr marL="380933" indent="-380933">
              <a:buFont typeface="Arial" panose="020B0604020202020204" pitchFamily="34" charset="0"/>
              <a:buChar char="•"/>
            </a:pPr>
            <a:endParaRPr lang="en-US" dirty="0">
              <a:solidFill>
                <a:srgbClr val="000000"/>
              </a:solidFill>
            </a:endParaRPr>
          </a:p>
          <a:p>
            <a:pPr marL="380933" indent="-380933">
              <a:buFont typeface="Arial" panose="020B0604020202020204" pitchFamily="34" charset="0"/>
              <a:buChar char="•"/>
            </a:pPr>
            <a:r>
              <a:rPr lang="ru-RU" b="1" dirty="0">
                <a:solidFill>
                  <a:srgbClr val="000000"/>
                </a:solidFill>
              </a:rPr>
              <a:t>Подавление попыток разведки беспроводной сети</a:t>
            </a:r>
            <a:r>
              <a:rPr lang="en-US" dirty="0">
                <a:solidFill>
                  <a:srgbClr val="000000"/>
                </a:solidFill>
              </a:rPr>
              <a:t>– </a:t>
            </a:r>
            <a:r>
              <a:rPr lang="ru-RU" dirty="0">
                <a:solidFill>
                  <a:srgbClr val="000000"/>
                </a:solidFill>
              </a:rPr>
              <a:t>Контролируйте условия, при которых точки доступа реагируют на запросы с клиентских станций.</a:t>
            </a:r>
          </a:p>
          <a:p>
            <a:pPr marL="380933" indent="-380933">
              <a:buFont typeface="Arial" panose="020B0604020202020204" pitchFamily="34" charset="0"/>
              <a:buChar char="•"/>
            </a:pPr>
            <a:endParaRPr lang="en-US" dirty="0">
              <a:solidFill>
                <a:srgbClr val="000000"/>
              </a:solidFill>
            </a:endParaRPr>
          </a:p>
          <a:p>
            <a:pPr marL="380933" indent="-380933">
              <a:buFont typeface="Arial" panose="020B0604020202020204" pitchFamily="34" charset="0"/>
              <a:buChar char="•"/>
            </a:pPr>
            <a:r>
              <a:rPr lang="ru-RU" b="1" dirty="0">
                <a:solidFill>
                  <a:srgbClr val="000000"/>
                </a:solidFill>
              </a:rPr>
              <a:t>Регулирование полосы пропускания и шейпинг трафика</a:t>
            </a:r>
          </a:p>
          <a:p>
            <a:r>
              <a:rPr lang="ru-RU" b="1" dirty="0">
                <a:solidFill>
                  <a:srgbClr val="000000"/>
                </a:solidFill>
              </a:rPr>
              <a:t>      </a:t>
            </a:r>
            <a:r>
              <a:rPr lang="ru-RU" dirty="0">
                <a:solidFill>
                  <a:srgbClr val="000000"/>
                </a:solidFill>
              </a:rPr>
              <a:t>Пропускная способность может быть ограничена для клиента</a:t>
            </a:r>
            <a:r>
              <a:rPr lang="en-US" dirty="0">
                <a:solidFill>
                  <a:srgbClr val="000000"/>
                </a:solidFill>
              </a:rPr>
              <a:t>, SSID, </a:t>
            </a:r>
            <a:r>
              <a:rPr lang="ru-RU" dirty="0">
                <a:solidFill>
                  <a:srgbClr val="000000"/>
                </a:solidFill>
              </a:rPr>
              <a:t>точки доступа </a:t>
            </a:r>
            <a:r>
              <a:rPr lang="en-US" dirty="0">
                <a:solidFill>
                  <a:srgbClr val="000000"/>
                </a:solidFill>
              </a:rPr>
              <a:t>AP </a:t>
            </a:r>
            <a:r>
              <a:rPr lang="ru-RU" dirty="0">
                <a:solidFill>
                  <a:srgbClr val="000000"/>
                </a:solidFill>
              </a:rPr>
              <a:t>и многие другие критерии, включая ограничение пропускной способности приложения</a:t>
            </a:r>
            <a:endParaRPr lang="en-US" dirty="0">
              <a:solidFill>
                <a:srgbClr val="000000"/>
              </a:solidFill>
            </a:endParaRPr>
          </a:p>
          <a:p>
            <a:pPr marL="837935" lvl="1" indent="-380933">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4173955222"/>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443" y="1554480"/>
            <a:ext cx="5257798" cy="4594784"/>
          </a:xfrm>
        </p:spPr>
        <p:txBody>
          <a:bodyPr/>
          <a:lstStyle/>
          <a:p>
            <a:r>
              <a:rPr lang="ru-RU" dirty="0"/>
              <a:t>Расширение беспроводной сети в труднодоступных местах с использованием </a:t>
            </a:r>
            <a:r>
              <a:rPr lang="ru-RU" dirty="0" err="1"/>
              <a:t>Mesh</a:t>
            </a:r>
            <a:endParaRPr lang="ru-RU" dirty="0"/>
          </a:p>
          <a:p>
            <a:r>
              <a:rPr lang="ru-RU" dirty="0"/>
              <a:t>Поддерживается почти на всех точках доступа </a:t>
            </a:r>
            <a:r>
              <a:rPr lang="en-US" dirty="0"/>
              <a:t>APs</a:t>
            </a:r>
          </a:p>
          <a:p>
            <a:r>
              <a:rPr lang="ru-RU" dirty="0"/>
              <a:t>Простота настройки и использования</a:t>
            </a:r>
            <a:endParaRPr lang="en-US" dirty="0"/>
          </a:p>
        </p:txBody>
      </p:sp>
      <p:sp>
        <p:nvSpPr>
          <p:cNvPr id="3" name="Title 2"/>
          <p:cNvSpPr>
            <a:spLocks noGrp="1"/>
          </p:cNvSpPr>
          <p:nvPr>
            <p:ph type="title"/>
          </p:nvPr>
        </p:nvSpPr>
        <p:spPr/>
        <p:txBody>
          <a:bodyPr/>
          <a:lstStyle/>
          <a:p>
            <a:r>
              <a:rPr lang="en-US" dirty="0"/>
              <a:t>Mesh </a:t>
            </a:r>
            <a:r>
              <a:rPr lang="ru-RU" dirty="0"/>
              <a:t>возможности</a:t>
            </a:r>
            <a:endParaRPr lang="en-US" dirty="0"/>
          </a:p>
        </p:txBody>
      </p:sp>
      <p:pic>
        <p:nvPicPr>
          <p:cNvPr id="5" name="Picture 4"/>
          <p:cNvPicPr>
            <a:picLocks noChangeAspect="1"/>
          </p:cNvPicPr>
          <p:nvPr/>
        </p:nvPicPr>
        <p:blipFill rotWithShape="1">
          <a:blip r:embed="rId2"/>
          <a:srcRect l="26490" t="33231" r="27250" b="28284"/>
          <a:stretch/>
        </p:blipFill>
        <p:spPr>
          <a:xfrm>
            <a:off x="5867241" y="2000251"/>
            <a:ext cx="6054249" cy="3486150"/>
          </a:xfrm>
          <a:prstGeom prst="rect">
            <a:avLst/>
          </a:prstGeom>
        </p:spPr>
      </p:pic>
    </p:spTree>
    <p:extLst>
      <p:ext uri="{BB962C8B-B14F-4D97-AF65-F5344CB8AC3E}">
        <p14:creationId xmlns:p14="http://schemas.microsoft.com/office/powerpoint/2010/main" val="112928387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88150"/>
            <a:ext cx="11344020" cy="729997"/>
          </a:xfrm>
        </p:spPr>
        <p:txBody>
          <a:bodyPr>
            <a:normAutofit fontScale="90000"/>
          </a:bodyPr>
          <a:lstStyle/>
          <a:p>
            <a:r>
              <a:rPr lang="ru-RU" sz="3600" dirty="0">
                <a:cs typeface="Arial Rounded MT Bold"/>
              </a:rPr>
              <a:t>Безопасный унифицированный беспроводной доступ</a:t>
            </a:r>
            <a:endParaRPr lang="en-US" b="0" dirty="0">
              <a:solidFill>
                <a:srgbClr val="FF0000"/>
              </a:solidFill>
            </a:endParaRPr>
          </a:p>
        </p:txBody>
      </p:sp>
      <p:sp>
        <p:nvSpPr>
          <p:cNvPr id="4" name="TextBox 3"/>
          <p:cNvSpPr txBox="1"/>
          <p:nvPr/>
        </p:nvSpPr>
        <p:spPr>
          <a:xfrm>
            <a:off x="138875" y="1424141"/>
            <a:ext cx="5096140" cy="984885"/>
          </a:xfrm>
          <a:prstGeom prst="rect">
            <a:avLst/>
          </a:prstGeom>
          <a:noFill/>
          <a:effectLst/>
        </p:spPr>
        <p:txBody>
          <a:bodyPr wrap="square" rtlCol="0">
            <a:spAutoFit/>
          </a:bodyPr>
          <a:lstStyle/>
          <a:p>
            <a:pPr algn="ctr"/>
            <a:r>
              <a:rPr lang="en-US" sz="4000" b="1" dirty="0" err="1">
                <a:solidFill>
                  <a:srgbClr val="C00000"/>
                </a:solidFill>
                <a:effectLst>
                  <a:glow rad="952500">
                    <a:schemeClr val="bg1">
                      <a:alpha val="50000"/>
                    </a:schemeClr>
                  </a:glow>
                </a:effectLst>
              </a:rPr>
              <a:t>FortiAP</a:t>
            </a:r>
            <a:br>
              <a:rPr lang="en-US" sz="4000" b="1" dirty="0">
                <a:solidFill>
                  <a:srgbClr val="C00000"/>
                </a:solidFill>
                <a:effectLst>
                  <a:glow rad="952500">
                    <a:schemeClr val="bg1">
                      <a:alpha val="50000"/>
                    </a:schemeClr>
                  </a:glow>
                </a:effectLst>
              </a:rPr>
            </a:br>
            <a:endParaRPr lang="en-US" b="1" dirty="0">
              <a:solidFill>
                <a:srgbClr val="C00000"/>
              </a:solidFill>
              <a:effectLst>
                <a:glow rad="952500">
                  <a:schemeClr val="bg1">
                    <a:alpha val="50000"/>
                  </a:schemeClr>
                </a:glow>
              </a:effectLst>
            </a:endParaRPr>
          </a:p>
        </p:txBody>
      </p:sp>
      <p:sp>
        <p:nvSpPr>
          <p:cNvPr id="5" name="Rectangle 4"/>
          <p:cNvSpPr/>
          <p:nvPr/>
        </p:nvSpPr>
        <p:spPr>
          <a:xfrm>
            <a:off x="5294227" y="982176"/>
            <a:ext cx="6144189" cy="4893647"/>
          </a:xfrm>
          <a:prstGeom prst="rect">
            <a:avLst/>
          </a:prstGeom>
        </p:spPr>
        <p:txBody>
          <a:bodyPr wrap="square">
            <a:spAutoFit/>
          </a:bodyPr>
          <a:lstStyle/>
          <a:p>
            <a:pPr>
              <a:buSzPct val="100000"/>
            </a:pPr>
            <a:r>
              <a:rPr lang="ru-RU" sz="2400" b="1" dirty="0">
                <a:solidFill>
                  <a:srgbClr val="000000"/>
                </a:solidFill>
              </a:rPr>
              <a:t>Безопасность</a:t>
            </a:r>
            <a:r>
              <a:rPr lang="en-US" sz="2400" b="1" dirty="0">
                <a:solidFill>
                  <a:srgbClr val="000000"/>
                </a:solidFill>
              </a:rPr>
              <a:t>    </a:t>
            </a:r>
          </a:p>
          <a:p>
            <a:pPr>
              <a:buSzPct val="100000"/>
            </a:pPr>
            <a:r>
              <a:rPr lang="ru-RU" sz="2400" dirty="0">
                <a:solidFill>
                  <a:srgbClr val="000000"/>
                </a:solidFill>
              </a:rPr>
              <a:t>Продвинутая безопасность – все компоненты защиты работают как единое целое</a:t>
            </a:r>
            <a:r>
              <a:rPr lang="en-US" sz="2400" dirty="0">
                <a:solidFill>
                  <a:srgbClr val="000000"/>
                </a:solidFill>
              </a:rPr>
              <a:t> – </a:t>
            </a:r>
            <a:r>
              <a:rPr lang="ru-RU" sz="2400" dirty="0">
                <a:solidFill>
                  <a:srgbClr val="000000"/>
                </a:solidFill>
              </a:rPr>
              <a:t>Фабрика Безопасности </a:t>
            </a:r>
            <a:r>
              <a:rPr lang="en-US" sz="2400" dirty="0">
                <a:solidFill>
                  <a:srgbClr val="000000"/>
                </a:solidFill>
              </a:rPr>
              <a:t>Fortinet</a:t>
            </a:r>
          </a:p>
          <a:p>
            <a:pPr>
              <a:buSzPct val="100000"/>
            </a:pPr>
            <a:r>
              <a:rPr lang="ru-RU" sz="2400" b="1" dirty="0">
                <a:solidFill>
                  <a:srgbClr val="000000"/>
                </a:solidFill>
              </a:rPr>
              <a:t>Простота</a:t>
            </a:r>
            <a:r>
              <a:rPr lang="en-US" sz="2400" b="1" dirty="0">
                <a:solidFill>
                  <a:srgbClr val="000000"/>
                </a:solidFill>
              </a:rPr>
              <a:t>    </a:t>
            </a:r>
          </a:p>
          <a:p>
            <a:pPr>
              <a:buSzPct val="100000"/>
            </a:pPr>
            <a:r>
              <a:rPr lang="ru-RU" sz="2400" dirty="0">
                <a:solidFill>
                  <a:srgbClr val="000000"/>
                </a:solidFill>
              </a:rPr>
              <a:t>Простое управление, единая консоль и политики для проводной, беспроводной</a:t>
            </a:r>
            <a:r>
              <a:rPr lang="en-US" sz="2400" dirty="0">
                <a:solidFill>
                  <a:srgbClr val="000000"/>
                </a:solidFill>
              </a:rPr>
              <a:t>, VPN </a:t>
            </a:r>
            <a:r>
              <a:rPr lang="ru-RU" sz="2400" dirty="0">
                <a:solidFill>
                  <a:srgbClr val="000000"/>
                </a:solidFill>
              </a:rPr>
              <a:t>сети</a:t>
            </a:r>
            <a:r>
              <a:rPr lang="en-US" sz="2400" dirty="0">
                <a:solidFill>
                  <a:srgbClr val="000000"/>
                </a:solidFill>
              </a:rPr>
              <a:t> </a:t>
            </a:r>
            <a:r>
              <a:rPr lang="ru-RU" sz="2400" dirty="0">
                <a:solidFill>
                  <a:srgbClr val="000000"/>
                </a:solidFill>
              </a:rPr>
              <a:t>с единой политикой безопасности</a:t>
            </a:r>
            <a:endParaRPr lang="en-US" sz="2400" dirty="0">
              <a:solidFill>
                <a:srgbClr val="000000"/>
              </a:solidFill>
            </a:endParaRPr>
          </a:p>
          <a:p>
            <a:pPr>
              <a:buSzPct val="100000"/>
            </a:pPr>
            <a:r>
              <a:rPr lang="ru-RU" sz="2400" b="1" dirty="0">
                <a:solidFill>
                  <a:srgbClr val="000000"/>
                </a:solidFill>
              </a:rPr>
              <a:t>Прозрачность</a:t>
            </a:r>
            <a:r>
              <a:rPr lang="en-US" sz="2400" b="1" dirty="0">
                <a:solidFill>
                  <a:srgbClr val="000000"/>
                </a:solidFill>
              </a:rPr>
              <a:t> </a:t>
            </a:r>
          </a:p>
          <a:p>
            <a:pPr>
              <a:buSzPct val="100000"/>
            </a:pPr>
            <a:r>
              <a:rPr lang="ru-RU" sz="2400" dirty="0">
                <a:solidFill>
                  <a:srgbClr val="000000"/>
                </a:solidFill>
              </a:rPr>
              <a:t>Видимость и контроль всего что происходит в сети</a:t>
            </a:r>
            <a:endParaRPr lang="en-US" sz="2400" dirty="0">
              <a:solidFill>
                <a:srgbClr val="000000"/>
              </a:solidFill>
            </a:endParaRPr>
          </a:p>
          <a:p>
            <a:pPr marL="285750" indent="-285750">
              <a:spcAft>
                <a:spcPts val="1200"/>
              </a:spcAft>
              <a:buFont typeface="Arial" charset="0"/>
              <a:buChar char="•"/>
            </a:pPr>
            <a:endParaRPr lang="en-US" sz="2400" dirty="0"/>
          </a:p>
        </p:txBody>
      </p:sp>
      <p:sp>
        <p:nvSpPr>
          <p:cNvPr id="6" name="Rectangle 5"/>
          <p:cNvSpPr/>
          <p:nvPr/>
        </p:nvSpPr>
        <p:spPr>
          <a:xfrm>
            <a:off x="5294227" y="5485854"/>
            <a:ext cx="6382684" cy="1107996"/>
          </a:xfrm>
          <a:prstGeom prst="rect">
            <a:avLst/>
          </a:prstGeom>
          <a:solidFill>
            <a:srgbClr val="E32425">
              <a:alpha val="67000"/>
            </a:srgbClr>
          </a:solidFill>
        </p:spPr>
        <p:style>
          <a:lnRef idx="1">
            <a:schemeClr val="accent6"/>
          </a:lnRef>
          <a:fillRef idx="3">
            <a:schemeClr val="accent6"/>
          </a:fillRef>
          <a:effectRef idx="2">
            <a:schemeClr val="accent6"/>
          </a:effectRef>
          <a:fontRef idx="minor">
            <a:schemeClr val="lt1"/>
          </a:fontRef>
        </p:style>
        <p:txBody>
          <a:bodyPr wrap="square" lIns="274320" tIns="91440" rIns="274320" bIns="91440">
            <a:spAutoFit/>
          </a:bodyPr>
          <a:lstStyle/>
          <a:p>
            <a:r>
              <a:rPr lang="ru-RU" sz="2000" dirty="0">
                <a:solidFill>
                  <a:srgbClr val="FFFFFF"/>
                </a:solidFill>
              </a:rPr>
              <a:t>Беспроводные сети становятся логическим продолжением </a:t>
            </a:r>
            <a:r>
              <a:rPr lang="en-US" sz="2000" dirty="0">
                <a:solidFill>
                  <a:srgbClr val="FFFFFF"/>
                </a:solidFill>
              </a:rPr>
              <a:t>NGFW </a:t>
            </a:r>
            <a:r>
              <a:rPr lang="ru-RU" sz="2000" dirty="0">
                <a:solidFill>
                  <a:srgbClr val="FFFFFF"/>
                </a:solidFill>
              </a:rPr>
              <a:t>FortiGate при управлении через </a:t>
            </a:r>
            <a:r>
              <a:rPr lang="ru-RU" sz="2000" dirty="0" err="1">
                <a:solidFill>
                  <a:srgbClr val="FFFFFF"/>
                </a:solidFill>
              </a:rPr>
              <a:t>FortiLink</a:t>
            </a:r>
            <a:r>
              <a:rPr lang="ru-RU" sz="2000" dirty="0">
                <a:solidFill>
                  <a:srgbClr val="FFFFFF"/>
                </a:solidFill>
              </a:rPr>
              <a:t> </a:t>
            </a:r>
            <a:r>
              <a:rPr lang="ru-RU" sz="2000" dirty="0" err="1">
                <a:solidFill>
                  <a:srgbClr val="FFFFFF"/>
                </a:solidFill>
              </a:rPr>
              <a:t>Wireless</a:t>
            </a:r>
            <a:endParaRPr lang="en-CA" sz="2000" dirty="0">
              <a:solidFill>
                <a:srgbClr val="FFFFFF"/>
              </a:solidFill>
            </a:endParaRPr>
          </a:p>
        </p:txBody>
      </p:sp>
      <p:grpSp>
        <p:nvGrpSpPr>
          <p:cNvPr id="9" name="Group 8"/>
          <p:cNvGrpSpPr/>
          <p:nvPr/>
        </p:nvGrpSpPr>
        <p:grpSpPr>
          <a:xfrm>
            <a:off x="1105469" y="2081478"/>
            <a:ext cx="2657239" cy="3241147"/>
            <a:chOff x="9125982" y="3490961"/>
            <a:chExt cx="2074080" cy="2543858"/>
          </a:xfrm>
        </p:grpSpPr>
        <p:grpSp>
          <p:nvGrpSpPr>
            <p:cNvPr id="10" name="Group 9"/>
            <p:cNvGrpSpPr/>
            <p:nvPr/>
          </p:nvGrpSpPr>
          <p:grpSpPr>
            <a:xfrm>
              <a:off x="9125982" y="3490961"/>
              <a:ext cx="2074080" cy="1706211"/>
              <a:chOff x="10295088" y="2430219"/>
              <a:chExt cx="2074080" cy="1706211"/>
            </a:xfrm>
          </p:grpSpPr>
          <p:sp>
            <p:nvSpPr>
              <p:cNvPr id="12" name="Oval 11"/>
              <p:cNvSpPr/>
              <p:nvPr/>
            </p:nvSpPr>
            <p:spPr bwMode="invGray">
              <a:xfrm>
                <a:off x="10468542" y="2471082"/>
                <a:ext cx="1463040" cy="1463040"/>
              </a:xfrm>
              <a:prstGeom prst="ellipse">
                <a:avLst/>
              </a:prstGeom>
              <a:solidFill>
                <a:schemeClr val="accent6">
                  <a:lumMod val="20000"/>
                  <a:lumOff val="80000"/>
                  <a:alpha val="58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p:cNvSpPr/>
              <p:nvPr/>
            </p:nvSpPr>
            <p:spPr bwMode="invGray">
              <a:xfrm>
                <a:off x="10616182" y="2628771"/>
                <a:ext cx="1188720" cy="1188720"/>
              </a:xfrm>
              <a:prstGeom prst="ellipse">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Oval 13"/>
              <p:cNvSpPr/>
              <p:nvPr/>
            </p:nvSpPr>
            <p:spPr bwMode="invGray">
              <a:xfrm>
                <a:off x="10707622" y="2720211"/>
                <a:ext cx="1005840" cy="1005840"/>
              </a:xfrm>
              <a:prstGeom prst="ellipse">
                <a:avLst/>
              </a:prstGeom>
              <a:solidFill>
                <a:schemeClr val="accent6">
                  <a:lumMod val="20000"/>
                  <a:lumOff val="80000"/>
                  <a:alpha val="58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p:cNvSpPr/>
              <p:nvPr/>
            </p:nvSpPr>
            <p:spPr bwMode="invGray">
              <a:xfrm>
                <a:off x="10880022" y="2903091"/>
                <a:ext cx="640080" cy="640080"/>
              </a:xfrm>
              <a:prstGeom prst="ellipse">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Oval 15"/>
              <p:cNvSpPr/>
              <p:nvPr/>
            </p:nvSpPr>
            <p:spPr bwMode="invGray">
              <a:xfrm>
                <a:off x="10971462" y="2994531"/>
                <a:ext cx="457200" cy="457200"/>
              </a:xfrm>
              <a:prstGeom prst="ellipse">
                <a:avLst/>
              </a:prstGeom>
              <a:solidFill>
                <a:schemeClr val="accent6">
                  <a:lumMod val="20000"/>
                  <a:lumOff val="80000"/>
                  <a:alpha val="58000"/>
                </a:schemeClr>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p:cNvSpPr/>
              <p:nvPr/>
            </p:nvSpPr>
            <p:spPr bwMode="invGray">
              <a:xfrm>
                <a:off x="11108622" y="3131691"/>
                <a:ext cx="182880" cy="182880"/>
              </a:xfrm>
              <a:prstGeom prst="ellipse">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p:cNvSpPr/>
              <p:nvPr/>
            </p:nvSpPr>
            <p:spPr bwMode="invGray">
              <a:xfrm>
                <a:off x="10295088" y="3224232"/>
                <a:ext cx="1809173" cy="912198"/>
              </a:xfrm>
              <a:prstGeom prst="rect">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bwMode="invGray">
              <a:xfrm>
                <a:off x="11194917" y="2430219"/>
                <a:ext cx="1174251" cy="912198"/>
              </a:xfrm>
              <a:prstGeom prst="rect">
                <a:avLst/>
              </a:prstGeom>
              <a:solidFill>
                <a:schemeClr val="bg1"/>
              </a:solidFill>
              <a:ln w="9525">
                <a:no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1" name="Picture 2" descr="Security-LAN-Access-sym.emf"/>
            <p:cNvPicPr>
              <a:picLocks noChangeAspect="1"/>
            </p:cNvPicPr>
            <p:nvPr/>
          </p:nvPicPr>
          <p:blipFill rotWithShape="1">
            <a:blip r:embed="rId3">
              <a:duotone>
                <a:schemeClr val="accent6">
                  <a:shade val="45000"/>
                  <a:satMod val="135000"/>
                </a:schemeClr>
                <a:prstClr val="white"/>
              </a:duotone>
              <a:alphaModFix amt="17000"/>
              <a:extLst>
                <a:ext uri="{28A0092B-C50C-407E-A947-70E740481C1C}">
                  <a14:useLocalDpi xmlns:a14="http://schemas.microsoft.com/office/drawing/2010/main" val="0"/>
                </a:ext>
              </a:extLst>
            </a:blip>
            <a:srcRect l="63145" t="38149"/>
            <a:stretch/>
          </p:blipFill>
          <p:spPr bwMode="auto">
            <a:xfrm>
              <a:off x="9664699" y="4114800"/>
              <a:ext cx="1535363" cy="1920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0" name="Shape 405"/>
          <p:cNvPicPr preferRelativeResize="0"/>
          <p:nvPr/>
        </p:nvPicPr>
        <p:blipFill rotWithShape="1">
          <a:blip r:embed="rId4">
            <a:alphaModFix/>
          </a:blip>
          <a:srcRect/>
          <a:stretch/>
        </p:blipFill>
        <p:spPr>
          <a:xfrm>
            <a:off x="2382039" y="4096523"/>
            <a:ext cx="914400" cy="914400"/>
          </a:xfrm>
          <a:prstGeom prst="rect">
            <a:avLst/>
          </a:prstGeom>
          <a:noFill/>
          <a:ln>
            <a:noFill/>
          </a:ln>
        </p:spPr>
      </p:pic>
    </p:spTree>
    <p:extLst>
      <p:ext uri="{BB962C8B-B14F-4D97-AF65-F5344CB8AC3E}">
        <p14:creationId xmlns:p14="http://schemas.microsoft.com/office/powerpoint/2010/main" val="4241119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FortiPresence</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036240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p:cNvSpPr txBox="1">
            <a:spLocks/>
          </p:cNvSpPr>
          <p:nvPr/>
        </p:nvSpPr>
        <p:spPr>
          <a:xfrm>
            <a:off x="6540216" y="264585"/>
            <a:ext cx="5196191" cy="603250"/>
          </a:xfrm>
          <a:prstGeom prst="rect">
            <a:avLst/>
          </a:prstGeom>
        </p:spPr>
        <p:txBody>
          <a:bodyPr vert="horz"/>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pc="-70" dirty="0">
                <a:solidFill>
                  <a:schemeClr val="bg1"/>
                </a:solidFill>
              </a:rPr>
              <a:t>USES:</a:t>
            </a:r>
            <a:br>
              <a:rPr lang="en-GB" spc="-70" dirty="0">
                <a:solidFill>
                  <a:schemeClr val="bg1"/>
                </a:solidFill>
              </a:rPr>
            </a:br>
            <a:r>
              <a:rPr lang="en-GB" b="0" spc="-70" dirty="0">
                <a:solidFill>
                  <a:schemeClr val="bg1"/>
                </a:solidFill>
              </a:rPr>
              <a:t>FAP or FGT analytics push API</a:t>
            </a:r>
          </a:p>
        </p:txBody>
      </p:sp>
      <p:sp>
        <p:nvSpPr>
          <p:cNvPr id="4" name="Title 3"/>
          <p:cNvSpPr>
            <a:spLocks noGrp="1"/>
          </p:cNvSpPr>
          <p:nvPr>
            <p:ph type="title"/>
          </p:nvPr>
        </p:nvSpPr>
        <p:spPr/>
        <p:txBody>
          <a:bodyPr>
            <a:normAutofit/>
          </a:bodyPr>
          <a:lstStyle/>
          <a:p>
            <a:r>
              <a:rPr lang="en-US" dirty="0" err="1"/>
              <a:t>FortiPresence</a:t>
            </a:r>
            <a:endParaRPr lang="en-US" dirty="0"/>
          </a:p>
        </p:txBody>
      </p:sp>
      <p:pic>
        <p:nvPicPr>
          <p:cNvPr id="16" name="Picture 15"/>
          <p:cNvPicPr>
            <a:picLocks noChangeAspect="1"/>
          </p:cNvPicPr>
          <p:nvPr/>
        </p:nvPicPr>
        <p:blipFill rotWithShape="1">
          <a:blip r:embed="rId3">
            <a:clrChange>
              <a:clrFrom>
                <a:srgbClr val="FFFFFF"/>
              </a:clrFrom>
              <a:clrTo>
                <a:srgbClr val="FFFFFF">
                  <a:alpha val="0"/>
                </a:srgbClr>
              </a:clrTo>
            </a:clrChange>
          </a:blip>
          <a:srcRect l="59167" t="14912" r="1783" b="34131"/>
          <a:stretch/>
        </p:blipFill>
        <p:spPr>
          <a:xfrm>
            <a:off x="5692140" y="1885949"/>
            <a:ext cx="6149473" cy="2857501"/>
          </a:xfrm>
          <a:prstGeom prst="rect">
            <a:avLst/>
          </a:prstGeom>
        </p:spPr>
      </p:pic>
      <p:sp>
        <p:nvSpPr>
          <p:cNvPr id="17" name="Rectangle 16"/>
          <p:cNvSpPr/>
          <p:nvPr/>
        </p:nvSpPr>
        <p:spPr>
          <a:xfrm>
            <a:off x="609441" y="764761"/>
            <a:ext cx="9771280" cy="307777"/>
          </a:xfrm>
          <a:prstGeom prst="rect">
            <a:avLst/>
          </a:prstGeom>
          <a:noFill/>
        </p:spPr>
        <p:txBody>
          <a:bodyPr wrap="square" lIns="118841" tIns="0" rIns="118841" bIns="0">
            <a:spAutoFit/>
          </a:bodyPr>
          <a:lstStyle/>
          <a:p>
            <a:r>
              <a:rPr lang="ru-RU" sz="2000" dirty="0">
                <a:solidFill>
                  <a:schemeClr val="accent6"/>
                </a:solidFill>
              </a:rPr>
              <a:t>Единая платформа для определения местоположения и точек взаимодействия</a:t>
            </a:r>
            <a:endParaRPr lang="en-US" sz="2000" dirty="0">
              <a:solidFill>
                <a:schemeClr val="accent6"/>
              </a:solidFill>
            </a:endParaRPr>
          </a:p>
        </p:txBody>
      </p:sp>
      <p:sp>
        <p:nvSpPr>
          <p:cNvPr id="18" name="Content Placeholder 3"/>
          <p:cNvSpPr txBox="1">
            <a:spLocks/>
          </p:cNvSpPr>
          <p:nvPr/>
        </p:nvSpPr>
        <p:spPr>
          <a:xfrm>
            <a:off x="434342" y="1017307"/>
            <a:ext cx="5257798" cy="4594784"/>
          </a:xfrm>
          <a:prstGeom prst="rect">
            <a:avLst/>
          </a:prstGeom>
        </p:spPr>
        <p:txBody>
          <a:bodyPr/>
          <a:lst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dirty="0"/>
              <a:t>Аналитика</a:t>
            </a:r>
            <a:endParaRPr lang="en-US" dirty="0"/>
          </a:p>
          <a:p>
            <a:pPr lvl="1"/>
            <a:r>
              <a:rPr lang="ru-RU" dirty="0"/>
              <a:t>Присутствие</a:t>
            </a:r>
            <a:endParaRPr lang="en-US" dirty="0"/>
          </a:p>
          <a:p>
            <a:pPr lvl="1"/>
            <a:r>
              <a:rPr lang="ru-RU" dirty="0"/>
              <a:t>Расположение</a:t>
            </a:r>
            <a:endParaRPr lang="en-US" dirty="0"/>
          </a:p>
          <a:p>
            <a:pPr lvl="1"/>
            <a:r>
              <a:rPr lang="ru-RU" dirty="0"/>
              <a:t>Траффик</a:t>
            </a:r>
            <a:endParaRPr lang="en-US" dirty="0"/>
          </a:p>
          <a:p>
            <a:r>
              <a:rPr lang="ru-RU" dirty="0"/>
              <a:t>Интеграция с социальными сетями</a:t>
            </a:r>
            <a:endParaRPr lang="en-US" dirty="0"/>
          </a:p>
          <a:p>
            <a:pPr lvl="1"/>
            <a:r>
              <a:rPr lang="en-US" dirty="0"/>
              <a:t>Captive Portal </a:t>
            </a:r>
            <a:r>
              <a:rPr lang="ru-RU" dirty="0"/>
              <a:t>интегрированный с учетными записями социальных сетей</a:t>
            </a:r>
            <a:endParaRPr lang="en-US" dirty="0"/>
          </a:p>
          <a:p>
            <a:pPr lvl="1"/>
            <a:r>
              <a:rPr lang="ru-RU" dirty="0"/>
              <a:t>Дополнительная информация</a:t>
            </a:r>
            <a:endParaRPr lang="en-US" dirty="0"/>
          </a:p>
          <a:p>
            <a:r>
              <a:rPr lang="ru-RU" dirty="0"/>
              <a:t>Вовлечение</a:t>
            </a:r>
            <a:endParaRPr lang="en-US" dirty="0"/>
          </a:p>
          <a:p>
            <a:pPr lvl="1"/>
            <a:r>
              <a:rPr lang="ru-RU" dirty="0"/>
              <a:t>Кампании</a:t>
            </a:r>
            <a:endParaRPr lang="en-US" dirty="0"/>
          </a:p>
          <a:p>
            <a:pPr lvl="1"/>
            <a:r>
              <a:rPr lang="en-US" dirty="0"/>
              <a:t>CRM </a:t>
            </a:r>
            <a:r>
              <a:rPr lang="ru-RU" dirty="0"/>
              <a:t>интеграция</a:t>
            </a:r>
            <a:endParaRPr lang="en-US" dirty="0"/>
          </a:p>
          <a:p>
            <a:endParaRPr lang="en-US" dirty="0"/>
          </a:p>
        </p:txBody>
      </p:sp>
    </p:spTree>
    <p:extLst>
      <p:ext uri="{BB962C8B-B14F-4D97-AF65-F5344CB8AC3E}">
        <p14:creationId xmlns:p14="http://schemas.microsoft.com/office/powerpoint/2010/main" val="659134663"/>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invGray">
          <a:xfrm>
            <a:off x="0" y="3796270"/>
            <a:ext cx="12188825" cy="185351"/>
          </a:xfrm>
          <a:prstGeom prst="rect">
            <a:avLst/>
          </a:prstGeom>
          <a:gradFill flip="none" rotWithShape="1">
            <a:gsLst>
              <a:gs pos="0">
                <a:schemeClr val="bg1">
                  <a:alpha val="0"/>
                </a:schemeClr>
              </a:gs>
              <a:gs pos="100000">
                <a:schemeClr val="bg2">
                  <a:alpha val="15000"/>
                </a:schemeClr>
              </a:gs>
            </a:gsLst>
            <a:lin ang="5400000" scaled="0"/>
            <a:tileRect/>
          </a:gradFill>
          <a:ln w="9525">
            <a:noFill/>
            <a:round/>
            <a:headEnd/>
            <a:tailEnd/>
          </a:ln>
          <a:extLst/>
        </p:spPr>
        <p:txBody>
          <a:bodyPr wrap="square" rtlCol="0" anchor="ctr"/>
          <a:lstStyle/>
          <a:p>
            <a:pPr algn="ctr" defTabSz="342879"/>
            <a:endParaRPr lang="en-US" sz="2000" dirty="0"/>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9555" y="2370277"/>
            <a:ext cx="3157182" cy="2851986"/>
          </a:xfrm>
          <a:prstGeom prst="rect">
            <a:avLst/>
          </a:prstGeom>
        </p:spPr>
      </p:pic>
      <p:sp>
        <p:nvSpPr>
          <p:cNvPr id="15" name="Text Placeholder 3"/>
          <p:cNvSpPr txBox="1">
            <a:spLocks/>
          </p:cNvSpPr>
          <p:nvPr/>
        </p:nvSpPr>
        <p:spPr>
          <a:xfrm>
            <a:off x="6540216" y="264585"/>
            <a:ext cx="5196191" cy="603250"/>
          </a:xfrm>
          <a:prstGeom prst="rect">
            <a:avLst/>
          </a:prstGeom>
        </p:spPr>
        <p:txBody>
          <a:bodyPr vert="horz"/>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pc="-70" dirty="0">
                <a:solidFill>
                  <a:schemeClr val="bg1"/>
                </a:solidFill>
              </a:rPr>
              <a:t>USES:</a:t>
            </a:r>
            <a:br>
              <a:rPr lang="en-GB" spc="-70" dirty="0">
                <a:solidFill>
                  <a:schemeClr val="bg1"/>
                </a:solidFill>
              </a:rPr>
            </a:br>
            <a:r>
              <a:rPr lang="en-GB" b="0" spc="-70" dirty="0">
                <a:solidFill>
                  <a:schemeClr val="bg1"/>
                </a:solidFill>
              </a:rPr>
              <a:t>FAP or FGT analytics push API</a:t>
            </a:r>
          </a:p>
        </p:txBody>
      </p:sp>
      <p:sp>
        <p:nvSpPr>
          <p:cNvPr id="4" name="Title 3"/>
          <p:cNvSpPr>
            <a:spLocks noGrp="1"/>
          </p:cNvSpPr>
          <p:nvPr>
            <p:ph type="title"/>
          </p:nvPr>
        </p:nvSpPr>
        <p:spPr/>
        <p:txBody>
          <a:bodyPr/>
          <a:lstStyle/>
          <a:p>
            <a:r>
              <a:rPr lang="en-US" dirty="0" err="1"/>
              <a:t>FortiPresence</a:t>
            </a:r>
            <a:r>
              <a:rPr lang="en-US" dirty="0"/>
              <a:t> - </a:t>
            </a:r>
            <a:r>
              <a:rPr lang="ru-RU" dirty="0"/>
              <a:t>Аналитика</a:t>
            </a:r>
            <a:endParaRPr lang="en-US" dirty="0"/>
          </a:p>
        </p:txBody>
      </p:sp>
      <p:sp>
        <p:nvSpPr>
          <p:cNvPr id="17" name="Content Placeholder 3"/>
          <p:cNvSpPr txBox="1">
            <a:spLocks/>
          </p:cNvSpPr>
          <p:nvPr/>
        </p:nvSpPr>
        <p:spPr>
          <a:xfrm>
            <a:off x="539034" y="1044270"/>
            <a:ext cx="6831487" cy="4594784"/>
          </a:xfrm>
          <a:prstGeom prst="rect">
            <a:avLst/>
          </a:prstGeom>
        </p:spPr>
        <p:txBody>
          <a:bodyPr/>
          <a:lst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dirty="0"/>
              <a:t>Присутствие</a:t>
            </a:r>
            <a:endParaRPr lang="en-US" dirty="0"/>
          </a:p>
          <a:p>
            <a:pPr lvl="1"/>
            <a:r>
              <a:rPr lang="ru-RU" dirty="0"/>
              <a:t>Понимание количества посетителей на сайте в данный момент времени</a:t>
            </a:r>
          </a:p>
          <a:p>
            <a:pPr lvl="1"/>
            <a:r>
              <a:rPr lang="ru-RU" dirty="0"/>
              <a:t>Новые</a:t>
            </a:r>
            <a:r>
              <a:rPr lang="en-US" dirty="0"/>
              <a:t> vs. </a:t>
            </a:r>
            <a:r>
              <a:rPr lang="ru-RU" dirty="0"/>
              <a:t>Старые</a:t>
            </a:r>
            <a:r>
              <a:rPr lang="en-US" dirty="0"/>
              <a:t> </a:t>
            </a:r>
            <a:r>
              <a:rPr lang="ru-RU" dirty="0"/>
              <a:t>посетители</a:t>
            </a:r>
            <a:endParaRPr lang="en-US" dirty="0"/>
          </a:p>
          <a:p>
            <a:r>
              <a:rPr lang="ru-RU" dirty="0"/>
              <a:t>Расположение</a:t>
            </a:r>
            <a:endParaRPr lang="en-US" dirty="0"/>
          </a:p>
          <a:p>
            <a:pPr lvl="1"/>
            <a:r>
              <a:rPr lang="ru-RU" dirty="0"/>
              <a:t>Время нахождения в определенном месте</a:t>
            </a:r>
            <a:endParaRPr lang="en-US" dirty="0"/>
          </a:p>
          <a:p>
            <a:pPr lvl="1"/>
            <a:r>
              <a:rPr lang="ru-RU" dirty="0"/>
              <a:t>Сравнение между различными локациями </a:t>
            </a:r>
            <a:r>
              <a:rPr lang="en-US" dirty="0"/>
              <a:t>/ </a:t>
            </a:r>
            <a:r>
              <a:rPr lang="ru-RU" dirty="0"/>
              <a:t>департаментами</a:t>
            </a:r>
            <a:endParaRPr lang="en-US" dirty="0"/>
          </a:p>
          <a:p>
            <a:r>
              <a:rPr lang="ru-RU" dirty="0"/>
              <a:t>Транспортный поток</a:t>
            </a:r>
            <a:endParaRPr lang="en-US" dirty="0"/>
          </a:p>
          <a:p>
            <a:pPr lvl="1"/>
            <a:r>
              <a:rPr lang="ru-RU" dirty="0"/>
              <a:t>Ретроспективный анализ</a:t>
            </a:r>
            <a:endParaRPr lang="en-US" dirty="0"/>
          </a:p>
          <a:p>
            <a:pPr lvl="1"/>
            <a:r>
              <a:rPr lang="ru-RU" dirty="0"/>
              <a:t>Анализ потоков</a:t>
            </a:r>
            <a:endParaRPr lang="en-US" dirty="0"/>
          </a:p>
          <a:p>
            <a:endParaRPr lang="en-US" dirty="0"/>
          </a:p>
        </p:txBody>
      </p:sp>
    </p:spTree>
    <p:extLst>
      <p:ext uri="{BB962C8B-B14F-4D97-AF65-F5344CB8AC3E}">
        <p14:creationId xmlns:p14="http://schemas.microsoft.com/office/powerpoint/2010/main" val="4003122829"/>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p:cNvSpPr txBox="1">
            <a:spLocks/>
          </p:cNvSpPr>
          <p:nvPr/>
        </p:nvSpPr>
        <p:spPr>
          <a:xfrm>
            <a:off x="6540216" y="264585"/>
            <a:ext cx="5196191" cy="603250"/>
          </a:xfrm>
          <a:prstGeom prst="rect">
            <a:avLst/>
          </a:prstGeom>
        </p:spPr>
        <p:txBody>
          <a:bodyPr vert="horz"/>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pc="-70" dirty="0">
                <a:solidFill>
                  <a:schemeClr val="bg1"/>
                </a:solidFill>
              </a:rPr>
              <a:t>USES:</a:t>
            </a:r>
            <a:br>
              <a:rPr lang="en-GB" spc="-70" dirty="0">
                <a:solidFill>
                  <a:schemeClr val="bg1"/>
                </a:solidFill>
              </a:rPr>
            </a:br>
            <a:r>
              <a:rPr lang="en-GB" b="0" spc="-70" dirty="0">
                <a:solidFill>
                  <a:schemeClr val="bg1"/>
                </a:solidFill>
              </a:rPr>
              <a:t>FAP or FGT analytics push API</a:t>
            </a:r>
          </a:p>
        </p:txBody>
      </p:sp>
      <p:sp>
        <p:nvSpPr>
          <p:cNvPr id="4" name="Title 3"/>
          <p:cNvSpPr>
            <a:spLocks noGrp="1"/>
          </p:cNvSpPr>
          <p:nvPr>
            <p:ph type="title"/>
          </p:nvPr>
        </p:nvSpPr>
        <p:spPr/>
        <p:txBody>
          <a:bodyPr/>
          <a:lstStyle/>
          <a:p>
            <a:r>
              <a:rPr lang="en-US" dirty="0" err="1"/>
              <a:t>FortiPresence</a:t>
            </a:r>
            <a:r>
              <a:rPr lang="en-US" dirty="0"/>
              <a:t> – </a:t>
            </a:r>
            <a:r>
              <a:rPr lang="ru-RU" dirty="0"/>
              <a:t>интеграция с социальными сетями</a:t>
            </a:r>
            <a:endParaRPr lang="en-US" dirty="0"/>
          </a:p>
        </p:txBody>
      </p:sp>
      <p:sp>
        <p:nvSpPr>
          <p:cNvPr id="8" name="Content Placeholder 3"/>
          <p:cNvSpPr txBox="1">
            <a:spLocks/>
          </p:cNvSpPr>
          <p:nvPr/>
        </p:nvSpPr>
        <p:spPr>
          <a:xfrm>
            <a:off x="685642" y="1120563"/>
            <a:ext cx="5484969" cy="4890770"/>
          </a:xfrm>
          <a:prstGeom prst="rect">
            <a:avLst/>
          </a:prstGeom>
        </p:spPr>
        <p:txBody>
          <a:bodyPr/>
          <a:lst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Captive Portal</a:t>
            </a:r>
          </a:p>
          <a:p>
            <a:pPr lvl="1"/>
            <a:r>
              <a:rPr lang="ru-RU" dirty="0"/>
              <a:t>Логин через </a:t>
            </a:r>
            <a:r>
              <a:rPr lang="en-US" dirty="0"/>
              <a:t>Facebook, e-mail, </a:t>
            </a:r>
            <a:r>
              <a:rPr lang="ru-RU" dirty="0"/>
              <a:t>или</a:t>
            </a:r>
            <a:r>
              <a:rPr lang="en-US" dirty="0"/>
              <a:t> </a:t>
            </a:r>
            <a:r>
              <a:rPr lang="ru-RU" dirty="0"/>
              <a:t>с использованием телефонного номера</a:t>
            </a:r>
            <a:endParaRPr lang="en-US" dirty="0"/>
          </a:p>
          <a:p>
            <a:pPr lvl="1"/>
            <a:r>
              <a:rPr lang="ru-RU" dirty="0"/>
              <a:t>Кастомизация логотипа и</a:t>
            </a:r>
            <a:r>
              <a:rPr lang="en-US" dirty="0"/>
              <a:t> T&amp;Cs</a:t>
            </a:r>
          </a:p>
          <a:p>
            <a:pPr lvl="1"/>
            <a:r>
              <a:rPr lang="ru-RU" dirty="0"/>
              <a:t>Перенаправление при входе в систему</a:t>
            </a:r>
          </a:p>
          <a:p>
            <a:pPr lvl="1"/>
            <a:r>
              <a:rPr lang="ru-RU" dirty="0"/>
              <a:t>Данные об адресатах из  Интернет</a:t>
            </a:r>
            <a:endParaRPr lang="en-US" dirty="0"/>
          </a:p>
          <a:p>
            <a:r>
              <a:rPr lang="ru-RU" dirty="0"/>
              <a:t>Дополнительная информация</a:t>
            </a:r>
          </a:p>
          <a:p>
            <a:pPr lvl="1"/>
            <a:r>
              <a:rPr lang="ru-RU" dirty="0"/>
              <a:t>Сведения о социальных номерах</a:t>
            </a:r>
            <a:endParaRPr lang="en-US" dirty="0"/>
          </a:p>
          <a:p>
            <a:pPr lvl="1"/>
            <a:endParaRPr lang="en-US" dirty="0"/>
          </a:p>
        </p:txBody>
      </p:sp>
      <p:pic>
        <p:nvPicPr>
          <p:cNvPr id="10" name="Picture 9" descr="location-track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0808" y="2161410"/>
            <a:ext cx="3617045" cy="2616330"/>
          </a:xfrm>
          <a:prstGeom prst="rect">
            <a:avLst/>
          </a:prstGeom>
        </p:spPr>
      </p:pic>
    </p:spTree>
    <p:extLst>
      <p:ext uri="{BB962C8B-B14F-4D97-AF65-F5344CB8AC3E}">
        <p14:creationId xmlns:p14="http://schemas.microsoft.com/office/powerpoint/2010/main" val="3230442275"/>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p:cNvSpPr txBox="1">
            <a:spLocks/>
          </p:cNvSpPr>
          <p:nvPr/>
        </p:nvSpPr>
        <p:spPr>
          <a:xfrm>
            <a:off x="6540216" y="264585"/>
            <a:ext cx="5196191" cy="603250"/>
          </a:xfrm>
          <a:prstGeom prst="rect">
            <a:avLst/>
          </a:prstGeom>
        </p:spPr>
        <p:txBody>
          <a:bodyPr vert="horz"/>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pc="-70" dirty="0">
                <a:solidFill>
                  <a:schemeClr val="bg1"/>
                </a:solidFill>
              </a:rPr>
              <a:t>USES:</a:t>
            </a:r>
            <a:br>
              <a:rPr lang="en-GB" spc="-70" dirty="0">
                <a:solidFill>
                  <a:schemeClr val="bg1"/>
                </a:solidFill>
              </a:rPr>
            </a:br>
            <a:r>
              <a:rPr lang="en-GB" b="0" spc="-70" dirty="0">
                <a:solidFill>
                  <a:schemeClr val="bg1"/>
                </a:solidFill>
              </a:rPr>
              <a:t>FAP or FGT analytics push API</a:t>
            </a:r>
          </a:p>
        </p:txBody>
      </p:sp>
      <p:sp>
        <p:nvSpPr>
          <p:cNvPr id="4" name="Title 3"/>
          <p:cNvSpPr>
            <a:spLocks noGrp="1"/>
          </p:cNvSpPr>
          <p:nvPr>
            <p:ph type="title"/>
          </p:nvPr>
        </p:nvSpPr>
        <p:spPr/>
        <p:txBody>
          <a:bodyPr/>
          <a:lstStyle/>
          <a:p>
            <a:r>
              <a:rPr lang="en-US" dirty="0" err="1"/>
              <a:t>FortiPresence</a:t>
            </a:r>
            <a:r>
              <a:rPr lang="en-US" dirty="0"/>
              <a:t> – </a:t>
            </a:r>
            <a:r>
              <a:rPr lang="ru-RU" dirty="0"/>
              <a:t>участие</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362" y="1981006"/>
            <a:ext cx="2495898" cy="2781688"/>
          </a:xfrm>
          <a:prstGeom prst="rect">
            <a:avLst/>
          </a:prstGeom>
        </p:spPr>
      </p:pic>
      <p:sp>
        <p:nvSpPr>
          <p:cNvPr id="16" name="Content Placeholder 3"/>
          <p:cNvSpPr txBox="1">
            <a:spLocks/>
          </p:cNvSpPr>
          <p:nvPr/>
        </p:nvSpPr>
        <p:spPr>
          <a:xfrm>
            <a:off x="609443" y="1383030"/>
            <a:ext cx="5257798" cy="4594784"/>
          </a:xfrm>
          <a:prstGeom prst="rect">
            <a:avLst/>
          </a:prstGeom>
        </p:spPr>
        <p:txBody>
          <a:bodyPr/>
          <a:lst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dirty="0"/>
              <a:t>Работа с кампаниями</a:t>
            </a:r>
            <a:endParaRPr lang="en-US" dirty="0"/>
          </a:p>
          <a:p>
            <a:pPr lvl="1"/>
            <a:r>
              <a:rPr lang="ru-RU" dirty="0"/>
              <a:t>Опросы на различных языках</a:t>
            </a:r>
            <a:endParaRPr lang="en-US" dirty="0"/>
          </a:p>
          <a:p>
            <a:pPr lvl="1"/>
            <a:r>
              <a:rPr lang="ru-RU" dirty="0"/>
              <a:t>Отслеживание маркетинговых кампаний</a:t>
            </a:r>
          </a:p>
          <a:p>
            <a:pPr lvl="1"/>
            <a:r>
              <a:rPr lang="ru-RU" dirty="0"/>
              <a:t>Интегрированная купонная платформа</a:t>
            </a:r>
            <a:endParaRPr lang="en-US" dirty="0"/>
          </a:p>
          <a:p>
            <a:pPr lvl="1"/>
            <a:r>
              <a:rPr lang="en-US" dirty="0"/>
              <a:t>E-mail, SMS </a:t>
            </a:r>
            <a:r>
              <a:rPr lang="ru-RU" dirty="0"/>
              <a:t>сообщения</a:t>
            </a:r>
            <a:endParaRPr lang="en-US" dirty="0"/>
          </a:p>
          <a:p>
            <a:r>
              <a:rPr lang="en-US" dirty="0"/>
              <a:t>CRM </a:t>
            </a:r>
            <a:r>
              <a:rPr lang="ru-RU" dirty="0"/>
              <a:t>интеграция</a:t>
            </a:r>
            <a:endParaRPr lang="en-US" dirty="0"/>
          </a:p>
          <a:p>
            <a:pPr lvl="1"/>
            <a:r>
              <a:rPr lang="ru-RU" dirty="0"/>
              <a:t>Интеграция с </a:t>
            </a:r>
            <a:r>
              <a:rPr lang="en-US" dirty="0"/>
              <a:t>3</a:t>
            </a:r>
            <a:r>
              <a:rPr lang="en-US" baseline="30000" dirty="0"/>
              <a:t>rd</a:t>
            </a:r>
            <a:r>
              <a:rPr lang="en-US" dirty="0"/>
              <a:t> </a:t>
            </a:r>
            <a:r>
              <a:rPr lang="ru-RU" dirty="0"/>
              <a:t>платформами</a:t>
            </a:r>
            <a:endParaRPr lang="en-US" dirty="0"/>
          </a:p>
        </p:txBody>
      </p:sp>
    </p:spTree>
    <p:extLst>
      <p:ext uri="{BB962C8B-B14F-4D97-AF65-F5344CB8AC3E}">
        <p14:creationId xmlns:p14="http://schemas.microsoft.com/office/powerpoint/2010/main" val="2847574886"/>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00" y="209801"/>
            <a:ext cx="10835325" cy="729997"/>
          </a:xfrm>
        </p:spPr>
        <p:txBody>
          <a:bodyPr>
            <a:normAutofit fontScale="90000"/>
          </a:bodyPr>
          <a:lstStyle/>
          <a:p>
            <a:r>
              <a:rPr lang="ru-RU" dirty="0"/>
              <a:t>Что делает безопасный доступ Fortinet </a:t>
            </a:r>
            <a:r>
              <a:rPr lang="en-US" dirty="0"/>
              <a:t>Secure Access </a:t>
            </a:r>
            <a:r>
              <a:rPr lang="ru-RU" dirty="0"/>
              <a:t>  уникальным</a:t>
            </a:r>
            <a:endParaRPr lang="en-US" dirty="0"/>
          </a:p>
        </p:txBody>
      </p:sp>
      <p:sp>
        <p:nvSpPr>
          <p:cNvPr id="10" name="Content Placeholder 2"/>
          <p:cNvSpPr>
            <a:spLocks noGrp="1"/>
          </p:cNvSpPr>
          <p:nvPr>
            <p:ph idx="1"/>
          </p:nvPr>
        </p:nvSpPr>
        <p:spPr>
          <a:xfrm>
            <a:off x="624143" y="925981"/>
            <a:ext cx="10829682" cy="1275159"/>
          </a:xfrm>
        </p:spPr>
        <p:txBody>
          <a:bodyPr>
            <a:normAutofit lnSpcReduction="10000"/>
          </a:bodyPr>
          <a:lstStyle/>
          <a:p>
            <a:pPr>
              <a:spcBef>
                <a:spcPts val="0"/>
              </a:spcBef>
            </a:pPr>
            <a:r>
              <a:rPr lang="ru-RU" sz="1600" dirty="0"/>
              <a:t>Унифицированное управление угрозами для всех устройств работающих как единая система</a:t>
            </a:r>
          </a:p>
          <a:p>
            <a:pPr>
              <a:spcBef>
                <a:spcPts val="0"/>
              </a:spcBef>
            </a:pPr>
            <a:r>
              <a:rPr lang="ru-RU" sz="1600" dirty="0"/>
              <a:t>Высокопроизводительные и безопасные беспроводные сети</a:t>
            </a:r>
            <a:endParaRPr lang="en-US" sz="1600" dirty="0"/>
          </a:p>
          <a:p>
            <a:pPr>
              <a:spcBef>
                <a:spcPts val="0"/>
              </a:spcBef>
            </a:pPr>
            <a:r>
              <a:rPr lang="ru-RU" sz="1600" dirty="0"/>
              <a:t>Производительная, высоконадежная и безопасная коммутация трафика по проводным сетям</a:t>
            </a:r>
          </a:p>
          <a:p>
            <a:pPr>
              <a:spcBef>
                <a:spcPts val="0"/>
              </a:spcBef>
            </a:pPr>
            <a:r>
              <a:rPr lang="ru-RU" sz="1600" dirty="0"/>
              <a:t>Простота управления</a:t>
            </a:r>
            <a:endParaRPr lang="en-US" sz="1600" dirty="0"/>
          </a:p>
          <a:p>
            <a:pPr>
              <a:spcBef>
                <a:spcPts val="0"/>
              </a:spcBef>
            </a:pPr>
            <a:r>
              <a:rPr lang="en-US" sz="1800" b="1" dirty="0">
                <a:solidFill>
                  <a:schemeClr val="accent5"/>
                </a:solidFill>
              </a:rPr>
              <a:t>Secure Access = </a:t>
            </a:r>
            <a:r>
              <a:rPr lang="ru-RU" sz="1800" b="1" dirty="0">
                <a:solidFill>
                  <a:schemeClr val="accent5"/>
                </a:solidFill>
              </a:rPr>
              <a:t>Минимальные требования для всех инсталляций</a:t>
            </a:r>
            <a:endParaRPr lang="en-US" sz="2398" b="1" dirty="0">
              <a:solidFill>
                <a:schemeClr val="accent5"/>
              </a:solidFill>
            </a:endParaRPr>
          </a:p>
        </p:txBody>
      </p:sp>
      <p:graphicFrame>
        <p:nvGraphicFramePr>
          <p:cNvPr id="11" name="Table 10"/>
          <p:cNvGraphicFramePr>
            <a:graphicFrameLocks noGrp="1"/>
          </p:cNvGraphicFramePr>
          <p:nvPr>
            <p:extLst/>
          </p:nvPr>
        </p:nvGraphicFramePr>
        <p:xfrm>
          <a:off x="747327" y="2221357"/>
          <a:ext cx="10697882" cy="4156678"/>
        </p:xfrm>
        <a:graphic>
          <a:graphicData uri="http://schemas.openxmlformats.org/drawingml/2006/table">
            <a:tbl>
              <a:tblPr firstRow="1" bandRow="1">
                <a:tableStyleId>{5C22544A-7EE6-4342-B048-85BDC9FD1C3A}</a:tableStyleId>
              </a:tblPr>
              <a:tblGrid>
                <a:gridCol w="1614050">
                  <a:extLst>
                    <a:ext uri="{9D8B030D-6E8A-4147-A177-3AD203B41FA5}">
                      <a16:colId xmlns:a16="http://schemas.microsoft.com/office/drawing/2014/main" val="20000"/>
                    </a:ext>
                  </a:extLst>
                </a:gridCol>
                <a:gridCol w="1732207">
                  <a:extLst>
                    <a:ext uri="{9D8B030D-6E8A-4147-A177-3AD203B41FA5}">
                      <a16:colId xmlns:a16="http://schemas.microsoft.com/office/drawing/2014/main" val="20001"/>
                    </a:ext>
                  </a:extLst>
                </a:gridCol>
                <a:gridCol w="1701202">
                  <a:extLst>
                    <a:ext uri="{9D8B030D-6E8A-4147-A177-3AD203B41FA5}">
                      <a16:colId xmlns:a16="http://schemas.microsoft.com/office/drawing/2014/main" val="20002"/>
                    </a:ext>
                  </a:extLst>
                </a:gridCol>
                <a:gridCol w="1932079">
                  <a:extLst>
                    <a:ext uri="{9D8B030D-6E8A-4147-A177-3AD203B41FA5}">
                      <a16:colId xmlns:a16="http://schemas.microsoft.com/office/drawing/2014/main" val="20003"/>
                    </a:ext>
                  </a:extLst>
                </a:gridCol>
                <a:gridCol w="1859172">
                  <a:extLst>
                    <a:ext uri="{9D8B030D-6E8A-4147-A177-3AD203B41FA5}">
                      <a16:colId xmlns:a16="http://schemas.microsoft.com/office/drawing/2014/main" val="20005"/>
                    </a:ext>
                  </a:extLst>
                </a:gridCol>
                <a:gridCol w="1859172">
                  <a:extLst>
                    <a:ext uri="{9D8B030D-6E8A-4147-A177-3AD203B41FA5}">
                      <a16:colId xmlns:a16="http://schemas.microsoft.com/office/drawing/2014/main" val="1144126224"/>
                    </a:ext>
                  </a:extLst>
                </a:gridCol>
              </a:tblGrid>
              <a:tr h="519959">
                <a:tc>
                  <a:txBody>
                    <a:bodyPr/>
                    <a:lstStyle/>
                    <a:p>
                      <a:pPr algn="ctr"/>
                      <a:r>
                        <a:rPr lang="en-US" sz="1600" dirty="0"/>
                        <a:t>Vendor</a:t>
                      </a:r>
                    </a:p>
                  </a:txBody>
                  <a:tcPr marL="91392" marR="91392" marT="45696" marB="45696" anchor="ctr">
                    <a:lnL w="19050" cap="flat" cmpd="sng" algn="ctr">
                      <a:noFill/>
                      <a:prstDash val="solid"/>
                      <a:round/>
                      <a:headEnd type="none" w="med" len="med"/>
                      <a:tailEnd type="none" w="med" len="med"/>
                    </a:lnL>
                    <a:lnT w="19050" cap="flat" cmpd="sng" algn="ctr">
                      <a:noFill/>
                      <a:prstDash val="solid"/>
                      <a:round/>
                      <a:headEnd type="none" w="med" len="med"/>
                      <a:tailEnd type="none" w="med" len="med"/>
                    </a:lnT>
                    <a:solidFill>
                      <a:schemeClr val="accent5">
                        <a:lumMod val="50000"/>
                      </a:schemeClr>
                    </a:solidFill>
                  </a:tcPr>
                </a:tc>
                <a:tc>
                  <a:txBody>
                    <a:bodyPr/>
                    <a:lstStyle/>
                    <a:p>
                      <a:pPr algn="ctr"/>
                      <a:r>
                        <a:rPr lang="en-US" sz="1100" dirty="0"/>
                        <a:t>Enterprise Class</a:t>
                      </a:r>
                    </a:p>
                    <a:p>
                      <a:pPr algn="ctr"/>
                      <a:r>
                        <a:rPr lang="en-US" sz="1100" dirty="0"/>
                        <a:t> Threat Mgt.</a:t>
                      </a:r>
                      <a:r>
                        <a:rPr lang="en-US" sz="1100" baseline="0" dirty="0"/>
                        <a:t> (UTM)</a:t>
                      </a:r>
                      <a:endParaRPr lang="en-US" sz="1100" dirty="0"/>
                    </a:p>
                  </a:txBody>
                  <a:tcPr marL="91392" marR="91392" marT="45696" marB="45696" anchor="ctr">
                    <a:lnT w="19050" cap="flat" cmpd="sng" algn="ctr">
                      <a:noFill/>
                      <a:prstDash val="solid"/>
                      <a:round/>
                      <a:headEnd type="none" w="med" len="med"/>
                      <a:tailEnd type="none" w="med" len="med"/>
                    </a:lnT>
                    <a:solidFill>
                      <a:schemeClr val="accent5">
                        <a:lumMod val="50000"/>
                      </a:schemeClr>
                    </a:solidFill>
                  </a:tcPr>
                </a:tc>
                <a:tc>
                  <a:txBody>
                    <a:bodyPr/>
                    <a:lstStyle/>
                    <a:p>
                      <a:pPr algn="ctr"/>
                      <a:r>
                        <a:rPr lang="en-US" sz="1100" dirty="0"/>
                        <a:t>Independent Security Certifications</a:t>
                      </a:r>
                      <a:endParaRPr lang="en-US" sz="1100" dirty="0">
                        <a:solidFill>
                          <a:srgbClr val="FF0000"/>
                        </a:solidFill>
                      </a:endParaRPr>
                    </a:p>
                  </a:txBody>
                  <a:tcPr marL="91392" marR="91392" marT="45696" marB="45696" anchor="ctr">
                    <a:lnT w="19050" cap="flat" cmpd="sng" algn="ctr">
                      <a:noFill/>
                      <a:prstDash val="solid"/>
                      <a:round/>
                      <a:headEnd type="none" w="med" len="med"/>
                      <a:tailEnd type="none" w="med" len="med"/>
                    </a:lnT>
                    <a:solidFill>
                      <a:schemeClr val="accent5">
                        <a:lumMod val="50000"/>
                      </a:schemeClr>
                    </a:solid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100" dirty="0"/>
                        <a:t>Integrated Wired, Wireless and  Security</a:t>
                      </a:r>
                    </a:p>
                  </a:txBody>
                  <a:tcPr marL="91392" marR="91392" marT="45696" marB="45696" anchor="ctr">
                    <a:lnT w="19050" cap="flat" cmpd="sng" algn="ctr">
                      <a:noFill/>
                      <a:prstDash val="solid"/>
                      <a:round/>
                      <a:headEnd type="none" w="med" len="med"/>
                      <a:tailEnd type="none" w="med" len="med"/>
                    </a:lnT>
                    <a:solidFill>
                      <a:schemeClr val="accent5">
                        <a:lumMod val="50000"/>
                      </a:schemeClr>
                    </a:solidFill>
                  </a:tcPr>
                </a:tc>
                <a:tc>
                  <a:txBody>
                    <a:bodyPr/>
                    <a:lstStyle/>
                    <a:p>
                      <a:pPr algn="ctr"/>
                      <a:r>
                        <a:rPr lang="en-US" sz="1100" dirty="0"/>
                        <a:t>Enterprise Class Switching</a:t>
                      </a:r>
                    </a:p>
                  </a:txBody>
                  <a:tcPr marL="91392" marR="91392" marT="45696" marB="45696" anchor="ctr">
                    <a:lnT w="19050" cap="flat" cmpd="sng" algn="ctr">
                      <a:noFill/>
                      <a:prstDash val="solid"/>
                      <a:round/>
                      <a:headEnd type="none" w="med" len="med"/>
                      <a:tailEnd type="none" w="med" len="med"/>
                    </a:lnT>
                    <a:solidFill>
                      <a:schemeClr val="accent5">
                        <a:lumMod val="50000"/>
                      </a:schemeClr>
                    </a:solid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100" dirty="0"/>
                        <a:t>Enterprise Class Wireless</a:t>
                      </a:r>
                    </a:p>
                  </a:txBody>
                  <a:tcPr marL="91392" marR="91392" marT="45696" marB="45696" anchor="ctr">
                    <a:lnR w="19050" cap="flat" cmpd="sng" algn="ctr">
                      <a:noFill/>
                      <a:prstDash val="solid"/>
                      <a:round/>
                      <a:headEnd type="none" w="med" len="med"/>
                      <a:tailEnd type="none" w="med" len="med"/>
                    </a:lnR>
                    <a:lnT w="19050" cap="flat" cmpd="sng" algn="ctr">
                      <a:noFill/>
                      <a:prstDash val="solid"/>
                      <a:round/>
                      <a:headEnd type="none" w="med" len="med"/>
                      <a:tailEnd type="none" w="med" len="med"/>
                    </a:lnT>
                    <a:solidFill>
                      <a:schemeClr val="accent5">
                        <a:lumMod val="50000"/>
                      </a:schemeClr>
                    </a:solidFill>
                  </a:tcPr>
                </a:tc>
                <a:extLst>
                  <a:ext uri="{0D108BD9-81ED-4DB2-BD59-A6C34878D82A}">
                    <a16:rowId xmlns:a16="http://schemas.microsoft.com/office/drawing/2014/main" val="10000"/>
                  </a:ext>
                </a:extLst>
              </a:tr>
              <a:tr h="3989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Palo</a:t>
                      </a:r>
                      <a:r>
                        <a:rPr lang="en-US" sz="1100" b="1" baseline="0" dirty="0">
                          <a:solidFill>
                            <a:schemeClr val="bg1"/>
                          </a:solidFill>
                        </a:rPr>
                        <a:t> Alto Networks</a:t>
                      </a:r>
                      <a:endParaRPr lang="en-US" sz="1100" b="1" dirty="0">
                        <a:solidFill>
                          <a:schemeClr val="bg1"/>
                        </a:solidFill>
                      </a:endParaRPr>
                    </a:p>
                  </a:txBody>
                  <a:tcPr marL="91392" marR="91392" marT="45696" marB="4569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8000"/>
                        </a:solidFill>
                        <a:effectLst/>
                        <a:uLnTx/>
                        <a:uFillTx/>
                        <a:latin typeface="Wingdings 2" charset="2"/>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1"/>
                  </a:ext>
                </a:extLst>
              </a:tr>
              <a:tr h="3989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Checkpoint</a:t>
                      </a:r>
                    </a:p>
                  </a:txBody>
                  <a:tcPr marL="91392" marR="91392" marT="45696" marB="4569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8000"/>
                        </a:solidFill>
                        <a:effectLst/>
                        <a:uLnTx/>
                        <a:uFillTx/>
                        <a:latin typeface="Wingdings 2" charset="2"/>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kern="1200" dirty="0">
                        <a:solidFill>
                          <a:srgbClr val="C00000"/>
                        </a:solidFill>
                        <a:latin typeface="+mn-lt"/>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8000"/>
                        </a:solidFill>
                        <a:effectLst/>
                        <a:uLnTx/>
                        <a:uFillTx/>
                        <a:latin typeface="Wingdings 2" charset="2"/>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8000"/>
                        </a:solidFill>
                        <a:effectLst/>
                        <a:uLnTx/>
                        <a:uFillTx/>
                        <a:latin typeface="Wingdings 2" charset="2"/>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8000"/>
                        </a:solidFill>
                        <a:effectLst/>
                        <a:uLnTx/>
                        <a:uFillTx/>
                        <a:latin typeface="Wingdings 2" charset="2"/>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2"/>
                  </a:ext>
                </a:extLst>
              </a:tr>
              <a:tr h="3989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Sophos</a:t>
                      </a:r>
                    </a:p>
                  </a:txBody>
                  <a:tcPr marL="91392" marR="91392" marT="45696" marB="4569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7F7F7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kern="1200" dirty="0">
                        <a:solidFill>
                          <a:srgbClr val="C00000"/>
                        </a:solidFill>
                        <a:latin typeface="+mn-lt"/>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kern="1200" dirty="0">
                        <a:solidFill>
                          <a:srgbClr val="C00000"/>
                        </a:solidFill>
                        <a:latin typeface="+mn-lt"/>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kern="1200" dirty="0">
                        <a:solidFill>
                          <a:srgbClr val="C00000"/>
                        </a:solidFill>
                        <a:latin typeface="+mn-lt"/>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3"/>
                  </a:ext>
                </a:extLst>
              </a:tr>
              <a:tr h="3989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DELL/SonicWall</a:t>
                      </a:r>
                    </a:p>
                  </a:txBody>
                  <a:tcPr marL="91392" marR="91392" marT="45696" marB="4569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1"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1"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63154049"/>
                  </a:ext>
                </a:extLst>
              </a:tr>
              <a:tr h="3989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Fortinet</a:t>
                      </a:r>
                    </a:p>
                  </a:txBody>
                  <a:tcPr marL="91392" marR="91392" marT="45696" marB="4569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80B92E"/>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1"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1"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4"/>
                  </a:ext>
                </a:extLst>
              </a:tr>
              <a:tr h="44501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Cisco</a:t>
                      </a:r>
                    </a:p>
                  </a:txBody>
                  <a:tcPr marL="91392" marR="91392" marT="45696" marB="4569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1"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5"/>
                  </a:ext>
                </a:extLst>
              </a:tr>
              <a:tr h="3989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HP/Aruba</a:t>
                      </a:r>
                    </a:p>
                  </a:txBody>
                  <a:tcPr marL="91392" marR="91392" marT="45696" marB="4569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7F7F7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1"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344488982"/>
                  </a:ext>
                </a:extLst>
              </a:tr>
              <a:tr h="3989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Aerohive/Dell</a:t>
                      </a:r>
                    </a:p>
                  </a:txBody>
                  <a:tcPr marL="91392" marR="91392" marT="45696" marB="4569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1"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487619386"/>
                  </a:ext>
                </a:extLst>
              </a:tr>
              <a:tr h="3989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Arris/Ruckus</a:t>
                      </a:r>
                    </a:p>
                  </a:txBody>
                  <a:tcPr marL="91392" marR="91392" marT="45696" marB="4569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7F7F7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1"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a:solidFill>
                          <a:srgbClr val="008000"/>
                        </a:solidFill>
                        <a:latin typeface="Wingdings 2" charset="2"/>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Arial"/>
                        <a:ea typeface="+mn-ea"/>
                        <a:cs typeface="Wingdings 2" charset="2"/>
                      </a:endParaRPr>
                    </a:p>
                  </a:txBody>
                  <a:tcPr marL="91392" marR="91392" marT="45696" marB="45696"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4129908303"/>
                  </a:ext>
                </a:extLst>
              </a:tr>
            </a:tbl>
          </a:graphicData>
        </a:graphic>
      </p:graphicFrame>
      <p:sp>
        <p:nvSpPr>
          <p:cNvPr id="3" name="Rectangle 2"/>
          <p:cNvSpPr/>
          <p:nvPr/>
        </p:nvSpPr>
        <p:spPr bwMode="invGray">
          <a:xfrm>
            <a:off x="2422310" y="4446042"/>
            <a:ext cx="8865061" cy="182784"/>
          </a:xfrm>
          <a:prstGeom prst="rect">
            <a:avLst/>
          </a:prstGeom>
          <a:solidFill>
            <a:srgbClr val="80B92E"/>
          </a:solidFill>
          <a:ln w="9525">
            <a:solidFill>
              <a:srgbClr val="525252"/>
            </a:solidFill>
            <a:round/>
            <a:headEnd/>
            <a:tailEnd/>
          </a:ln>
          <a:extLst/>
        </p:spPr>
        <p:txBody>
          <a:bodyPr wrap="square" rtlCol="0" anchor="ctr"/>
          <a:lstStyle/>
          <a:p>
            <a:pPr algn="ctr" defTabSz="342708"/>
            <a:endParaRPr lang="en-US" sz="2000" dirty="0"/>
          </a:p>
        </p:txBody>
      </p:sp>
      <p:sp>
        <p:nvSpPr>
          <p:cNvPr id="14" name="Rectangle 13"/>
          <p:cNvSpPr/>
          <p:nvPr/>
        </p:nvSpPr>
        <p:spPr bwMode="invGray">
          <a:xfrm>
            <a:off x="2422312" y="3288222"/>
            <a:ext cx="1827848" cy="185344"/>
          </a:xfrm>
          <a:prstGeom prst="rect">
            <a:avLst/>
          </a:prstGeom>
          <a:solidFill>
            <a:schemeClr val="accent4">
              <a:lumMod val="75000"/>
            </a:schemeClr>
          </a:solidFill>
          <a:ln w="9525">
            <a:solidFill>
              <a:srgbClr val="525252"/>
            </a:solidFill>
            <a:round/>
            <a:headEnd/>
            <a:tailEnd/>
          </a:ln>
          <a:extLst/>
        </p:spPr>
        <p:txBody>
          <a:bodyPr wrap="square" rtlCol="0" anchor="ctr"/>
          <a:lstStyle/>
          <a:p>
            <a:pPr algn="ctr" defTabSz="342708"/>
            <a:endParaRPr lang="en-US" sz="2000" dirty="0"/>
          </a:p>
        </p:txBody>
      </p:sp>
      <p:sp>
        <p:nvSpPr>
          <p:cNvPr id="15" name="Rectangle 14"/>
          <p:cNvSpPr/>
          <p:nvPr/>
        </p:nvSpPr>
        <p:spPr bwMode="invGray">
          <a:xfrm>
            <a:off x="2422312" y="3695595"/>
            <a:ext cx="1827848" cy="182784"/>
          </a:xfrm>
          <a:prstGeom prst="rect">
            <a:avLst/>
          </a:prstGeom>
          <a:solidFill>
            <a:schemeClr val="accent4">
              <a:lumMod val="75000"/>
            </a:schemeClr>
          </a:solidFill>
          <a:ln w="9525">
            <a:solidFill>
              <a:srgbClr val="525252"/>
            </a:solidFill>
            <a:round/>
            <a:headEnd/>
            <a:tailEnd/>
          </a:ln>
          <a:extLst/>
        </p:spPr>
        <p:txBody>
          <a:bodyPr wrap="square" rtlCol="0" anchor="ctr"/>
          <a:lstStyle/>
          <a:p>
            <a:pPr algn="ctr" defTabSz="342708"/>
            <a:endParaRPr lang="en-US" sz="2000" dirty="0"/>
          </a:p>
        </p:txBody>
      </p:sp>
      <p:sp>
        <p:nvSpPr>
          <p:cNvPr id="28" name="Rectangle 27"/>
          <p:cNvSpPr/>
          <p:nvPr/>
        </p:nvSpPr>
        <p:spPr bwMode="invGray">
          <a:xfrm>
            <a:off x="7905854" y="5224508"/>
            <a:ext cx="3381518" cy="186385"/>
          </a:xfrm>
          <a:prstGeom prst="rect">
            <a:avLst/>
          </a:prstGeom>
          <a:solidFill>
            <a:schemeClr val="accent4">
              <a:lumMod val="75000"/>
            </a:schemeClr>
          </a:solidFill>
          <a:ln w="9525">
            <a:solidFill>
              <a:srgbClr val="525252"/>
            </a:solidFill>
            <a:round/>
            <a:headEnd/>
            <a:tailEnd/>
          </a:ln>
          <a:extLst/>
        </p:spPr>
        <p:txBody>
          <a:bodyPr wrap="square" rtlCol="0" anchor="ctr"/>
          <a:lstStyle/>
          <a:p>
            <a:pPr algn="ctr" defTabSz="342708"/>
            <a:endParaRPr lang="en-US" sz="2000" b="1" dirty="0"/>
          </a:p>
        </p:txBody>
      </p:sp>
      <p:sp>
        <p:nvSpPr>
          <p:cNvPr id="29" name="Rectangle 28"/>
          <p:cNvSpPr/>
          <p:nvPr/>
        </p:nvSpPr>
        <p:spPr bwMode="invGray">
          <a:xfrm>
            <a:off x="2422310" y="4054478"/>
            <a:ext cx="1827848" cy="185344"/>
          </a:xfrm>
          <a:prstGeom prst="rect">
            <a:avLst/>
          </a:prstGeom>
          <a:solidFill>
            <a:schemeClr val="accent4">
              <a:lumMod val="75000"/>
            </a:schemeClr>
          </a:solidFill>
          <a:ln w="9525">
            <a:solidFill>
              <a:srgbClr val="525252"/>
            </a:solidFill>
            <a:round/>
            <a:headEnd/>
            <a:tailEnd/>
          </a:ln>
          <a:extLst/>
        </p:spPr>
        <p:txBody>
          <a:bodyPr wrap="square" rtlCol="0" anchor="ctr"/>
          <a:lstStyle/>
          <a:p>
            <a:pPr algn="ctr" defTabSz="342708"/>
            <a:endParaRPr lang="en-US" sz="2000" dirty="0"/>
          </a:p>
        </p:txBody>
      </p:sp>
      <p:sp>
        <p:nvSpPr>
          <p:cNvPr id="23" name="Rectangle 22"/>
          <p:cNvSpPr/>
          <p:nvPr/>
        </p:nvSpPr>
        <p:spPr bwMode="invGray">
          <a:xfrm>
            <a:off x="2422310" y="4854731"/>
            <a:ext cx="1827848" cy="185344"/>
          </a:xfrm>
          <a:prstGeom prst="rect">
            <a:avLst/>
          </a:prstGeom>
          <a:solidFill>
            <a:schemeClr val="accent4">
              <a:lumMod val="75000"/>
            </a:schemeClr>
          </a:solidFill>
          <a:ln w="9525">
            <a:solidFill>
              <a:srgbClr val="525252"/>
            </a:solidFill>
            <a:round/>
            <a:headEnd/>
            <a:tailEnd/>
          </a:ln>
          <a:extLst/>
        </p:spPr>
        <p:txBody>
          <a:bodyPr wrap="square" rtlCol="0" anchor="ctr"/>
          <a:lstStyle/>
          <a:p>
            <a:pPr algn="ctr" defTabSz="342708"/>
            <a:endParaRPr lang="en-US" sz="2000" dirty="0"/>
          </a:p>
        </p:txBody>
      </p:sp>
      <p:sp>
        <p:nvSpPr>
          <p:cNvPr id="26" name="Rectangle 25"/>
          <p:cNvSpPr/>
          <p:nvPr/>
        </p:nvSpPr>
        <p:spPr bwMode="invGray">
          <a:xfrm>
            <a:off x="7905854" y="4819478"/>
            <a:ext cx="3381518" cy="186385"/>
          </a:xfrm>
          <a:prstGeom prst="rect">
            <a:avLst/>
          </a:prstGeom>
          <a:solidFill>
            <a:schemeClr val="accent4">
              <a:lumMod val="75000"/>
            </a:schemeClr>
          </a:solidFill>
          <a:ln w="9525">
            <a:solidFill>
              <a:srgbClr val="525252"/>
            </a:solidFill>
            <a:round/>
            <a:headEnd/>
            <a:tailEnd/>
          </a:ln>
          <a:extLst/>
        </p:spPr>
        <p:txBody>
          <a:bodyPr wrap="square" rtlCol="0" anchor="ctr"/>
          <a:lstStyle/>
          <a:p>
            <a:pPr algn="ctr" defTabSz="342708"/>
            <a:endParaRPr lang="en-US" sz="2000" b="1" dirty="0"/>
          </a:p>
        </p:txBody>
      </p:sp>
      <p:sp>
        <p:nvSpPr>
          <p:cNvPr id="20" name="Rectangle 19"/>
          <p:cNvSpPr/>
          <p:nvPr/>
        </p:nvSpPr>
        <p:spPr bwMode="invGray">
          <a:xfrm>
            <a:off x="7904733" y="6057239"/>
            <a:ext cx="3381518" cy="186385"/>
          </a:xfrm>
          <a:prstGeom prst="rect">
            <a:avLst/>
          </a:prstGeom>
          <a:solidFill>
            <a:schemeClr val="accent4">
              <a:lumMod val="75000"/>
            </a:schemeClr>
          </a:solidFill>
          <a:ln w="9525">
            <a:solidFill>
              <a:srgbClr val="525252"/>
            </a:solidFill>
            <a:round/>
            <a:headEnd/>
            <a:tailEnd/>
          </a:ln>
          <a:extLst/>
        </p:spPr>
        <p:txBody>
          <a:bodyPr wrap="square" rtlCol="0" anchor="ctr"/>
          <a:lstStyle/>
          <a:p>
            <a:pPr algn="ctr" defTabSz="342708"/>
            <a:endParaRPr lang="en-US" sz="2000" b="1" dirty="0"/>
          </a:p>
        </p:txBody>
      </p:sp>
      <p:sp>
        <p:nvSpPr>
          <p:cNvPr id="21" name="Rectangle 20"/>
          <p:cNvSpPr/>
          <p:nvPr/>
        </p:nvSpPr>
        <p:spPr bwMode="invGray">
          <a:xfrm>
            <a:off x="7904733" y="5652209"/>
            <a:ext cx="3381518" cy="186385"/>
          </a:xfrm>
          <a:prstGeom prst="rect">
            <a:avLst/>
          </a:prstGeom>
          <a:solidFill>
            <a:schemeClr val="accent4">
              <a:lumMod val="75000"/>
            </a:schemeClr>
          </a:solidFill>
          <a:ln w="9525">
            <a:solidFill>
              <a:srgbClr val="525252"/>
            </a:solidFill>
            <a:round/>
            <a:headEnd/>
            <a:tailEnd/>
          </a:ln>
          <a:extLst/>
        </p:spPr>
        <p:txBody>
          <a:bodyPr wrap="square" rtlCol="0" anchor="ctr"/>
          <a:lstStyle/>
          <a:p>
            <a:pPr algn="ctr" defTabSz="342708"/>
            <a:endParaRPr lang="en-US" sz="2000" b="1" dirty="0"/>
          </a:p>
        </p:txBody>
      </p:sp>
      <p:sp>
        <p:nvSpPr>
          <p:cNvPr id="19" name="Rectangle 18"/>
          <p:cNvSpPr/>
          <p:nvPr/>
        </p:nvSpPr>
        <p:spPr bwMode="invGray">
          <a:xfrm>
            <a:off x="2422311" y="2853410"/>
            <a:ext cx="3107341" cy="186385"/>
          </a:xfrm>
          <a:prstGeom prst="rect">
            <a:avLst/>
          </a:prstGeom>
          <a:solidFill>
            <a:schemeClr val="accent4">
              <a:lumMod val="75000"/>
            </a:schemeClr>
          </a:solidFill>
          <a:ln w="9525">
            <a:solidFill>
              <a:srgbClr val="525252"/>
            </a:solidFill>
            <a:round/>
            <a:headEnd/>
            <a:tailEnd/>
          </a:ln>
          <a:extLst/>
        </p:spPr>
        <p:txBody>
          <a:bodyPr wrap="square" rtlCol="0" anchor="ctr"/>
          <a:lstStyle/>
          <a:p>
            <a:pPr algn="ctr" defTabSz="342708"/>
            <a:endParaRPr lang="en-US" sz="2000" b="1" dirty="0"/>
          </a:p>
        </p:txBody>
      </p:sp>
    </p:spTree>
    <p:extLst>
      <p:ext uri="{BB962C8B-B14F-4D97-AF65-F5344CB8AC3E}">
        <p14:creationId xmlns:p14="http://schemas.microsoft.com/office/powerpoint/2010/main" val="4098444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right)">
                                      <p:cBhvr>
                                        <p:cTn id="24" dur="500"/>
                                        <p:tgtEl>
                                          <p:spTgt spid="2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right)">
                                      <p:cBhvr>
                                        <p:cTn id="30" dur="500"/>
                                        <p:tgtEl>
                                          <p:spTgt spid="21"/>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right)">
                                      <p:cBhvr>
                                        <p:cTn id="33" dur="500"/>
                                        <p:tgtEl>
                                          <p:spTgt spid="20"/>
                                        </p:tgtEl>
                                      </p:cBhvr>
                                    </p:animEffect>
                                  </p:childTnLst>
                                </p:cTn>
                              </p:par>
                              <p:par>
                                <p:cTn id="34" presetID="42" presetClass="entr" presetSubtype="0" fill="hold" nodeType="with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1000"/>
                                        <p:tgtEl>
                                          <p:spTgt spid="10">
                                            <p:txEl>
                                              <p:pRg st="0" end="0"/>
                                            </p:txEl>
                                          </p:spTgt>
                                        </p:tgtEl>
                                      </p:cBhvr>
                                    </p:animEffect>
                                    <p:anim calcmode="lin" valueType="num">
                                      <p:cBhvr>
                                        <p:cTn id="3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fade">
                                      <p:cBhvr>
                                        <p:cTn id="41" dur="1000"/>
                                        <p:tgtEl>
                                          <p:spTgt spid="10">
                                            <p:txEl>
                                              <p:pRg st="1" end="1"/>
                                            </p:txEl>
                                          </p:spTgt>
                                        </p:tgtEl>
                                      </p:cBhvr>
                                    </p:animEffect>
                                    <p:anim calcmode="lin" valueType="num">
                                      <p:cBhvr>
                                        <p:cTn id="4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animEffect transition="in" filter="fade">
                                      <p:cBhvr>
                                        <p:cTn id="46" dur="1000"/>
                                        <p:tgtEl>
                                          <p:spTgt spid="10">
                                            <p:txEl>
                                              <p:pRg st="2" end="2"/>
                                            </p:txEl>
                                          </p:spTgt>
                                        </p:tgtEl>
                                      </p:cBhvr>
                                    </p:animEffect>
                                    <p:anim calcmode="lin" valueType="num">
                                      <p:cBhvr>
                                        <p:cTn id="47"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xEl>
                                              <p:pRg st="3" end="3"/>
                                            </p:txEl>
                                          </p:spTgt>
                                        </p:tgtEl>
                                        <p:attrNameLst>
                                          <p:attrName>style.visibility</p:attrName>
                                        </p:attrNameLst>
                                      </p:cBhvr>
                                      <p:to>
                                        <p:strVal val="visible"/>
                                      </p:to>
                                    </p:set>
                                    <p:animEffect transition="in" filter="fade">
                                      <p:cBhvr>
                                        <p:cTn id="51" dur="1000"/>
                                        <p:tgtEl>
                                          <p:spTgt spid="10">
                                            <p:txEl>
                                              <p:pRg st="3" end="3"/>
                                            </p:txEl>
                                          </p:spTgt>
                                        </p:tgtEl>
                                      </p:cBhvr>
                                    </p:animEffect>
                                    <p:anim calcmode="lin" valueType="num">
                                      <p:cBhvr>
                                        <p:cTn id="5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par>
                                <p:cTn id="61" presetID="42" presetClass="entr" presetSubtype="0" fill="hold" nodeType="withEffect">
                                  <p:stCondLst>
                                    <p:cond delay="0"/>
                                  </p:stCondLst>
                                  <p:childTnLst>
                                    <p:set>
                                      <p:cBhvr>
                                        <p:cTn id="62" dur="1" fill="hold">
                                          <p:stCondLst>
                                            <p:cond delay="0"/>
                                          </p:stCondLst>
                                        </p:cTn>
                                        <p:tgtEl>
                                          <p:spTgt spid="10">
                                            <p:txEl>
                                              <p:pRg st="4" end="4"/>
                                            </p:txEl>
                                          </p:spTgt>
                                        </p:tgtEl>
                                        <p:attrNameLst>
                                          <p:attrName>style.visibility</p:attrName>
                                        </p:attrNameLst>
                                      </p:cBhvr>
                                      <p:to>
                                        <p:strVal val="visible"/>
                                      </p:to>
                                    </p:set>
                                    <p:animEffect transition="in" filter="fade">
                                      <p:cBhvr>
                                        <p:cTn id="63" dur="1000"/>
                                        <p:tgtEl>
                                          <p:spTgt spid="10">
                                            <p:txEl>
                                              <p:pRg st="4" end="4"/>
                                            </p:txEl>
                                          </p:spTgt>
                                        </p:tgtEl>
                                      </p:cBhvr>
                                    </p:animEffect>
                                    <p:anim calcmode="lin" valueType="num">
                                      <p:cBhvr>
                                        <p:cTn id="6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28" grpId="0" animBg="1"/>
      <p:bldP spid="29" grpId="0" animBg="1"/>
      <p:bldP spid="23" grpId="0" animBg="1"/>
      <p:bldP spid="26" grpId="0" animBg="1"/>
      <p:bldP spid="20" grpId="0" animBg="1"/>
      <p:bldP spid="21"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5710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609443" y="88150"/>
            <a:ext cx="11350909" cy="729997"/>
          </a:xfrm>
        </p:spPr>
        <p:txBody>
          <a:bodyPr>
            <a:normAutofit/>
          </a:bodyPr>
          <a:lstStyle/>
          <a:p>
            <a:r>
              <a:rPr lang="ru-RU" dirty="0"/>
              <a:t>Все устройства работают вместе </a:t>
            </a:r>
            <a:r>
              <a:rPr lang="en-US" dirty="0"/>
              <a:t>= </a:t>
            </a:r>
            <a:r>
              <a:rPr lang="ru-RU" dirty="0"/>
              <a:t>Простота</a:t>
            </a:r>
            <a:endParaRPr lang="en-US" dirty="0"/>
          </a:p>
        </p:txBody>
      </p:sp>
      <p:grpSp>
        <p:nvGrpSpPr>
          <p:cNvPr id="3" name="Group 2"/>
          <p:cNvGrpSpPr/>
          <p:nvPr/>
        </p:nvGrpSpPr>
        <p:grpSpPr>
          <a:xfrm>
            <a:off x="-2" y="901692"/>
            <a:ext cx="12188827" cy="5487933"/>
            <a:chOff x="-2" y="901692"/>
            <a:chExt cx="12188827" cy="5487933"/>
          </a:xfrm>
        </p:grpSpPr>
        <p:pic>
          <p:nvPicPr>
            <p:cNvPr id="5" name="Picture 4"/>
            <p:cNvPicPr>
              <a:picLocks noChangeAspect="1"/>
            </p:cNvPicPr>
            <p:nvPr/>
          </p:nvPicPr>
          <p:blipFill>
            <a:blip r:embed="rId3"/>
            <a:stretch>
              <a:fillRect/>
            </a:stretch>
          </p:blipFill>
          <p:spPr>
            <a:xfrm>
              <a:off x="-1" y="915145"/>
              <a:ext cx="12188825" cy="5474480"/>
            </a:xfrm>
            <a:prstGeom prst="rect">
              <a:avLst/>
            </a:prstGeom>
          </p:spPr>
        </p:pic>
        <p:pic>
          <p:nvPicPr>
            <p:cNvPr id="6" name="Picture 5"/>
            <p:cNvPicPr>
              <a:picLocks noChangeAspect="1"/>
            </p:cNvPicPr>
            <p:nvPr/>
          </p:nvPicPr>
          <p:blipFill rotWithShape="1">
            <a:blip r:embed="rId4"/>
            <a:srcRect t="6429" b="89762"/>
            <a:stretch/>
          </p:blipFill>
          <p:spPr>
            <a:xfrm>
              <a:off x="1" y="915146"/>
              <a:ext cx="12188824" cy="279670"/>
            </a:xfrm>
            <a:prstGeom prst="rect">
              <a:avLst/>
            </a:prstGeom>
          </p:spPr>
        </p:pic>
        <p:pic>
          <p:nvPicPr>
            <p:cNvPr id="7" name="Picture 6"/>
            <p:cNvPicPr>
              <a:picLocks noChangeAspect="1"/>
            </p:cNvPicPr>
            <p:nvPr/>
          </p:nvPicPr>
          <p:blipFill rotWithShape="1">
            <a:blip r:embed="rId4"/>
            <a:srcRect t="10305" r="87056"/>
            <a:stretch/>
          </p:blipFill>
          <p:spPr>
            <a:xfrm>
              <a:off x="0" y="1194816"/>
              <a:ext cx="1578691" cy="5194809"/>
            </a:xfrm>
            <a:prstGeom prst="rect">
              <a:avLst/>
            </a:prstGeom>
          </p:spPr>
        </p:pic>
        <p:pic>
          <p:nvPicPr>
            <p:cNvPr id="8" name="Picture 7"/>
            <p:cNvPicPr>
              <a:picLocks noChangeAspect="1"/>
            </p:cNvPicPr>
            <p:nvPr/>
          </p:nvPicPr>
          <p:blipFill rotWithShape="1">
            <a:blip r:embed="rId5"/>
            <a:srcRect l="30" t="9700" b="86080"/>
            <a:stretch/>
          </p:blipFill>
          <p:spPr>
            <a:xfrm>
              <a:off x="-2" y="901692"/>
              <a:ext cx="12188827" cy="293732"/>
            </a:xfrm>
            <a:prstGeom prst="rect">
              <a:avLst/>
            </a:prstGeom>
          </p:spPr>
        </p:pic>
      </p:grpSp>
    </p:spTree>
    <p:extLst>
      <p:ext uri="{BB962C8B-B14F-4D97-AF65-F5344CB8AC3E}">
        <p14:creationId xmlns:p14="http://schemas.microsoft.com/office/powerpoint/2010/main" val="279157462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8"/>
          <p:cNvSpPr/>
          <p:nvPr/>
        </p:nvSpPr>
        <p:spPr bwMode="invGray">
          <a:xfrm rot="1924425">
            <a:off x="8331845" y="2230178"/>
            <a:ext cx="364842" cy="1737530"/>
          </a:xfrm>
          <a:prstGeom prst="downArrow">
            <a:avLst/>
          </a:prstGeom>
          <a:solidFill>
            <a:schemeClr val="accent6"/>
          </a:solidFill>
          <a:ln w="9525">
            <a:solidFill>
              <a:schemeClr val="accent6"/>
            </a:solid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rot="18117386">
            <a:off x="7365695" y="-712435"/>
            <a:ext cx="6823811" cy="369332"/>
          </a:xfrm>
          <a:prstGeom prst="rect">
            <a:avLst/>
          </a:prstGeom>
          <a:noFill/>
        </p:spPr>
        <p:txBody>
          <a:bodyPr wrap="square" rtlCol="0">
            <a:spAutoFit/>
          </a:bodyPr>
          <a:lstStyle/>
          <a:p>
            <a:r>
              <a:rPr lang="en-US" dirty="0">
                <a:solidFill>
                  <a:schemeClr val="bg1"/>
                </a:solidFill>
              </a:rPr>
              <a:t>1010111001101010001101010101001010101010101010101</a:t>
            </a:r>
          </a:p>
        </p:txBody>
      </p:sp>
      <p:sp>
        <p:nvSpPr>
          <p:cNvPr id="10" name="Down Arrow 9"/>
          <p:cNvSpPr/>
          <p:nvPr/>
        </p:nvSpPr>
        <p:spPr bwMode="invGray">
          <a:xfrm rot="19675575" flipH="1">
            <a:off x="10145704" y="2232642"/>
            <a:ext cx="364842" cy="1737530"/>
          </a:xfrm>
          <a:prstGeom prst="downArrow">
            <a:avLst/>
          </a:prstGeom>
          <a:solidFill>
            <a:schemeClr val="accent6"/>
          </a:solidFill>
          <a:ln w="9525">
            <a:solidFill>
              <a:schemeClr val="accent6"/>
            </a:solid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p:cNvSpPr txBox="1"/>
          <p:nvPr/>
        </p:nvSpPr>
        <p:spPr>
          <a:xfrm rot="3464040">
            <a:off x="4630362" y="-721389"/>
            <a:ext cx="6823811" cy="369332"/>
          </a:xfrm>
          <a:prstGeom prst="rect">
            <a:avLst/>
          </a:prstGeom>
          <a:noFill/>
        </p:spPr>
        <p:txBody>
          <a:bodyPr wrap="square" rtlCol="0">
            <a:spAutoFit/>
          </a:bodyPr>
          <a:lstStyle/>
          <a:p>
            <a:r>
              <a:rPr lang="en-US" dirty="0">
                <a:solidFill>
                  <a:schemeClr val="bg1"/>
                </a:solidFill>
              </a:rPr>
              <a:t>1010111001101010001101010101001010101010101010101</a:t>
            </a:r>
          </a:p>
        </p:txBody>
      </p:sp>
      <p:sp>
        <p:nvSpPr>
          <p:cNvPr id="3" name="Content Placeholder 2"/>
          <p:cNvSpPr>
            <a:spLocks noGrp="1"/>
          </p:cNvSpPr>
          <p:nvPr>
            <p:ph idx="1"/>
          </p:nvPr>
        </p:nvSpPr>
        <p:spPr>
          <a:xfrm>
            <a:off x="609443" y="1554480"/>
            <a:ext cx="6166111" cy="4594784"/>
          </a:xfrm>
        </p:spPr>
        <p:txBody>
          <a:bodyPr>
            <a:normAutofit fontScale="92500"/>
          </a:bodyPr>
          <a:lstStyle/>
          <a:p>
            <a:r>
              <a:rPr lang="en-US" dirty="0" err="1"/>
              <a:t>FortiLink</a:t>
            </a:r>
            <a:r>
              <a:rPr lang="en-US" dirty="0"/>
              <a:t> &amp; </a:t>
            </a:r>
            <a:r>
              <a:rPr lang="en-US" dirty="0" err="1"/>
              <a:t>FortiLink</a:t>
            </a:r>
            <a:r>
              <a:rPr lang="en-US" dirty="0"/>
              <a:t> </a:t>
            </a:r>
            <a:r>
              <a:rPr lang="ru-RU" dirty="0"/>
              <a:t>для беспроводной точки доступа</a:t>
            </a:r>
            <a:endParaRPr lang="en-US" dirty="0"/>
          </a:p>
          <a:p>
            <a:pPr lvl="1"/>
            <a:r>
              <a:rPr lang="ru-RU" dirty="0"/>
              <a:t>Конфигурация, политики на</a:t>
            </a:r>
            <a:r>
              <a:rPr lang="en-US" dirty="0"/>
              <a:t> FortiGate </a:t>
            </a:r>
            <a:r>
              <a:rPr lang="ru-RU" dirty="0"/>
              <a:t>автоматически распространяется  на все интерфейсы коммутатора и точки доступа, работая как одно устройство</a:t>
            </a:r>
            <a:endParaRPr lang="en-US" dirty="0"/>
          </a:p>
          <a:p>
            <a:r>
              <a:rPr lang="ru-RU" dirty="0"/>
              <a:t>Интеграция позволяет не просто связать устройства вместе</a:t>
            </a:r>
            <a:r>
              <a:rPr lang="en-US" dirty="0"/>
              <a:t>, </a:t>
            </a:r>
            <a:r>
              <a:rPr lang="ru-RU" dirty="0"/>
              <a:t>но и понимать кто и как подключается к устройствам, что делает а также многое другое </a:t>
            </a:r>
            <a:r>
              <a:rPr lang="en-US" dirty="0"/>
              <a:t>…</a:t>
            </a:r>
          </a:p>
        </p:txBody>
      </p:sp>
      <p:sp>
        <p:nvSpPr>
          <p:cNvPr id="2" name="Title 1"/>
          <p:cNvSpPr>
            <a:spLocks noGrp="1"/>
          </p:cNvSpPr>
          <p:nvPr>
            <p:ph type="title"/>
          </p:nvPr>
        </p:nvSpPr>
        <p:spPr>
          <a:xfrm>
            <a:off x="565791" y="806227"/>
            <a:ext cx="10835325" cy="729997"/>
          </a:xfrm>
        </p:spPr>
        <p:txBody>
          <a:bodyPr>
            <a:normAutofit fontScale="90000"/>
          </a:bodyPr>
          <a:lstStyle/>
          <a:p>
            <a:r>
              <a:rPr lang="ru-RU" dirty="0"/>
              <a:t>Когда все компоненты интегрированы друг с другом – Фабрика Безопасности </a:t>
            </a:r>
            <a:r>
              <a:rPr lang="en-US" dirty="0"/>
              <a:t>Fortinet</a:t>
            </a:r>
            <a:r>
              <a:rPr lang="ru-RU" dirty="0"/>
              <a:t>, управлять устройствами и политиками значительно легче</a:t>
            </a:r>
            <a:endParaRPr lang="en-US" dirty="0"/>
          </a:p>
        </p:txBody>
      </p:sp>
      <p:pic>
        <p:nvPicPr>
          <p:cNvPr id="4" name="Picture 3"/>
          <p:cNvPicPr>
            <a:picLocks noChangeAspect="1"/>
          </p:cNvPicPr>
          <p:nvPr/>
        </p:nvPicPr>
        <p:blipFill>
          <a:blip r:embed="rId3"/>
          <a:stretch>
            <a:fillRect/>
          </a:stretch>
        </p:blipFill>
        <p:spPr>
          <a:xfrm>
            <a:off x="8469881" y="1323173"/>
            <a:ext cx="1565607" cy="1080932"/>
          </a:xfrm>
          <a:prstGeom prst="rect">
            <a:avLst/>
          </a:prstGeom>
        </p:spPr>
      </p:pic>
      <p:pic>
        <p:nvPicPr>
          <p:cNvPr id="5" name="Picture 4"/>
          <p:cNvPicPr>
            <a:picLocks noChangeAspect="1"/>
          </p:cNvPicPr>
          <p:nvPr/>
        </p:nvPicPr>
        <p:blipFill>
          <a:blip r:embed="rId4"/>
          <a:stretch>
            <a:fillRect/>
          </a:stretch>
        </p:blipFill>
        <p:spPr>
          <a:xfrm flipH="1">
            <a:off x="7140630" y="3851872"/>
            <a:ext cx="1398685" cy="925497"/>
          </a:xfrm>
          <a:prstGeom prst="rect">
            <a:avLst/>
          </a:prstGeom>
        </p:spPr>
      </p:pic>
      <p:pic>
        <p:nvPicPr>
          <p:cNvPr id="6" name="Picture 5">
            <a:hlinkClick r:id="" action="ppaction://noaction"/>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26262" y="3931972"/>
            <a:ext cx="859037" cy="663240"/>
          </a:xfrm>
          <a:prstGeom prst="rect">
            <a:avLst/>
          </a:prstGeom>
        </p:spPr>
      </p:pic>
      <p:pic>
        <p:nvPicPr>
          <p:cNvPr id="7" name="Picture 6">
            <a:hlinkClick r:id="" action="ppaction://noaction"/>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35488" y="4429760"/>
            <a:ext cx="859037" cy="663240"/>
          </a:xfrm>
          <a:prstGeom prst="rect">
            <a:avLst/>
          </a:prstGeom>
        </p:spPr>
      </p:pic>
      <p:pic>
        <p:nvPicPr>
          <p:cNvPr id="8" name="Picture 7">
            <a:hlinkClick r:id="" action="ppaction://noaction"/>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99484" y="4314620"/>
            <a:ext cx="859037" cy="663240"/>
          </a:xfrm>
          <a:prstGeom prst="rect">
            <a:avLst/>
          </a:prstGeom>
        </p:spPr>
      </p:pic>
      <p:sp>
        <p:nvSpPr>
          <p:cNvPr id="12" name="Rectangle 11"/>
          <p:cNvSpPr/>
          <p:nvPr/>
        </p:nvSpPr>
        <p:spPr bwMode="invGray">
          <a:xfrm>
            <a:off x="8220075" y="0"/>
            <a:ext cx="428625" cy="69056"/>
          </a:xfrm>
          <a:prstGeom prst="rect">
            <a:avLst/>
          </a:prstGeom>
          <a:solidFill>
            <a:schemeClr val="accent6"/>
          </a:solidFill>
          <a:ln w="9525">
            <a:solidFill>
              <a:schemeClr val="accent6"/>
            </a:solid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bwMode="invGray">
          <a:xfrm>
            <a:off x="10266043" y="66"/>
            <a:ext cx="428625" cy="69056"/>
          </a:xfrm>
          <a:prstGeom prst="rect">
            <a:avLst/>
          </a:prstGeom>
          <a:solidFill>
            <a:schemeClr val="accent6"/>
          </a:solidFill>
          <a:ln w="9525">
            <a:solidFill>
              <a:schemeClr val="accent6"/>
            </a:solidFill>
            <a:round/>
            <a:headEnd/>
            <a:tailEnd/>
          </a:ln>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88720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42" presetClass="path" presetSubtype="0" accel="47000" decel="53000" fill="hold" grpId="0" nodeType="withEffect">
                                  <p:stCondLst>
                                    <p:cond delay="0"/>
                                  </p:stCondLst>
                                  <p:childTnLst>
                                    <p:animMotion origin="layout" path="M 0.00104 -0.00047 L 0.36611 1.03286 " pathEditMode="fixed" rAng="0" ptsTypes="AA">
                                      <p:cBhvr>
                                        <p:cTn id="10" dur="5000" fill="hold"/>
                                        <p:tgtEl>
                                          <p:spTgt spid="11"/>
                                        </p:tgtEl>
                                        <p:attrNameLst>
                                          <p:attrName>ppt_x</p:attrName>
                                          <p:attrName>ppt_y</p:attrName>
                                        </p:attrNameLst>
                                      </p:cBhvr>
                                      <p:rCtr x="18247" y="51667"/>
                                    </p:animMotion>
                                  </p:childTnLst>
                                </p:cTn>
                              </p:par>
                              <p:par>
                                <p:cTn id="11" presetID="42" presetClass="path" presetSubtype="0" accel="47000" decel="53000" fill="hold" grpId="0" nodeType="withEffect">
                                  <p:stCondLst>
                                    <p:cond delay="0"/>
                                  </p:stCondLst>
                                  <p:childTnLst>
                                    <p:animMotion origin="layout" path="M -4.63923E-6 1.85185E-6 L -0.36689 1.04606 " pathEditMode="fixed" rAng="0" ptsTypes="AA">
                                      <p:cBhvr>
                                        <p:cTn id="12" dur="5000" fill="hold"/>
                                        <p:tgtEl>
                                          <p:spTgt spid="13"/>
                                        </p:tgtEl>
                                        <p:attrNameLst>
                                          <p:attrName>ppt_x</p:attrName>
                                          <p:attrName>ppt_y</p:attrName>
                                        </p:attrNameLst>
                                      </p:cBhvr>
                                      <p:rCtr x="-18351" y="52292"/>
                                    </p:animMotion>
                                  </p:childTnLst>
                                </p:cTn>
                              </p:par>
                            </p:childTnLst>
                          </p:cTn>
                        </p:par>
                        <p:par>
                          <p:cTn id="13" fill="hold">
                            <p:stCondLst>
                              <p:cond delay="5000"/>
                            </p:stCondLst>
                            <p:childTnLst>
                              <p:par>
                                <p:cTn id="14" presetID="1" presetClass="exit" presetSubtype="0" fill="hold" grpId="2" nodeType="after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par>
                          <p:cTn id="16" fill="hold">
                            <p:stCondLst>
                              <p:cond delay="5000"/>
                            </p:stCondLst>
                            <p:childTnLst>
                              <p:par>
                                <p:cTn id="17" presetID="1" presetClass="exit" presetSubtype="0" fill="hold" grpId="2" nodeType="after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1" grpId="0"/>
      <p:bldP spid="11" grpId="1"/>
      <p:bldP spid="11"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889" y="386639"/>
            <a:ext cx="4638675" cy="57626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09443" y="1554480"/>
            <a:ext cx="6978712" cy="4594784"/>
          </a:xfrm>
        </p:spPr>
        <p:txBody>
          <a:bodyPr>
            <a:normAutofit fontScale="92500" lnSpcReduction="10000"/>
          </a:bodyPr>
          <a:lstStyle/>
          <a:p>
            <a:r>
              <a:rPr lang="ru-RU" dirty="0"/>
              <a:t>Используя аутентификацию на порту </a:t>
            </a:r>
            <a:r>
              <a:rPr lang="en-US" dirty="0"/>
              <a:t>802.1x, </a:t>
            </a:r>
            <a:r>
              <a:rPr lang="ru-RU" dirty="0"/>
              <a:t>клиенты </a:t>
            </a:r>
            <a:r>
              <a:rPr lang="en-US" dirty="0"/>
              <a:t>FortiClient</a:t>
            </a:r>
            <a:r>
              <a:rPr lang="ru-RU" dirty="0"/>
              <a:t> и многое другое</a:t>
            </a:r>
            <a:r>
              <a:rPr lang="en-US" dirty="0"/>
              <a:t> </a:t>
            </a:r>
            <a:r>
              <a:rPr lang="ru-RU" dirty="0"/>
              <a:t>фабрика безопасности знает кто вы в любой момент времени</a:t>
            </a:r>
            <a:endParaRPr lang="en-US" dirty="0"/>
          </a:p>
          <a:p>
            <a:r>
              <a:rPr lang="ru-RU" dirty="0"/>
              <a:t>Ваши права, уровень доступа, привилегии следуют за вами, все устройства знают о вас с момента подключения</a:t>
            </a:r>
            <a:endParaRPr lang="en-US" dirty="0"/>
          </a:p>
          <a:p>
            <a:pPr lvl="1"/>
            <a:r>
              <a:rPr lang="ru-RU" dirty="0"/>
              <a:t>Неважно как вы подключились</a:t>
            </a:r>
            <a:r>
              <a:rPr lang="en-US" dirty="0"/>
              <a:t>, </a:t>
            </a:r>
            <a:r>
              <a:rPr lang="ru-RU" dirty="0"/>
              <a:t>вы будете идентифицированы и получите только тот доступ который был вам предоставлен владельцем ресурсов</a:t>
            </a:r>
            <a:endParaRPr lang="en-US" dirty="0"/>
          </a:p>
        </p:txBody>
      </p:sp>
      <p:sp>
        <p:nvSpPr>
          <p:cNvPr id="2" name="Title 1"/>
          <p:cNvSpPr>
            <a:spLocks noGrp="1"/>
          </p:cNvSpPr>
          <p:nvPr>
            <p:ph type="title"/>
          </p:nvPr>
        </p:nvSpPr>
        <p:spPr/>
        <p:txBody>
          <a:bodyPr/>
          <a:lstStyle/>
          <a:p>
            <a:r>
              <a:rPr lang="ru-RU" dirty="0"/>
              <a:t>Автоматическая и непрерывная идентификация</a:t>
            </a:r>
            <a:endParaRPr lang="en-US" dirty="0"/>
          </a:p>
        </p:txBody>
      </p:sp>
    </p:spTree>
    <p:extLst>
      <p:ext uri="{BB962C8B-B14F-4D97-AF65-F5344CB8AC3E}">
        <p14:creationId xmlns:p14="http://schemas.microsoft.com/office/powerpoint/2010/main" val="265216185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Отслеживаемая идентификация</a:t>
            </a:r>
            <a:endParaRPr lang="en-US" dirty="0"/>
          </a:p>
        </p:txBody>
      </p:sp>
      <p:pic>
        <p:nvPicPr>
          <p:cNvPr id="4" name="Picture 3"/>
          <p:cNvPicPr>
            <a:picLocks noChangeAspect="1"/>
          </p:cNvPicPr>
          <p:nvPr/>
        </p:nvPicPr>
        <p:blipFill rotWithShape="1">
          <a:blip r:embed="rId3"/>
          <a:srcRect l="30" t="9700" b="22521"/>
          <a:stretch/>
        </p:blipFill>
        <p:spPr>
          <a:xfrm>
            <a:off x="0" y="856911"/>
            <a:ext cx="12163587" cy="4707961"/>
          </a:xfrm>
          <a:prstGeom prst="rect">
            <a:avLst/>
          </a:prstGeom>
        </p:spPr>
      </p:pic>
      <p:sp>
        <p:nvSpPr>
          <p:cNvPr id="5" name="TextBox 4"/>
          <p:cNvSpPr txBox="1"/>
          <p:nvPr/>
        </p:nvSpPr>
        <p:spPr>
          <a:xfrm>
            <a:off x="308790" y="5800299"/>
            <a:ext cx="11546006" cy="461665"/>
          </a:xfrm>
          <a:prstGeom prst="rect">
            <a:avLst/>
          </a:prstGeom>
          <a:noFill/>
        </p:spPr>
        <p:txBody>
          <a:bodyPr wrap="square" rtlCol="0">
            <a:spAutoFit/>
          </a:bodyPr>
          <a:lstStyle/>
          <a:p>
            <a:pPr algn="ctr"/>
            <a:r>
              <a:rPr lang="ru-RU" sz="2400" dirty="0"/>
              <a:t>Это не просто контроль устройств, а контроль конкретных пользователей</a:t>
            </a:r>
            <a:endParaRPr lang="en-US" sz="2400" dirty="0"/>
          </a:p>
        </p:txBody>
      </p:sp>
    </p:spTree>
    <p:extLst>
      <p:ext uri="{BB962C8B-B14F-4D97-AF65-F5344CB8AC3E}">
        <p14:creationId xmlns:p14="http://schemas.microsoft.com/office/powerpoint/2010/main" val="151026616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292833"/>
            <a:ext cx="10835324" cy="4594784"/>
          </a:xfrm>
        </p:spPr>
        <p:txBody>
          <a:bodyPr/>
          <a:lstStyle/>
          <a:p>
            <a:r>
              <a:rPr lang="ru-RU" dirty="0"/>
              <a:t>Вы можете по прежнему оставаться собой, но ваше устройство может быть уже скомпрометировано</a:t>
            </a:r>
            <a:endParaRPr lang="en-US" dirty="0"/>
          </a:p>
          <a:p>
            <a:r>
              <a:rPr lang="en-US" dirty="0"/>
              <a:t>BYOD </a:t>
            </a:r>
            <a:r>
              <a:rPr lang="ru-RU" dirty="0"/>
              <a:t>или гостевые устройства могут быть заражены</a:t>
            </a:r>
            <a:endParaRPr lang="en-US" dirty="0"/>
          </a:p>
          <a:p>
            <a:r>
              <a:rPr lang="en-US" dirty="0"/>
              <a:t>IoT </a:t>
            </a:r>
            <a:r>
              <a:rPr lang="ru-RU" dirty="0"/>
              <a:t>устройства</a:t>
            </a:r>
            <a:r>
              <a:rPr lang="en-US" dirty="0"/>
              <a:t> </a:t>
            </a:r>
            <a:r>
              <a:rPr lang="ru-RU" dirty="0"/>
              <a:t>в вашей сети могут быть частью </a:t>
            </a:r>
            <a:r>
              <a:rPr lang="ru-RU" dirty="0" err="1"/>
              <a:t>ботнета</a:t>
            </a:r>
            <a:endParaRPr lang="en-US" dirty="0"/>
          </a:p>
        </p:txBody>
      </p:sp>
      <p:sp>
        <p:nvSpPr>
          <p:cNvPr id="2" name="Title 1"/>
          <p:cNvSpPr>
            <a:spLocks noGrp="1"/>
          </p:cNvSpPr>
          <p:nvPr>
            <p:ph type="title"/>
          </p:nvPr>
        </p:nvSpPr>
        <p:spPr>
          <a:xfrm>
            <a:off x="664130" y="431424"/>
            <a:ext cx="11079137" cy="729997"/>
          </a:xfrm>
        </p:spPr>
        <p:txBody>
          <a:bodyPr>
            <a:normAutofit fontScale="90000"/>
          </a:bodyPr>
          <a:lstStyle/>
          <a:p>
            <a:r>
              <a:rPr lang="ru-RU" dirty="0"/>
              <a:t>Реакция на любые изменения имеют решающее значение!</a:t>
            </a:r>
            <a:endParaRPr lang="en-US" dirty="0"/>
          </a:p>
        </p:txBody>
      </p:sp>
      <p:pic>
        <p:nvPicPr>
          <p:cNvPr id="4098"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228" y="3553845"/>
            <a:ext cx="9429750" cy="1714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0695" y="5268345"/>
            <a:ext cx="11546006" cy="830997"/>
          </a:xfrm>
          <a:prstGeom prst="rect">
            <a:avLst/>
          </a:prstGeom>
          <a:noFill/>
        </p:spPr>
        <p:txBody>
          <a:bodyPr wrap="square" rtlCol="0">
            <a:spAutoFit/>
          </a:bodyPr>
          <a:lstStyle/>
          <a:p>
            <a:pPr algn="ctr"/>
            <a:r>
              <a:rPr lang="ru-RU" sz="2400" dirty="0"/>
              <a:t>Сеть должна реагировать на новую информацию безопасности так же, как и на изменения трафика или конфигурации</a:t>
            </a:r>
            <a:endParaRPr lang="en-US" sz="2400" dirty="0"/>
          </a:p>
        </p:txBody>
      </p:sp>
    </p:spTree>
    <p:extLst>
      <p:ext uri="{BB962C8B-B14F-4D97-AF65-F5344CB8AC3E}">
        <p14:creationId xmlns:p14="http://schemas.microsoft.com/office/powerpoint/2010/main" val="2927577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FTNT_PPT_Template_16x9_HD_Q117-Template-Guide">
  <a:themeElements>
    <a:clrScheme name="FTNT2017">
      <a:dk1>
        <a:srgbClr val="000000"/>
      </a:dk1>
      <a:lt1>
        <a:srgbClr val="FFFFFF"/>
      </a:lt1>
      <a:dk2>
        <a:srgbClr val="1B232A"/>
      </a:dk2>
      <a:lt2>
        <a:srgbClr val="DFE6E6"/>
      </a:lt2>
      <a:accent1>
        <a:srgbClr val="8B8143"/>
      </a:accent1>
      <a:accent2>
        <a:srgbClr val="246090"/>
      </a:accent2>
      <a:accent3>
        <a:srgbClr val="323E48"/>
      </a:accent3>
      <a:accent4>
        <a:srgbClr val="FFA52A"/>
      </a:accent4>
      <a:accent5>
        <a:srgbClr val="C15426"/>
      </a:accent5>
      <a:accent6>
        <a:srgbClr val="A12D2D"/>
      </a:accent6>
      <a:hlink>
        <a:srgbClr val="3366FF"/>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invGray">
        <a:solidFill>
          <a:schemeClr val="accent6"/>
        </a:solidFill>
        <a:ln w="9525">
          <a:solidFill>
            <a:schemeClr val="accent6"/>
          </a:solidFill>
          <a:round/>
          <a:headEnd/>
          <a:tailEnd/>
        </a:ln>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pDef>
    <a:lnDef>
      <a:spPr>
        <a:ln w="12700">
          <a:solidFill>
            <a:schemeClr val="tx1">
              <a:lumMod val="75000"/>
              <a:lumOff val="2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TNT_PPT_Template_16x9_HD_Q117 - Template guide - draft3.pptx" id="{01D918EC-4587-4CBA-B8CB-CD91BE736F33}" vid="{89656B6F-5743-4270-BD1C-9512692FA5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E17B761-77EC-407E-96EF-556C81A70B02}">
  <we:reference id="wa104178141" version="3.10.0.19" store="en-US" storeType="OMEX"/>
  <we:alternateReferences>
    <we:reference id="wa104178141" version="3.10.0.19"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73843</TotalTime>
  <Words>4273</Words>
  <Application>Microsoft Office PowerPoint</Application>
  <PresentationFormat>Произвольный</PresentationFormat>
  <Paragraphs>744</Paragraphs>
  <Slides>46</Slides>
  <Notes>41</Notes>
  <HiddenSlides>1</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46</vt:i4>
      </vt:variant>
    </vt:vector>
  </HeadingPairs>
  <TitlesOfParts>
    <vt:vector size="56" baseType="lpstr">
      <vt:lpstr>Arial</vt:lpstr>
      <vt:lpstr>Arial Rounded MT Bold</vt:lpstr>
      <vt:lpstr>BentonSans Medium</vt:lpstr>
      <vt:lpstr>Calibri</vt:lpstr>
      <vt:lpstr>Helvetica 55 Roman</vt:lpstr>
      <vt:lpstr>Mangal</vt:lpstr>
      <vt:lpstr>Wingdings</vt:lpstr>
      <vt:lpstr>Wingdings 2</vt:lpstr>
      <vt:lpstr>Wingdings 3</vt:lpstr>
      <vt:lpstr>FTNT_PPT_Template_16x9_HD_Q117-Template-Guide</vt:lpstr>
      <vt:lpstr>Безопасные беспроводные сети Fortinet </vt:lpstr>
      <vt:lpstr>Драйверы рынка оборудования уровня доступа</vt:lpstr>
      <vt:lpstr>Традиционный подход к организации уровня доступа = Сложность</vt:lpstr>
      <vt:lpstr>Безопасный унифицированный беспроводной доступ</vt:lpstr>
      <vt:lpstr>Все устройства работают вместе = Простота</vt:lpstr>
      <vt:lpstr>Когда все компоненты интегрированы друг с другом – Фабрика Безопасности Fortinet, управлять устройствами и политиками значительно легче</vt:lpstr>
      <vt:lpstr>Автоматическая и непрерывная идентификация</vt:lpstr>
      <vt:lpstr>Отслеживаемая идентификация</vt:lpstr>
      <vt:lpstr>Реакция на любые изменения имеют решающее значение!</vt:lpstr>
      <vt:lpstr>Автоматическая реакция на взлом устройства</vt:lpstr>
      <vt:lpstr>Автоматизация позволяет контролировать угрозы</vt:lpstr>
      <vt:lpstr>IoT  Сложности</vt:lpstr>
      <vt:lpstr>Требования к управлению IoT </vt:lpstr>
      <vt:lpstr>Проблема IoT решены</vt:lpstr>
      <vt:lpstr>Некоторые детали решения</vt:lpstr>
      <vt:lpstr>Ожидания от вашей корпоративной беспроводной сети</vt:lpstr>
      <vt:lpstr>Включает функции, предназначенные для высокой плотности</vt:lpstr>
      <vt:lpstr>Точки доступа для корпоративной сети Wi-Fi</vt:lpstr>
      <vt:lpstr>Варианты управления точками доступа для корпоративной Wi-Fi сети</vt:lpstr>
      <vt:lpstr>Малые и средние сайты</vt:lpstr>
      <vt:lpstr>Распределенные небольшие офисы</vt:lpstr>
      <vt:lpstr>Крупные комплексные объекты</vt:lpstr>
      <vt:lpstr>Упростите развертывание с помощью FortiDeploy</vt:lpstr>
      <vt:lpstr>Упростите развертывание с помощью FortiDeploy</vt:lpstr>
      <vt:lpstr>Упростите развертывание с помощью FortiDeploy</vt:lpstr>
      <vt:lpstr>FortiAP примеры точек доступа</vt:lpstr>
      <vt:lpstr>Value (2x2, 11ac) – FAP-221E &amp; FAP-223E</vt:lpstr>
      <vt:lpstr>Value (2x2, 11ac) – FAP-S221E &amp; FAP-S223E</vt:lpstr>
      <vt:lpstr>Value (2x2, 11ac) – FAP-U221EV &amp; FAP-U223EV</vt:lpstr>
      <vt:lpstr>High Performance (4x4, 11ac) – FAP-421E &amp; FAP-423E</vt:lpstr>
      <vt:lpstr>High Performance (4x4, 11ac) – FAP-S421E &amp; FAP-S423E</vt:lpstr>
      <vt:lpstr>High Performance (4x4, 11ac) – FAP-U421EV &amp; FAP-U423EV</vt:lpstr>
      <vt:lpstr>Outdoor Value (2x2, 11ac) – FAP-222E &amp; FAP-224E</vt:lpstr>
      <vt:lpstr>Outdoor High Performance (4x4, 11ac) – FAP-S422E</vt:lpstr>
      <vt:lpstr>Outdoor High Performance (4x4, 11ac) – FAP-U422EV</vt:lpstr>
      <vt:lpstr>Wallplate (2x2, 11ac) – FAP-C24JE</vt:lpstr>
      <vt:lpstr>Wallplate (2x2, 11ac) – FAP-U24JEV</vt:lpstr>
      <vt:lpstr>Развертывание в местах с высокой плотностью / гостевыми сетями</vt:lpstr>
      <vt:lpstr>Mesh возможности</vt:lpstr>
      <vt:lpstr>FortiPresence</vt:lpstr>
      <vt:lpstr>FortiPresence</vt:lpstr>
      <vt:lpstr>FortiPresence - Аналитика</vt:lpstr>
      <vt:lpstr>FortiPresence – интеграция с социальными сетями</vt:lpstr>
      <vt:lpstr>FortiPresence – участие</vt:lpstr>
      <vt:lpstr>Что делает безопасный доступ Fortinet Secure Access   уникальным</vt:lpstr>
      <vt:lpstr>Презентация PowerPoint</vt:lpstr>
    </vt:vector>
  </TitlesOfParts>
  <Manager/>
  <Company>Fortinet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creativeservices_us@fortinet.com</dc:creator>
  <cp:keywords/>
  <dc:description/>
  <cp:lastModifiedBy>Ilyashev Renat</cp:lastModifiedBy>
  <cp:revision>731</cp:revision>
  <cp:lastPrinted>2014-12-10T16:50:59Z</cp:lastPrinted>
  <dcterms:created xsi:type="dcterms:W3CDTF">2014-11-13T18:44:53Z</dcterms:created>
  <dcterms:modified xsi:type="dcterms:W3CDTF">2019-02-07T21:06:54Z</dcterms:modified>
  <cp:category/>
</cp:coreProperties>
</file>